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2" r:id="rId2"/>
    <p:sldId id="320" r:id="rId3"/>
    <p:sldId id="321" r:id="rId4"/>
    <p:sldId id="277" r:id="rId5"/>
    <p:sldId id="280" r:id="rId6"/>
    <p:sldId id="278" r:id="rId7"/>
    <p:sldId id="279" r:id="rId8"/>
    <p:sldId id="286" r:id="rId9"/>
    <p:sldId id="281" r:id="rId10"/>
    <p:sldId id="293" r:id="rId11"/>
    <p:sldId id="294" r:id="rId12"/>
    <p:sldId id="295" r:id="rId13"/>
    <p:sldId id="296" r:id="rId14"/>
    <p:sldId id="284" r:id="rId15"/>
    <p:sldId id="302" r:id="rId16"/>
    <p:sldId id="259" r:id="rId17"/>
    <p:sldId id="260" r:id="rId18"/>
    <p:sldId id="307" r:id="rId19"/>
    <p:sldId id="292" r:id="rId20"/>
    <p:sldId id="299" r:id="rId21"/>
    <p:sldId id="267" r:id="rId22"/>
    <p:sldId id="298" r:id="rId23"/>
    <p:sldId id="305" r:id="rId24"/>
    <p:sldId id="306" r:id="rId25"/>
    <p:sldId id="301" r:id="rId26"/>
    <p:sldId id="291" r:id="rId27"/>
    <p:sldId id="269" r:id="rId28"/>
    <p:sldId id="270" r:id="rId29"/>
    <p:sldId id="287" r:id="rId30"/>
    <p:sldId id="309" r:id="rId31"/>
    <p:sldId id="297" r:id="rId32"/>
    <p:sldId id="288" r:id="rId33"/>
    <p:sldId id="310" r:id="rId34"/>
    <p:sldId id="311" r:id="rId35"/>
    <p:sldId id="316" r:id="rId36"/>
    <p:sldId id="314" r:id="rId37"/>
    <p:sldId id="317" r:id="rId38"/>
    <p:sldId id="289" r:id="rId39"/>
    <p:sldId id="300" r:id="rId40"/>
    <p:sldId id="303" r:id="rId41"/>
    <p:sldId id="271" r:id="rId42"/>
    <p:sldId id="322" r:id="rId43"/>
    <p:sldId id="31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3823D8-AA39-4410-8FA6-B185597781B7}">
          <p14:sldIdLst>
            <p14:sldId id="272"/>
            <p14:sldId id="320"/>
            <p14:sldId id="321"/>
            <p14:sldId id="277"/>
            <p14:sldId id="280"/>
            <p14:sldId id="278"/>
            <p14:sldId id="279"/>
            <p14:sldId id="286"/>
            <p14:sldId id="281"/>
            <p14:sldId id="293"/>
            <p14:sldId id="294"/>
            <p14:sldId id="295"/>
            <p14:sldId id="296"/>
            <p14:sldId id="284"/>
            <p14:sldId id="302"/>
            <p14:sldId id="259"/>
            <p14:sldId id="260"/>
            <p14:sldId id="307"/>
            <p14:sldId id="292"/>
            <p14:sldId id="299"/>
          </p14:sldIdLst>
        </p14:section>
        <p14:section name="Раздел без заголовка" id="{6BC9AAB0-0136-4084-B277-BB2F6EE3013F}">
          <p14:sldIdLst>
            <p14:sldId id="267"/>
            <p14:sldId id="298"/>
            <p14:sldId id="305"/>
            <p14:sldId id="306"/>
            <p14:sldId id="301"/>
            <p14:sldId id="291"/>
            <p14:sldId id="269"/>
            <p14:sldId id="270"/>
            <p14:sldId id="287"/>
            <p14:sldId id="309"/>
            <p14:sldId id="297"/>
            <p14:sldId id="288"/>
            <p14:sldId id="310"/>
            <p14:sldId id="311"/>
            <p14:sldId id="316"/>
            <p14:sldId id="314"/>
            <p14:sldId id="317"/>
            <p14:sldId id="289"/>
            <p14:sldId id="300"/>
            <p14:sldId id="303"/>
            <p14:sldId id="271"/>
            <p14:sldId id="322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3" autoAdjust="0"/>
    <p:restoredTop sz="94660"/>
  </p:normalViewPr>
  <p:slideViewPr>
    <p:cSldViewPr>
      <p:cViewPr varScale="1">
        <p:scale>
          <a:sx n="100" d="100"/>
          <a:sy n="100" d="100"/>
        </p:scale>
        <p:origin x="18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6D72-67E4-4188-8C16-A46D81C74914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5375-EAC2-47D2-9030-34785E02B6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8E0E0E1-28A0-4878-9778-1ECED926B0B0}" type="slidenum">
              <a:rPr lang="ru-RU" sz="120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5.ua/media/pictures/original/17083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5.ua/media/pictures/original/170832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5.ua/media/pictures/original/14367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104455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Епідеміологія самогубств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720080"/>
          </a:xfrm>
        </p:spPr>
        <p:txBody>
          <a:bodyPr>
            <a:normAutofit fontScale="40000" lnSpcReduction="20000"/>
          </a:bodyPr>
          <a:lstStyle/>
          <a:p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Слабкий Г.О.</a:t>
            </a:r>
            <a:r>
              <a:rPr lang="en-US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Кручаниця</a:t>
            </a:r>
            <a:r>
              <a:rPr lang="uk-UA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5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100 тис.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Гайана – 44,2;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Корея – 28,9;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Шрі-Ланка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28,8;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Литва – 28,2;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Мозамбік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27,4;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Непал – 24,9;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Танзанія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24,9;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Казахстан – 23,8;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21,1;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Латвія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22,9;</a:t>
            </a: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Китай – 22,2;</a:t>
            </a:r>
          </a:p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Словенія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21,9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(до 10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на 100 тис.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 lvl="0" algn="ctr"/>
            <a:r>
              <a:rPr lang="ru-RU" dirty="0" err="1"/>
              <a:t>Німеччина</a:t>
            </a:r>
            <a:r>
              <a:rPr lang="ru-RU" dirty="0"/>
              <a:t> – 9,2;</a:t>
            </a:r>
          </a:p>
          <a:p>
            <a:pPr lvl="0" algn="ctr"/>
            <a:r>
              <a:rPr lang="ru-RU" dirty="0" err="1"/>
              <a:t>Киргизія</a:t>
            </a:r>
            <a:r>
              <a:rPr lang="ru-RU" dirty="0"/>
              <a:t> – 9,2;</a:t>
            </a:r>
          </a:p>
          <a:p>
            <a:pPr lvl="0" algn="ctr"/>
            <a:r>
              <a:rPr lang="ru-RU" dirty="0" err="1"/>
              <a:t>Швейцарія</a:t>
            </a:r>
            <a:r>
              <a:rPr lang="ru-RU" dirty="0"/>
              <a:t> – 9,2;</a:t>
            </a:r>
          </a:p>
          <a:p>
            <a:pPr lvl="0" algn="ctr"/>
            <a:r>
              <a:rPr lang="ru-RU" dirty="0"/>
              <a:t>Узбекистан – 8,5;</a:t>
            </a:r>
          </a:p>
          <a:p>
            <a:pPr lvl="0" algn="ctr"/>
            <a:r>
              <a:rPr lang="ru-RU" dirty="0"/>
              <a:t>Велика </a:t>
            </a:r>
            <a:r>
              <a:rPr lang="ru-RU" dirty="0" err="1"/>
              <a:t>Британія</a:t>
            </a:r>
            <a:r>
              <a:rPr lang="ru-RU" dirty="0"/>
              <a:t> – 6,2;</a:t>
            </a:r>
          </a:p>
          <a:p>
            <a:pPr lvl="0" algn="ctr"/>
            <a:r>
              <a:rPr lang="ru-RU" dirty="0" err="1"/>
              <a:t>Ізраїль</a:t>
            </a:r>
            <a:r>
              <a:rPr lang="ru-RU" dirty="0"/>
              <a:t> – 5,9;</a:t>
            </a:r>
          </a:p>
          <a:p>
            <a:pPr lvl="0" algn="ctr"/>
            <a:r>
              <a:rPr lang="ru-RU" dirty="0" err="1"/>
              <a:t>Італія</a:t>
            </a:r>
            <a:r>
              <a:rPr lang="ru-RU" dirty="0"/>
              <a:t> – 4,7;</a:t>
            </a:r>
          </a:p>
          <a:p>
            <a:pPr lvl="0" algn="ctr"/>
            <a:r>
              <a:rPr lang="ru-RU" dirty="0" err="1"/>
              <a:t>Греція</a:t>
            </a:r>
            <a:r>
              <a:rPr lang="ru-RU" dirty="0"/>
              <a:t> – 3,8;</a:t>
            </a:r>
          </a:p>
          <a:p>
            <a:pPr lvl="0" algn="ctr"/>
            <a:r>
              <a:rPr lang="ru-RU" dirty="0" err="1"/>
              <a:t>Грузія</a:t>
            </a:r>
            <a:r>
              <a:rPr lang="ru-RU" dirty="0"/>
              <a:t> – 3,2;</a:t>
            </a:r>
          </a:p>
          <a:p>
            <a:pPr lvl="0" algn="ctr"/>
            <a:r>
              <a:rPr lang="ru-RU" dirty="0" err="1"/>
              <a:t>Вірменія</a:t>
            </a:r>
            <a:r>
              <a:rPr lang="ru-RU" dirty="0"/>
              <a:t> – 2,9;</a:t>
            </a:r>
          </a:p>
          <a:p>
            <a:pPr lvl="0" algn="ctr"/>
            <a:r>
              <a:rPr lang="ru-RU" dirty="0"/>
              <a:t>Азербайджан – 1,7.</a:t>
            </a:r>
          </a:p>
          <a:p>
            <a:pPr algn="ctr">
              <a:buNone/>
            </a:pPr>
            <a:r>
              <a:rPr lang="ru-RU" dirty="0" err="1"/>
              <a:t>Найменше</a:t>
            </a:r>
            <a:r>
              <a:rPr lang="ru-RU" dirty="0"/>
              <a:t> </a:t>
            </a:r>
            <a:r>
              <a:rPr lang="ru-RU" dirty="0" err="1"/>
              <a:t>суїцидів</a:t>
            </a:r>
            <a:r>
              <a:rPr lang="ru-RU" dirty="0"/>
              <a:t> </a:t>
            </a:r>
            <a:r>
              <a:rPr lang="ru-RU" dirty="0" err="1"/>
              <a:t>скоюється</a:t>
            </a:r>
            <a:r>
              <a:rPr lang="ru-RU" dirty="0"/>
              <a:t> в </a:t>
            </a:r>
            <a:r>
              <a:rPr lang="ru-RU" dirty="0" err="1"/>
              <a:t>Єгипті</a:t>
            </a:r>
            <a:r>
              <a:rPr lang="ru-RU" dirty="0"/>
              <a:t>, на </a:t>
            </a:r>
            <a:r>
              <a:rPr lang="ru-RU" dirty="0" err="1"/>
              <a:t>Гаїті</a:t>
            </a:r>
            <a:r>
              <a:rPr lang="ru-RU" dirty="0"/>
              <a:t> та на </a:t>
            </a:r>
            <a:r>
              <a:rPr lang="ru-RU" dirty="0" err="1"/>
              <a:t>Ямайці</a:t>
            </a:r>
            <a:r>
              <a:rPr lang="ru-RU" dirty="0"/>
              <a:t>, де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самогубств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нулю.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професіями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/>
              <a:t>Згідно</a:t>
            </a:r>
            <a:r>
              <a:rPr lang="ru-RU" dirty="0"/>
              <a:t> рейтингу Центру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та контролю </a:t>
            </a:r>
            <a:r>
              <a:rPr lang="ru-RU" dirty="0" err="1"/>
              <a:t>захворювань</a:t>
            </a:r>
            <a:r>
              <a:rPr lang="ru-RU" dirty="0"/>
              <a:t> США (CDC) за 2016 </a:t>
            </a:r>
            <a:r>
              <a:rPr lang="ru-RU" dirty="0" err="1"/>
              <a:t>рік</a:t>
            </a:r>
            <a:r>
              <a:rPr lang="ru-RU" dirty="0"/>
              <a:t> рейтинг </a:t>
            </a:r>
            <a:r>
              <a:rPr lang="ru-RU" dirty="0" err="1"/>
              <a:t>професій</a:t>
            </a:r>
            <a:r>
              <a:rPr lang="ru-RU" dirty="0"/>
              <a:t>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 </a:t>
            </a:r>
            <a:r>
              <a:rPr lang="ru-RU" b="1" dirty="0" err="1"/>
              <a:t>найчастіше</a:t>
            </a:r>
            <a:r>
              <a:rPr lang="ru-RU" dirty="0"/>
              <a:t> </a:t>
            </a:r>
            <a:r>
              <a:rPr lang="ru-RU" dirty="0" err="1"/>
              <a:t>скоюють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:</a:t>
            </a:r>
          </a:p>
          <a:p>
            <a:pPr lvl="0" algn="ctr"/>
            <a:r>
              <a:rPr lang="ru-RU" dirty="0" err="1"/>
              <a:t>фермери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лісники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лісоруби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рибалки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теслі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шахтарі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електрики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будівельники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b="1" dirty="0" err="1"/>
              <a:t>Найнижчий</a:t>
            </a:r>
            <a:r>
              <a:rPr lang="ru-RU" dirty="0"/>
              <a:t> 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самогубств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:</a:t>
            </a:r>
          </a:p>
          <a:p>
            <a:pPr lvl="0" algn="ctr"/>
            <a:r>
              <a:rPr lang="ru-RU" dirty="0" err="1"/>
              <a:t>вихователів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вчителів</a:t>
            </a:r>
            <a:r>
              <a:rPr lang="ru-RU" dirty="0"/>
              <a:t>;</a:t>
            </a:r>
          </a:p>
          <a:p>
            <a:pPr lvl="0" algn="ctr"/>
            <a:r>
              <a:rPr lang="ru-RU" dirty="0" err="1"/>
              <a:t>бібліотекарів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Найпоширенішими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способами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є: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повішення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пестицидами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вогнепальна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зброя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показав,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повішання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налічуючи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53%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39%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/>
              <a:t>.</a:t>
            </a:r>
          </a:p>
        </p:txBody>
      </p:sp>
      <p:pic>
        <p:nvPicPr>
          <p:cNvPr id="4" name="Содержимое 3" descr="Самогубство, суїцид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838"/>
            <a:ext cx="7776864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35000" cy="148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вкорочує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віку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вкорочують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1,8 раза.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три рази. </a:t>
            </a:r>
          </a:p>
          <a:p>
            <a:pPr lvl="0" algn="just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вбивають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Бангладеші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Лесото, Марокко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М'янмі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половину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люди до 45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друга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поширеністю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причина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 до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випереджає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насильницьких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смертей. Люди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забирають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гинуть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терактів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кримінальних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вбивств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узятих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2000-го року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душу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скоротилася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чверть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Актуальність для України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Кількість суїцидів в Україні – на одному рівні з числом ДТП.</a:t>
            </a:r>
          </a:p>
          <a:p>
            <a:pPr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структурі  причин смертності населення  України самогубства займають третє місце після смертності від сердечно-судинних та онкологічних захворювань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0" y="5373688"/>
            <a:ext cx="9180513" cy="15113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ru-RU" sz="2800">
                <a:solidFill>
                  <a:srgbClr val="FFFF00"/>
                </a:solidFill>
              </a:rPr>
              <a:t>За рівнем самогубств Україна займає 13 місце у світі, поступаючись, зокрема, Литві, Білорусі, Угорщині, Японії, Південній Кореї  </a:t>
            </a: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22396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uk-UA" sz="2800">
                <a:solidFill>
                  <a:srgbClr val="FFFF00"/>
                </a:solidFill>
              </a:rPr>
              <a:t>Динаміка самогубств в Україні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8737600" y="6370638"/>
            <a:ext cx="406400" cy="4064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5000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sz="2000" b="1">
                <a:solidFill>
                  <a:srgbClr val="FF3300"/>
                </a:solidFill>
                <a:latin typeface="Times New Roman" pitchFamily="18" charset="0"/>
              </a:rPr>
              <a:t>9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93700"/>
            <a:ext cx="6913562" cy="5024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animBg="1"/>
      <p:bldP spid="4618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ВООЗ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2000-му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суїцидів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100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 початку 2010-х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цифра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знизилася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позначки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18-19. Але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2016-2017 роках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20-ти.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7,5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скоїли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суїцид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шести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2016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Максимальне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суїцидів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роки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1996 по 2000 роки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65194-CAFF-4AF2-BDD9-2B4D581C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/>
              <a:t>МЕТА ЛЕКЦІЇ: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C4582-DC6E-4828-868D-C762EDB8B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 магістрів громадського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із сутністю  такого явища як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саморуйнівна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поведінка (самогубства) та  його епідеміологією в країнах світу та в Україні.</a:t>
            </a:r>
          </a:p>
        </p:txBody>
      </p:sp>
    </p:spTree>
    <p:extLst>
      <p:ext uri="{BB962C8B-B14F-4D97-AF65-F5344CB8AC3E}">
        <p14:creationId xmlns:p14="http://schemas.microsoft.com/office/powerpoint/2010/main" val="347045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Україна у зрівнянні, 2009 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Держстату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 2018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6279 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третина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смертей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працездатний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Суїцид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неприродних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п'ятий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жіночий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психологофобією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маскулинністю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плачуть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жаліються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перманетними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соціально-економічними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кризами.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772816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Кількість померлих дітей внаслідок самогубств, 2005-2015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7768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altLang="ko-KR" sz="2800" b="1" i="1" dirty="0">
                <a:latin typeface="Times New Roman" pitchFamily="18" charset="0"/>
                <a:cs typeface="Times New Roman" pitchFamily="18" charset="0"/>
              </a:rPr>
              <a:t>Діяльність </a:t>
            </a:r>
            <a:r>
              <a:rPr lang="uk-UA" altLang="ko-KR" sz="2800" b="1" i="1" dirty="0" err="1">
                <a:latin typeface="Times New Roman" pitchFamily="18" charset="0"/>
                <a:cs typeface="Times New Roman" pitchFamily="18" charset="0"/>
              </a:rPr>
              <a:t>“Груп</a:t>
            </a:r>
            <a:r>
              <a:rPr lang="uk-UA" altLang="ko-K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ko-KR" sz="2800" b="1" i="1" dirty="0" err="1">
                <a:latin typeface="Times New Roman" pitchFamily="18" charset="0"/>
                <a:cs typeface="Times New Roman" pitchFamily="18" charset="0"/>
              </a:rPr>
              <a:t>смерті”</a:t>
            </a:r>
            <a:r>
              <a:rPr lang="uk-UA" altLang="ko-KR" sz="2800" b="1" i="1" dirty="0">
                <a:latin typeface="Times New Roman" pitchFamily="18" charset="0"/>
                <a:cs typeface="Times New Roman" pitchFamily="18" charset="0"/>
              </a:rPr>
              <a:t> в Україні</a:t>
            </a:r>
            <a:br>
              <a:rPr lang="ko-KR" altLang="en-US" sz="2800" dirty="0"/>
            </a:br>
            <a:endParaRPr lang="ru-RU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7"/>
            <a:ext cx="8136904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75608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Щогодини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українець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покінчує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самогубством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ain-photo" descr="Хто найчастіше скоює самогубст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ВІДОМІ ВИПАДКИ МАСОВИХ САМОГУБСТВ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вчинили акт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Сайпан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у 1944,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зістрибнули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самогубців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Банзай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Страйк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голодуванням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1981-го року у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очолюваний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Боббі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Сендсом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закінчився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10-ти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страйкарів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Слідчий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зареєстрував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причину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як "голодна смерть,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добровільна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", а не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самогубство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 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сертифікаті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про смерть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змінився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на "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голодну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смерть"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протесту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страйкарів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Прикладом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культове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самогубство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Джонстаун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" у 1978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918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"Храму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культу,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Джим Джонс,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покінчили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випивши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виноградний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ароматизований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напій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насичений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ціанідом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Содержимое 3" descr="Масове самогубство у Джонстаун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988840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НАЙПОШИРЕНІШІ ПРИЧИНИ САМОГУБСТВА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молоді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самотності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відчуженості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зрозумілим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Реальна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уявна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втрата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батьківської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нерозділене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взаємності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ревнощі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провини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сорому,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незадоволеності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собою.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Страх перед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ганьбою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глузуванням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приниженням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Страх перед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покаранням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Любовні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сексуальні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ексцеси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вагітність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помсти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погроз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шантажу.</a:t>
            </a:r>
          </a:p>
          <a:p>
            <a:pPr lvl="0"/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жаль,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НАЙПОШИРЕНІШІ ПРИЧИНИ САМОГУБСТВА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статистики,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сімейні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спричинюють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60-80%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суїцидів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несправедливе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ревнощі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подружня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хвороба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нерозділене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неспроможність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боку,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люди,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шлюбі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вчиняють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самогубство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холостяки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розлучені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Великий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партнера –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покінчують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2E300-FD72-480E-A3AE-6DB6C5D2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/>
              <a:t>План лекції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1045F-BEDF-4252-9E19-03182937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1.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та поняття.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Рівень самогубств в різних країнах світу.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Показники самогубств Україні.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Випадки масових самогубств.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Найбільш поширені причини самогубств.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Ознаки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саморуйнівної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Фази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саморуйнівної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Як попередити самогубство.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445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Група ризику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803597"/>
              </p:ext>
            </p:extLst>
          </p:nvPr>
        </p:nvGraphicFramePr>
        <p:xfrm>
          <a:off x="457200" y="1340768"/>
          <a:ext cx="8229600" cy="51845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1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193"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latin typeface="Times New Roman" pitchFamily="18" charset="0"/>
                          <a:cs typeface="Times New Roman" pitchFamily="18" charset="0"/>
                        </a:rPr>
                        <a:t>Ознаки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latin typeface="Times New Roman" pitchFamily="18" charset="0"/>
                          <a:cs typeface="Times New Roman" pitchFamily="18" charset="0"/>
                        </a:rPr>
                        <a:t>Фактори, що підвищують ризик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9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Вік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Підлітковий,зрілість(40-50р.)</a:t>
                      </a:r>
                      <a:r>
                        <a:rPr lang="uk-UA" b="1" baseline="0" dirty="0">
                          <a:latin typeface="Times New Roman" pitchFamily="18" charset="0"/>
                          <a:cs typeface="Times New Roman" pitchFamily="18" charset="0"/>
                        </a:rPr>
                        <a:t>, літні люди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9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Стать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Чоловіча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9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Раса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Біла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9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Сімейний стан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Розлучені, вдови \ вдівці, самотні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19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Професія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Лікарі, юристи,  музиканти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193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Пора</a:t>
                      </a:r>
                      <a:r>
                        <a:rPr lang="uk-UA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Тепла(квітень-вересень)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224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Заява про суїцид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Так ( понад 50% </a:t>
                      </a:r>
                      <a:r>
                        <a:rPr lang="uk-UA" b="1" dirty="0" err="1">
                          <a:latin typeface="Times New Roman" pitchFamily="18" charset="0"/>
                          <a:cs typeface="Times New Roman" pitchFamily="18" charset="0"/>
                        </a:rPr>
                        <a:t>суїцидентів</a:t>
                      </a:r>
                      <a:r>
                        <a:rPr lang="uk-UA" b="1" dirty="0">
                          <a:latin typeface="Times New Roman" pitchFamily="18" charset="0"/>
                          <a:cs typeface="Times New Roman" pitchFamily="18" charset="0"/>
                        </a:rPr>
                        <a:t> говорили про свій намір)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Занятість молоді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23988"/>
            <a:ext cx="8424936" cy="50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пояснюють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підлітки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експерти-психологи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спонуки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людей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розпачі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шкодувати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погано до тебе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ставилася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любиш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любить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25%;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25%;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– 18%.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Фази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суіцидальної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поведінки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1.Фаза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обдумування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свідомі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думки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імпульсивними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2.Фаза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амбівалентності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умов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підліток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погрози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«крик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3.Фаза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суїцидальної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друга фаза переходить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підлітків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їхньою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дослухаючись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сімейну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перерахованих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підлітком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ймовірність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суїцидальної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8507288" cy="7320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Ситуаційні 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наміру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7603"/>
          </a:xfrm>
        </p:spPr>
        <p:txBody>
          <a:bodyPr>
            <a:normAutofit fontScale="70000" lnSpcReduction="2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dirty="0"/>
              <a:t> </a:t>
            </a:r>
            <a:endParaRPr lang="ru-RU" b="1" dirty="0"/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ізольований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одного друга),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почуває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знедоленим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нестабільному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оточенні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себе жертвою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Робив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Переніс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важку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втрату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(смерть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когось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 algn="just" fontAlgn="auto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налагоджений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до себе.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7923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Словесні 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наміру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363272" cy="511492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смерть: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"Я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збираюся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себе руки";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"Я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"Я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буду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кого проблемою";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доведеться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мене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хвилюватися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жартують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тему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Зацікавленість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</a:t>
            </a:r>
            <a:r>
              <a:rPr lang="ru-RU" dirty="0" err="1"/>
              <a:t>ті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Поведінкові 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наміру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15595"/>
          </a:xfrm>
        </p:spPr>
        <p:txBody>
          <a:bodyPr>
            <a:normAutofit/>
          </a:bodyPr>
          <a:lstStyle/>
          <a:p>
            <a:pPr marL="358775" indent="92075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значущість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упорядковують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миряться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ворогами. </a:t>
            </a:r>
          </a:p>
          <a:p>
            <a:pPr marL="358775" indent="92075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8775" indent="92075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радикальні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58775" indent="92075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58775" indent="92075" algn="just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безпорадності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безнадійності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відчаю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ЯК РОЗПІЗНАТИ ПОТЕНЦІЙНОГО САМОГУБЦЯ І ДОПОМОГТИ ЙОМУ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тривожні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сигнали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страждає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депресію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дорогим;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песимістично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ставиться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завершує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стурбованим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неспокійним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ізолюється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перепади настрою.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побіжно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начебто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жартома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Скажіть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вам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наодинці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безцінний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дар,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народженні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те, як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розпоряджається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ним,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Home\Desktop\foto-7-voshod-solntsa-rannim-ut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8" y="2780928"/>
            <a:ext cx="8306568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попередити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самогубство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людей;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етнічні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участь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приносить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конструктивне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доступу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знімають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нейтралізувати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стресові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10 вересня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самогубствам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ВООЗ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38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державному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222F9-7B4A-468D-9ABB-FF83C9AA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Держстату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 2018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6279 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третина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смертей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працездатний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Суїцид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неприродних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п'ятий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endParaRPr lang="uk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C5A29-7D7F-4ABD-A754-56A8B91A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самогубств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7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жіночий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психологофобією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(«я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псих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маскулинністю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чоловіки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плачуть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жаліються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перманетними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соціально-економічними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кризами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40606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2D0C-3958-4302-8C9E-56EBC62A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00893-7FF1-4776-A6FC-215AF9BA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pPr marL="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Бажаю всім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я!</a:t>
            </a:r>
          </a:p>
        </p:txBody>
      </p:sp>
    </p:spTree>
    <p:extLst>
      <p:ext uri="{BB962C8B-B14F-4D97-AF65-F5344CB8AC3E}">
        <p14:creationId xmlns:p14="http://schemas.microsoft.com/office/powerpoint/2010/main" val="20884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57" y="116632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6642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дев'яти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десяти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суїцидальна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вкоротити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крик про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 algn="r">
              <a:buNone/>
            </a:pPr>
            <a:r>
              <a:rPr lang="ru-RU" i="1" dirty="0"/>
              <a:t> </a:t>
            </a:r>
            <a:endParaRPr lang="ru-RU" dirty="0"/>
          </a:p>
        </p:txBody>
      </p:sp>
      <p:pic>
        <p:nvPicPr>
          <p:cNvPr id="4" name="Рисунок 3" descr="Самотність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8105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Основні терміни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Суїцид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умисне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самоушкодження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смертельним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результатом 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Суїциїдальна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суїциїдальної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думки,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замахи.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Суїцидент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вчинила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суїциїдальні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схильності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Це жахливо !!!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pPr algn="ctr">
              <a:lnSpc>
                <a:spcPct val="200000"/>
              </a:lnSpc>
              <a:buNone/>
            </a:pP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 секунд у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покінчує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самогубством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Світові дані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97" y="1417638"/>
            <a:ext cx="813690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2026</Words>
  <Application>Microsoft Office PowerPoint</Application>
  <PresentationFormat>Экран (4:3)</PresentationFormat>
  <Paragraphs>199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 2</vt:lpstr>
      <vt:lpstr>Тема Office</vt:lpstr>
      <vt:lpstr>Епідеміологія самогубств</vt:lpstr>
      <vt:lpstr>МЕТА ЛЕКЦІЇ:</vt:lpstr>
      <vt:lpstr>План лекції</vt:lpstr>
      <vt:lpstr>Життя – це безцінний дар, який дається людині  при народженні і те, як людина розпоряджається ним, залежить від неї самої. </vt:lpstr>
      <vt:lpstr>Презентация PowerPoint</vt:lpstr>
      <vt:lpstr> У дев'яти випадках із десяти суїцидальна спроба – це не бажання вкоротити собі віку, а крик про допомогу. </vt:lpstr>
      <vt:lpstr>Основні терміни</vt:lpstr>
      <vt:lpstr>Це жахливо !!!</vt:lpstr>
      <vt:lpstr>Світові дані</vt:lpstr>
      <vt:lpstr>Високий та дуже високий рівень самогубств (більш ніж 20 осіб на 100 тис. населення): </vt:lpstr>
      <vt:lpstr>Низький рівень самогубств (до 10 осіб в рік на 100 тис. населення): </vt:lpstr>
      <vt:lpstr>Рівень самогубства за професіями  </vt:lpstr>
      <vt:lpstr>Найпоширенішими способами самогубства є: повішення, отруєння пестицидами та вогнепальна зброя. Огляд 56 країн показав, що повішання було найбільш поширеним методом у більшості країн, налічуючи 53% самогубств серед чоловіків і 39% самогубств серед жінок.</vt:lpstr>
      <vt:lpstr>Презентация PowerPoint</vt:lpstr>
      <vt:lpstr>Хто найчастіше вкорочує собі віку </vt:lpstr>
      <vt:lpstr>Актуальність для України</vt:lpstr>
      <vt:lpstr>Презентация PowerPoint</vt:lpstr>
      <vt:lpstr>Презентация PowerPoint</vt:lpstr>
      <vt:lpstr>За даними ВООЗ</vt:lpstr>
      <vt:lpstr>Україна у зрівнянні, 2009 р</vt:lpstr>
      <vt:lpstr>За даними Держстату України, у 2018 році було зареєстровано 6279 самогубств. Майже третина всіх смертей припадає на самогубства у віці, вищому за працездатний. Суїцид - "лідер" серед неприродних причин смерті, він зумовлює майже кожен п'ятий випадок смерті від усіх зовнішніх чинників</vt:lpstr>
      <vt:lpstr>Презентация PowerPoint</vt:lpstr>
      <vt:lpstr>Кількість померлих дітей внаслідок самогубств, 2005-2015 рр</vt:lpstr>
      <vt:lpstr>Діяльність “Груп смерті” в Україні </vt:lpstr>
      <vt:lpstr>Щогодини один українець покінчує життя самогубством</vt:lpstr>
      <vt:lpstr>ВІДОМІ ВИПАДКИ МАСОВИХ САМОГУБСТВ </vt:lpstr>
      <vt:lpstr>Прикладом масового суїциду є культове самогубство "Джонстаун" у 1978 році, під час якого 918 членів "Храму народів", американського культу, лідером якого був Джим Джонс, покінчили з життям, випивши виноградний ароматизований напій насичений ціанідом.</vt:lpstr>
      <vt:lpstr>НАЙПОШИРЕНІШІ ПРИЧИНИ САМОГУБСТВА </vt:lpstr>
      <vt:lpstr>НАЙПОШИРЕНІШІ ПРИЧИНИ САМОГУБСТВА</vt:lpstr>
      <vt:lpstr>Група ризику </vt:lpstr>
      <vt:lpstr>Занятість молоді</vt:lpstr>
      <vt:lpstr>Серед мотивів, які пояснюють спроби самогубства, самі підлітки й експерти-психологи вказують на різні спонуки в такий спосіб вплинути на інших людей</vt:lpstr>
      <vt:lpstr>Фази суіцидальної поведінки</vt:lpstr>
      <vt:lpstr>Ознаки, за якими можна виявити ризик суїциду у підлітків</vt:lpstr>
      <vt:lpstr>Ситуаційні ознаки наміру здійснення суїциду</vt:lpstr>
      <vt:lpstr>Словесні ознаки наміру здійснення суїциду</vt:lpstr>
      <vt:lpstr>Поведінкові ознаки наміру здійснення суїциду</vt:lpstr>
      <vt:lpstr>ЯК РОЗПІЗНАТИ ПОТЕНЦІЙНОГО САМОГУБЦЯ І ДОПОМОГТИ ЙОМУ</vt:lpstr>
      <vt:lpstr>Навіть якщо людина згадує про це побіжно або начебто жартома, потрібно звернути увагу. </vt:lpstr>
      <vt:lpstr>Як попередити самогубство</vt:lpstr>
      <vt:lpstr>10 вересня</vt:lpstr>
      <vt:lpstr>За даними Держстату України, у 2018 році було зареєстровано 6279 самогубств. Майже третина всіх смертей припадає на самогубства у віці, вищому за працездатний. Суїцид - "лідер" серед неприродних причин смерті, він зумовлює майже кожен п'ятий випадок смерті від усіх зовнішніх чинників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Епідеміологія самогубств</dc:title>
  <dc:creator>Home</dc:creator>
  <cp:lastModifiedBy>Slabkiy</cp:lastModifiedBy>
  <cp:revision>5</cp:revision>
  <dcterms:created xsi:type="dcterms:W3CDTF">2020-11-16T17:16:52Z</dcterms:created>
  <dcterms:modified xsi:type="dcterms:W3CDTF">2021-12-10T13:30:10Z</dcterms:modified>
</cp:coreProperties>
</file>