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317" r:id="rId6"/>
    <p:sldId id="298" r:id="rId7"/>
    <p:sldId id="299" r:id="rId8"/>
    <p:sldId id="300" r:id="rId9"/>
    <p:sldId id="283" r:id="rId10"/>
    <p:sldId id="284" r:id="rId11"/>
    <p:sldId id="286" r:id="rId12"/>
    <p:sldId id="287" r:id="rId13"/>
    <p:sldId id="288" r:id="rId14"/>
    <p:sldId id="260" r:id="rId15"/>
    <p:sldId id="261" r:id="rId16"/>
    <p:sldId id="262" r:id="rId17"/>
    <p:sldId id="263" r:id="rId18"/>
    <p:sldId id="264" r:id="rId19"/>
    <p:sldId id="303" r:id="rId20"/>
    <p:sldId id="304" r:id="rId21"/>
    <p:sldId id="305" r:id="rId22"/>
    <p:sldId id="306" r:id="rId23"/>
    <p:sldId id="308" r:id="rId24"/>
    <p:sldId id="307" r:id="rId25"/>
    <p:sldId id="266" r:id="rId26"/>
    <p:sldId id="267" r:id="rId27"/>
    <p:sldId id="268" r:id="rId28"/>
    <p:sldId id="309" r:id="rId29"/>
    <p:sldId id="269" r:id="rId30"/>
    <p:sldId id="271" r:id="rId31"/>
    <p:sldId id="311" r:id="rId32"/>
    <p:sldId id="277" r:id="rId33"/>
    <p:sldId id="310" r:id="rId34"/>
    <p:sldId id="278" r:id="rId35"/>
    <p:sldId id="279" r:id="rId36"/>
    <p:sldId id="280" r:id="rId37"/>
    <p:sldId id="312" r:id="rId38"/>
    <p:sldId id="314" r:id="rId39"/>
    <p:sldId id="315" r:id="rId40"/>
    <p:sldId id="316" r:id="rId41"/>
    <p:sldId id="292" r:id="rId42"/>
    <p:sldId id="296" r:id="rId43"/>
    <p:sldId id="324" r:id="rId44"/>
    <p:sldId id="323" r:id="rId45"/>
    <p:sldId id="322" r:id="rId46"/>
    <p:sldId id="321" r:id="rId47"/>
    <p:sldId id="320" r:id="rId48"/>
    <p:sldId id="319" r:id="rId49"/>
    <p:sldId id="318" r:id="rId50"/>
    <p:sldId id="326" r:id="rId5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8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0E6EF-22A9-43E1-AB30-915A0B2CF2A7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BDFBA-270F-42A7-A576-F7AD17B05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5911D-04D8-4575-B756-014882FF42BD}" type="slidenum">
              <a:rPr lang="ru-RU" smtClean="0"/>
              <a:pPr/>
              <a:t>48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5%D0%B2%D0%BE%D1%80%D0%BE%D0%B1%D0%B0#%D0%A2%D1%8F%D0%B3%D0%B0%D1%80_%D1%85%D0%B2%D0%BE%D1%80%D0%BE%D0%B1%D0%B8" TargetMode="External"/><Relationship Id="rId7" Type="http://schemas.openxmlformats.org/officeDocument/2006/relationships/hyperlink" Target="https://phc.org.ua/news/kharchuvannya-ta-imunna-sistema-scho-varto-znati" TargetMode="External"/><Relationship Id="rId2" Type="http://schemas.openxmlformats.org/officeDocument/2006/relationships/hyperlink" Target="https://phc.org.ua/news/depresiya-vidpovidi-na-osnovni-zapitannya-pro-ce-zakhvoryuvanny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hc.org.ua/news/kilkist-dtp-u-sviti-zrostae-vooz" TargetMode="External"/><Relationship Id="rId5" Type="http://schemas.openxmlformats.org/officeDocument/2006/relationships/hyperlink" Target="https://phc.org.ua/zakhvoryuvannya-ta-informaciya/infekciyni-zakhvoryuvannya/infekcii-scho-peredayutsya-statevim-shlyakhom-ipssh/likuvannya-i-profilaktika-ipssh" TargetMode="External"/><Relationship Id="rId4" Type="http://schemas.openxmlformats.org/officeDocument/2006/relationships/hyperlink" Target="https://phc.org.ua/kontrol-zakhvoryuvan/opioidna-zalezhnist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Епідеміологія розладів психіки та поведінки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/>
          </a:bodyPr>
          <a:lstStyle/>
          <a:p>
            <a:r>
              <a:rPr lang="uk-UA" sz="2400" dirty="0"/>
              <a:t>Слабкий Г.О., </a:t>
            </a:r>
            <a:r>
              <a:rPr lang="uk-UA" sz="2400" dirty="0" err="1"/>
              <a:t>Кручаниця</a:t>
            </a:r>
            <a:r>
              <a:rPr lang="uk-UA" sz="2400"/>
              <a:t> В.В.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критерію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причин,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викликають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психічні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хвороби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виділяють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ендогенні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психічні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хвороби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нез'ясованої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етіологі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шизофренія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епілепсія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маніакально-депресивний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психоз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екзогенні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психічні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розлади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соматогенні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інфекційні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травматичні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психогенії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реактивні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психози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неврози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патологія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психічного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психопатії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олігофренії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патогенезу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психічних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розладів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лежить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взаємини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збудження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гальмування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ЦНС.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позамежне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гальмування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порушується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фазовий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клітин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ЦНС.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67240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Клітини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перебувати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а) 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зрівняльної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фазе -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одинакова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силою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подразники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порога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збудження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астенія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емоційна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нестійкість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б) 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парадоксальною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фазі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звичайний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подразник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слабкий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подразник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кататонічні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розлади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в) 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ультрапарадоксальной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фазі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якісно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подразнику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галюцинації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типи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перебігу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психічних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хвороб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а) 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прогредиентне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безперервне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процесуальне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захворювання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раз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почавшись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протікає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хронічно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кінця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хворого,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варіанти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перебігу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патологічний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самого початку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розвивається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катастрофічно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швидко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призводить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вираженого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психічного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розпаду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захворювання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прогресує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повільно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дефіцітарние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поступово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досягаючи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глибокого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розпаду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патологічний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розвивається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менш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інтенсивно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позначаючись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зміні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психічного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складу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типи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перебігу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психічних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хвороб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б) 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бідне</a:t>
            </a:r>
            <a:r>
              <a:rPr lang="ru-RU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до нападу: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захворювання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самого початку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нападами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світлими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проміжками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ними;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хворих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напади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однакові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проміжки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часу,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без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будь-якої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регулярності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1) 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нападоподібно-прогредиєнтне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захворювання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нападами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тягнуть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собою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стійкі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психічного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складу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поглибленням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дефекту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нападу до нападу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2) 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інтермітивне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захворювання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нападами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проходять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безслідно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приводячи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якого-небудь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дефекту;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3) 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ремітивне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рекурентне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захворювання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наступають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першого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нападу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подальшому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відзначаються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безслідні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напади.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Класифікація ВООЗ розладів  психіки та поведінки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класифікації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психічної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патології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нозологічний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синдромологічний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Нозологічний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принцип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розподіл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патологічних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проявів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хвороби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патологічні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стани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характерних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особливостей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клініки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перебігу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порушень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психіки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етіології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, патогенезу,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анатомо-фізіологічного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субстрату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важкості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ураження</a:t>
            </a:r>
            <a:endParaRPr lang="ru-RU" sz="6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buNone/>
            </a:pPr>
            <a:br>
              <a:rPr lang="ru-RU" sz="6200" dirty="0">
                <a:latin typeface="Times New Roman" pitchFamily="18" charset="0"/>
                <a:cs typeface="Times New Roman" pitchFamily="18" charset="0"/>
              </a:rPr>
            </a:br>
            <a:r>
              <a:rPr lang="ru-RU" sz="6200" b="1" dirty="0" err="1">
                <a:latin typeface="Times New Roman" pitchFamily="18" charset="0"/>
                <a:cs typeface="Times New Roman" pitchFamily="18" charset="0"/>
              </a:rPr>
              <a:t>Нозологічна</a:t>
            </a:r>
            <a:r>
              <a:rPr lang="ru-RU" sz="6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b="1" dirty="0" err="1">
                <a:latin typeface="Times New Roman" pitchFamily="18" charset="0"/>
                <a:cs typeface="Times New Roman" pitchFamily="18" charset="0"/>
              </a:rPr>
              <a:t>класифікація</a:t>
            </a:r>
            <a:r>
              <a:rPr lang="ru-RU" sz="6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200" b="1" dirty="0" err="1">
                <a:latin typeface="Times New Roman" pitchFamily="18" charset="0"/>
                <a:cs typeface="Times New Roman" pitchFamily="18" charset="0"/>
              </a:rPr>
              <a:t>психічних</a:t>
            </a:r>
            <a:r>
              <a:rPr lang="ru-RU" sz="6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b="1" dirty="0" err="1">
                <a:latin typeface="Times New Roman" pitchFamily="18" charset="0"/>
                <a:cs typeface="Times New Roman" pitchFamily="18" charset="0"/>
              </a:rPr>
              <a:t>порушень</a:t>
            </a:r>
            <a:br>
              <a:rPr lang="ru-RU" sz="6200" dirty="0">
                <a:latin typeface="Times New Roman" pitchFamily="18" charset="0"/>
                <a:cs typeface="Times New Roman" pitchFamily="18" charset="0"/>
              </a:rPr>
            </a:br>
            <a:r>
              <a:rPr lang="ru-RU" sz="62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6200" b="1" i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6200" b="1" i="1" dirty="0" err="1">
                <a:latin typeface="Times New Roman" pitchFamily="18" charset="0"/>
                <a:cs typeface="Times New Roman" pitchFamily="18" charset="0"/>
              </a:rPr>
              <a:t>етіологією</a:t>
            </a:r>
            <a:r>
              <a:rPr lang="ru-RU" sz="6200" b="1" i="1" dirty="0">
                <a:latin typeface="Times New Roman" pitchFamily="18" charset="0"/>
                <a:cs typeface="Times New Roman" pitchFamily="18" charset="0"/>
              </a:rPr>
              <a:t> та патогенезом</a:t>
            </a:r>
            <a:r>
              <a:rPr lang="ru-RU" sz="62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1.Інфекційні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психічні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Інтоксикаційні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(у тому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алкогольні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, наркома 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нії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токсикома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нії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6200" dirty="0">
                <a:latin typeface="Times New Roman" pitchFamily="18" charset="0"/>
                <a:cs typeface="Times New Roman" pitchFamily="18" charset="0"/>
              </a:rPr>
            </a:b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Травматичні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черепно-мозкових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травм).</a:t>
            </a:r>
            <a:br>
              <a:rPr lang="ru-RU" sz="6200" dirty="0">
                <a:latin typeface="Times New Roman" pitchFamily="18" charset="0"/>
                <a:cs typeface="Times New Roman" pitchFamily="18" charset="0"/>
              </a:rPr>
            </a:b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Соматогенні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соматичних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захворювань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, у тому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судинних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ендокринних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6200" dirty="0">
                <a:latin typeface="Times New Roman" pitchFamily="18" charset="0"/>
                <a:cs typeface="Times New Roman" pitchFamily="18" charset="0"/>
              </a:rPr>
            </a:b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Психогенні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неврози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реакт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ивні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психози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6200" dirty="0">
                <a:latin typeface="Times New Roman" pitchFamily="18" charset="0"/>
                <a:cs typeface="Times New Roman" pitchFamily="18" charset="0"/>
              </a:rPr>
            </a:b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Багатофактор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поєднання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спадкової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схильності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екзогенних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чинників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):</a:t>
            </a:r>
            <a:br>
              <a:rPr lang="ru-RU" sz="6200" dirty="0">
                <a:latin typeface="Times New Roman" pitchFamily="18" charset="0"/>
                <a:cs typeface="Times New Roman" pitchFamily="18" charset="0"/>
              </a:rPr>
            </a:b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шизофренія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 ;</a:t>
            </a:r>
            <a:br>
              <a:rPr lang="ru-RU" sz="6200" dirty="0">
                <a:latin typeface="Times New Roman" pitchFamily="18" charset="0"/>
                <a:cs typeface="Times New Roman" pitchFamily="18" charset="0"/>
              </a:rPr>
            </a:b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маніакально-депресивний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психоз (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афективні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психози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6200" dirty="0">
                <a:latin typeface="Times New Roman" pitchFamily="18" charset="0"/>
                <a:cs typeface="Times New Roman" pitchFamily="18" charset="0"/>
              </a:rPr>
            </a:b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епілепсія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 ;</a:t>
            </a:r>
            <a:br>
              <a:rPr lang="ru-RU" sz="6200" dirty="0">
                <a:latin typeface="Times New Roman" pitchFamily="18" charset="0"/>
                <a:cs typeface="Times New Roman" pitchFamily="18" charset="0"/>
              </a:rPr>
            </a:b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інволюційні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психози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6200" dirty="0">
                <a:latin typeface="Times New Roman" pitchFamily="18" charset="0"/>
                <a:cs typeface="Times New Roman" pitchFamily="18" charset="0"/>
              </a:rPr>
            </a:b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аномалії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психопатії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та 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розум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ова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відсталість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Найбільш поширені розлади  психіки та поведінки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006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психічні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розлади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страждають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1,2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мільйона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людей. І на жаль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кожним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роком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зростає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70000"/>
              </a:lnSpc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          ПАНІЧНИЙ РОЗЛАД.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певну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схожість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тривожним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розладом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панічного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розладу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характерні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напади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панічної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атаки,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супроводжуються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серцебиттям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браком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повітря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больовими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відчуттями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серця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голови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відчуттями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тривоги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Як результат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пережитих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нетипових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тілесних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сигналів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втома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недосипання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стреси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висока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ймовірність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усунення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почуттів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алкоголю.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Найбільш поширені розлади  психіки та поведінки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5472608"/>
          </a:xfrm>
        </p:spPr>
        <p:txBody>
          <a:bodyPr>
            <a:normAutofit fontScale="62500" lnSpcReduction="20000"/>
          </a:bodyPr>
          <a:lstStyle/>
          <a:p>
            <a:r>
              <a:rPr lang="uk-UA" dirty="0"/>
              <a:t> </a:t>
            </a:r>
            <a:endParaRPr lang="ru-RU" dirty="0"/>
          </a:p>
          <a:p>
            <a:pPr algn="just">
              <a:lnSpc>
                <a:spcPct val="17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ГОСТРИЙ ПСИХОЗ.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Являється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найтяжчим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розладом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глибоким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ураженням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психіки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Спричинити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психоз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пережита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дитяча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травма,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травми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голови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вживання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алкоголю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інфекційні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Супроводжується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патологія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слуховими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зоровими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галюцинаціями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соціальною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ізоляцією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себе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оточуючих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7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ДЕПРЕСІЯ.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Зазвичай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депресія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являється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ускладненням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синдрому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хронічної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втоми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тривожного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розладу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Проявами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депресії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головний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больові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відчуття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шлунку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пригнічений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настрій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втрата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інтересу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всього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безсоння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апатія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зосередитися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Найбільш поширені розлади  психіки та поведінки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54461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СИНДРОМ ХРОНІЧНОЇ ВТОМИ.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режиму дня, коли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працює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приділяючи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часу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відпочинок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емоційного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інтелектуального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виснаження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відмінність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хронічної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втоми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звичайної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перевтоми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відсутності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покращення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самопочуття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нормалізації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режиму дня,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повноцінного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сну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нормованого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НЕВРАСТЕНІЯ.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Провокується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тривалим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емоційним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фізичним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перенавантаженням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нервовим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виснаженням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підвищеною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дратівливістю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відчуттям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втоми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одночасною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появою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головного болю,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професійного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виснаження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порушенням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режиму сну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харчового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розладу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До частоти захворюваності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Психічні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розлади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зустрічаються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так само часто,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хвороби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серця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3 рази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частіше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злоякісні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новоутворення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1993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десяти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частих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причин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непрацездатності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всьому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п'ять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відноситься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захворювань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 них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падає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10%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загальних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втрат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викликаних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хворобами.</a:t>
            </a:r>
          </a:p>
          <a:p>
            <a:pPr algn="just">
              <a:lnSpc>
                <a:spcPct val="170000"/>
              </a:lnSpc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тривалого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часу частота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захворювань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країнах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колишнього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Союзу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занижували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(по ряду причин).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Еталоном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епідеміології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захворювань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вважати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проведене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початку 80-х в США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Національним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інститутом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психічного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поширеність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розладів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становить 23,0-25,2%.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92088"/>
          </a:xfrm>
        </p:spPr>
        <p:txBody>
          <a:bodyPr>
            <a:noAutofit/>
          </a:bodyPr>
          <a:lstStyle/>
          <a:p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Структура контингенту осіб з розладами психіки і поведінки, 2017 р.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1" y="1052745"/>
          <a:ext cx="8640957" cy="5591091"/>
        </p:xfrm>
        <a:graphic>
          <a:graphicData uri="http://schemas.openxmlformats.org/drawingml/2006/table">
            <a:tbl>
              <a:tblPr/>
              <a:tblGrid>
                <a:gridCol w="3529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4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73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4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4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75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523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Найменування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Arial"/>
                          <a:ea typeface="Times New Roman"/>
                          <a:cs typeface="Times New Roman"/>
                        </a:rPr>
                        <a:t>взято під нагляд з уперше в житті встановленим діагнозом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29" marR="53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Arial"/>
                          <a:ea typeface="Times New Roman"/>
                          <a:cs typeface="Times New Roman"/>
                        </a:rPr>
                        <a:t>перебуває під наглядом на кінець року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29" marR="53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8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абсолютні дані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100000 відповідн. населення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до всього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абсолютні дані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100000 відповідн. населення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до всього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Розлади</a:t>
                      </a: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психіки</a:t>
                      </a: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та </a:t>
                      </a:r>
                      <a:r>
                        <a:rPr lang="ru-RU" sz="9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пов.-УСЬОГО</a:t>
                      </a: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F00-F09;F20-F99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74 143,0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174,8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961 418,0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2 266,7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розлади психіки непсихотичного характеру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51 969,0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122,5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70,1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470 048,0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1 108,2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48,9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розлади психіки психотичного характеру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16 535,0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39,0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22,3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267 235,0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630,0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27,8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розумова відсталість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5 639,0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13,3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7,6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224 135,0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528,4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23,3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Органічні, вкл.симп.розлади психіки    F00-F09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25 228,0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59,5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34,0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264 280,0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623,1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27,5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 т.ч.психози і слабоумство орг.поход.F00-F05...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8 334,0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19,6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11,2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75 138,0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177,1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7,8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 них: деменція, усі форми            F00-F03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5 780,0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13,6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7,8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41 474,0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97,8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4,3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хвороба Альцгеймера                   F00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447,0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1,1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2 307,0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5,4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судинна деменція                      F01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4 186,0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9,9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5,6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23 711,0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55,9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2,5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деменція та психози внаслідок епілепсії F02.8x3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360,0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0,8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13 262,0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31,3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1,4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непсихотичні психічні розлади органічного поход.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16 894,0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39,8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22,8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189 142,0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445,9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19,7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 них внаслідок епілепсії F06.x3;F07.83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679,0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1,6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0,9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29 981,0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70,7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3,1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0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судинних захворювань головного мозку F06.x4;F...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3 466,0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8,2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4,7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34 398,0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81,1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3,6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шизофренія,шизотипові та маячні розлади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6 674,0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15,7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171 421,0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404,2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17,8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Шизофренія                                 F20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2 478,0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5,8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3,3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122 127,0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287,9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12,7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Шизотипові розлади                         F21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351,0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0,8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5 192,0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12,2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Гострі та транзиторні маячні розлади   F23;F24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2 789,0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6,6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3,8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25 131,0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59,3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2,6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Шизоафективні розлади                      F25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346,0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0,8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6 135,0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14,5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Хронічні й інші психотичні розл.  F22;F28; F29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710,0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1,7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12 836,0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30,3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1,3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Афективні розлади                      F30-F39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3 371,0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7,9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4,5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43 453,0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102,4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4,5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 т.ч.афективні психотичні розлади F30.2,F31...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511,0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0,7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13 046,0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30,8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1,4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афективні непсихотичні р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2 860,0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6,7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3,9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30 407,0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71,7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3,2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Невротичні,пов'зані зі стресом та с.р.F40-F48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16 000,0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37,7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21,6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123 629,0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291,5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12,9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розлади особ.та поведінкиF50-69,80-98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17 231,0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40,6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23,2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134 500,0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317,1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14,0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Поведінкові синдроми,пов.з фіз.порушен.F50-F59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627,0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1,5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0,8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8 540,0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20,1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0,9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Розлади особистості та поведінки у зрілому віці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1 397,0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3,3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1,9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26 570,0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62,6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2,8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Розумова відсталість легкого та помірного ступ.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4 958,0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11,7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6,7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181 087,0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426,9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18,8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Інші форми розумової відсталості       F72-F79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681,0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1,6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0,9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43 048,0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101,5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4,5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Розлади псих.розвитку,повед.дитяч.та підл.віку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15 207,0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35,9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20,5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99 390,0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234,3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10,3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29" marR="532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ВООЗ про здоров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я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душевного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благополуччя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хвороби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дефектів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 той же час, ВООЗ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розширює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наголошує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ресурс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щоденного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Структура контингенту осіб з розладами психіки і поведінки працездатного віку, 2017 р</a:t>
            </a:r>
            <a:r>
              <a:rPr lang="uk-UA" sz="2400" dirty="0"/>
              <a:t>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6" y="1124720"/>
          <a:ext cx="8568954" cy="5472631"/>
        </p:xfrm>
        <a:graphic>
          <a:graphicData uri="http://schemas.openxmlformats.org/drawingml/2006/table">
            <a:tbl>
              <a:tblPr/>
              <a:tblGrid>
                <a:gridCol w="3580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4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14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14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4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14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27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Найменування</a:t>
                      </a:r>
                      <a:endParaRPr lang="ru-RU" sz="9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latin typeface="Arial"/>
                        </a:rPr>
                        <a:t>взято </a:t>
                      </a:r>
                      <a:r>
                        <a:rPr lang="ru-RU" sz="700" b="1" i="0" u="none" strike="noStrike" dirty="0" err="1">
                          <a:latin typeface="Arial"/>
                        </a:rPr>
                        <a:t>під</a:t>
                      </a:r>
                      <a:r>
                        <a:rPr lang="ru-RU" sz="700" b="1" i="0" u="none" strike="noStrike" dirty="0">
                          <a:latin typeface="Arial"/>
                        </a:rPr>
                        <a:t> </a:t>
                      </a:r>
                      <a:r>
                        <a:rPr lang="ru-RU" sz="700" b="1" i="0" u="none" strike="noStrike" dirty="0" err="1">
                          <a:latin typeface="Arial"/>
                        </a:rPr>
                        <a:t>нагляд</a:t>
                      </a:r>
                      <a:r>
                        <a:rPr lang="ru-RU" sz="700" b="1" i="0" u="none" strike="noStrike" dirty="0">
                          <a:latin typeface="Arial"/>
                        </a:rPr>
                        <a:t> </a:t>
                      </a:r>
                      <a:r>
                        <a:rPr lang="ru-RU" sz="700" b="1" i="0" u="none" strike="noStrike" dirty="0" err="1">
                          <a:latin typeface="Arial"/>
                        </a:rPr>
                        <a:t>з</a:t>
                      </a:r>
                      <a:r>
                        <a:rPr lang="ru-RU" sz="700" b="1" i="0" u="none" strike="noStrike" dirty="0">
                          <a:latin typeface="Arial"/>
                        </a:rPr>
                        <a:t> </a:t>
                      </a:r>
                      <a:r>
                        <a:rPr lang="ru-RU" sz="700" b="1" i="0" u="none" strike="noStrike" dirty="0" err="1">
                          <a:latin typeface="Arial"/>
                        </a:rPr>
                        <a:t>уперше</a:t>
                      </a:r>
                      <a:r>
                        <a:rPr lang="ru-RU" sz="700" b="1" i="0" u="none" strike="noStrike" dirty="0">
                          <a:latin typeface="Arial"/>
                        </a:rPr>
                        <a:t> в </a:t>
                      </a:r>
                      <a:r>
                        <a:rPr lang="ru-RU" sz="700" b="1" i="0" u="none" strike="noStrike" dirty="0" err="1">
                          <a:latin typeface="Arial"/>
                        </a:rPr>
                        <a:t>житті</a:t>
                      </a:r>
                      <a:r>
                        <a:rPr lang="ru-RU" sz="700" b="1" i="0" u="none" strike="noStrike" dirty="0">
                          <a:latin typeface="Arial"/>
                        </a:rPr>
                        <a:t> </a:t>
                      </a:r>
                      <a:r>
                        <a:rPr lang="ru-RU" sz="700" b="1" i="0" u="none" strike="noStrike" dirty="0" err="1">
                          <a:latin typeface="Arial"/>
                        </a:rPr>
                        <a:t>встановленим</a:t>
                      </a:r>
                      <a:r>
                        <a:rPr lang="ru-RU" sz="700" b="1" i="0" u="none" strike="noStrike" dirty="0">
                          <a:latin typeface="Arial"/>
                        </a:rPr>
                        <a:t> </a:t>
                      </a:r>
                      <a:r>
                        <a:rPr lang="ru-RU" sz="700" b="1" i="0" u="none" strike="noStrike" dirty="0" err="1">
                          <a:latin typeface="Arial"/>
                        </a:rPr>
                        <a:t>діагнозом</a:t>
                      </a:r>
                      <a:endParaRPr lang="ru-RU" sz="700" b="1" i="0" u="none" strike="noStrike" dirty="0">
                        <a:latin typeface="Arial"/>
                      </a:endParaRP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"/>
                        </a:rPr>
                        <a:t>перебуває під наглядом на кінець року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абсолютні дані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на 100000 відповідн. населення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% до всього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абсолютні дані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на 100000 відповідн. населення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% до всього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3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Розлади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психіки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пов.-УСЬОГО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F00-F09;F20-F99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34 387,0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142,0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600 277,0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2 478,4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розлади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психіки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непсихотичного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характеру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24 031,0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69,9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253 736,0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1 047,6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42,3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розлади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психіки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психотичного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характеру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7 722,0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31,9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22,5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165 783,0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684,5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27,6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розумова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відсталість</a:t>
                      </a:r>
                      <a:endParaRPr lang="ru-RU" sz="9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2 634,0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10,9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180 758,0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746,3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30,1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Органічні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вкл.симп.розлади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психіки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la-Latn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F00-F09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8 842,0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36,5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25,7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131 411,0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542,6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21,9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у т.ч.психози і слабоумство орг.поход.F00-F05...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1 609,0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6,6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30 341,0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125,3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з них: деменція, усі форми            F00-F03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806,0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13 818,0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57,1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хвороба Альцгеймера                 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F00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514,0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судинна деменція                    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F01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518,0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6 054,0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деменція та психози внаслідок епілепсії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F02.8x3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188,0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9 252,0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38,2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непсихотичні психічні розлади органічного поход.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7 233,0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29,9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21,0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101 070,0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417,3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16,8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з них внаслідок епілепсії F06.x3;F07.83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461,0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21 798,0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90,0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судинних захворювань головного мозку F06.x4;F...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1 256,0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15 090,0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62,3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шизофренія,шизотипові та маячні розлади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5 670,0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23,4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16,5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125 115,0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516,6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20,8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Шизофренія                               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F20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2 003,0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86 287,0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356,3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14,4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Шизотипові розлади                       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F21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319,0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4 445,0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18,4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Гострі та транзиторні маячні розлади   F23;F24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2 642,0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10,9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22 153,0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91,5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Шизоафективні розлади                    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F25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327,0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5 223,0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21,6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Хронічні й інші психотичні розл.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F22;F28; F29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379,0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7 007,0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28,9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Афективні розлади                    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F30-F39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2 410,0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26 341,0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108,8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у т.ч.афективні психотичні розлади F30.2,F31...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403,0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9 589,0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39,6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Невротичні,пов'зані зі стресом та с.р.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F40-F48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11 997,0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49,5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34,9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91 460,0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377,6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15,2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Поведінкові синдроми,пов.з фіз.порушен.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F50-F59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385,0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6 512,0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26,9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Розлади особистості та поведінки у зрілому віці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1 272,0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22 633,0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93,4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Розумова відсталість легкого та помірного ступ.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2 247,0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145 260,0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599,7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24,2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Інші форми розумової відсталості       F72-F79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387,0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35 498,0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146,6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Розлади псих.розвитку,повед.дитяч.та підл.віку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1 177,0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16 047,0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66,3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у т.ч.дитячий аутизм                 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F84.0-4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738,0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Структура контингенту осіб з розладами психіки і поведінки старших вікових груп, 2017 р.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7" y="1052753"/>
          <a:ext cx="8496943" cy="5616606"/>
        </p:xfrm>
        <a:graphic>
          <a:graphicData uri="http://schemas.openxmlformats.org/drawingml/2006/table">
            <a:tbl>
              <a:tblPr/>
              <a:tblGrid>
                <a:gridCol w="355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4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44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4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44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44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36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Найменування</a:t>
                      </a:r>
                      <a:endParaRPr lang="ru-RU" sz="9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"/>
                        </a:rPr>
                        <a:t>взято під нагляд з уперше в житті встановленим діагнозом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"/>
                        </a:rPr>
                        <a:t>перебуває під наглядом на кінець року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2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абсолютні дані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на 100000 відповідн. населення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% до всього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абсолютні дані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на 100000 відповідн. населення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% до всього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155" marR="8155" marT="8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Розлади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психіки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пов.-УСЬОГО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F00-F09;F20-F99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19 430,0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171,8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228 840,0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2 023,8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розлади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психіки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непсихотичного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характеру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11 657,0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103,1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117 631,0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1 040,3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51,4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розлади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психіки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психотичного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характеру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7 635,0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67,5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39,3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93 363,0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825,7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40,8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розумова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відсталість</a:t>
                      </a:r>
                      <a:endParaRPr lang="ru-RU" sz="9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138,0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17 846,0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157,8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7,8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Органічні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вкл.симп.розлади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психіки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la-Latn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F00-F09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14 084,0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124,6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72,5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115 892,0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1 024,9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50,6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у т.ч.психози і слабоумство орг.поход.F00-F05...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6 576,0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58,2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33,8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43 832,0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387,6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19,2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з них: деменція, усі форми            F00-F03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4 965,0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43,9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25,6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27 567,0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243,8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хвороба Альцгеймера                 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F00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387,0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1 793,0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15,9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судинна деменція                    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F01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3 668,0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32,4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18,9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17 657,0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156,2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деменція та психози внаслідок епілепсії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F02.8x3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162,0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3 865,0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34,2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непсихотичні психічні розлади органічного поход.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7 508,0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66,4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38,6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72 060,0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637,3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31,5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з них внаслідок епілепсії F06.x3;F07.83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155,0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7 251,0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64,1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епілепсія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317,0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11 116,0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98,3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судинних захворювань головного мозку F06.x4;F...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2 189,0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19,4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11,3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19 153,0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169,4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8,4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судинна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5 857,0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51,8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30,1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36 810,0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325,5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16,1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шизофренія,шизотипові та маячні розлади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956,0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46 084,0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407,6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20,1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Шизофренія                               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F20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455,0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35 723,0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315,9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15,6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Шизотипові розлади                       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F21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691,0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Гострі та транзиторні маячні розлади   F23;F24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131,0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2 939,0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26,0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Шизоафективні розлади                    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F25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19,0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909,0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Хронічні й інші психотичні розл.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F22;F28; F29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331,0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5 822,0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51,5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Афективні розлади                    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F30-F39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944,0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17 038,0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150,7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у т.ч.афективні психотичні розлади F30.2,F31...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103,0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3 447,0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30,5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Невротичні,пов'зані зі стресом та с.р.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F40-F48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3 099,0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27,4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15,9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27 069,0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239,4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11,8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Поведінкові синдроми,пов.з фіз.порушен.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F50-F59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95,0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996,0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8,8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Розлади особистості та поведінки у зрілому віці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114,0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3 904,0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34,5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Розумова відсталість легкого та помірного ступ.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119,0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13 670,0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120,9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Інші форми розумової відсталості       F72-F79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19,0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4 176,0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36,9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Розлади псих.розвитку,повед.дитяч.та підл.віку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51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у т.ч.дитячий аутизм                 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F84.0-4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155" marR="8155" marT="8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Структура контингенту осіб з розладами психіки і поведінки у віці до 14 років, 2017 р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31" y="1124748"/>
          <a:ext cx="8568948" cy="5472603"/>
        </p:xfrm>
        <a:graphic>
          <a:graphicData uri="http://schemas.openxmlformats.org/drawingml/2006/table">
            <a:tbl>
              <a:tblPr/>
              <a:tblGrid>
                <a:gridCol w="3580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4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1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14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4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14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53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Найменування</a:t>
                      </a:r>
                      <a:endParaRPr lang="ru-RU" sz="1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Arial"/>
                        </a:rPr>
                        <a:t>взято під нагляд з уперше в житті встановленим діагнозом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Arial"/>
                        </a:rPr>
                        <a:t>перебуває під наглядом на кінець року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абсолютні числа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на 10000 населення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% до всього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абсолютні числа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на 10000 населення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% до всього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6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Розлади</a:t>
                      </a:r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психіки</a:t>
                      </a:r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пов.-УСЬОГО</a:t>
                      </a:r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F00-F09;F20-F99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20 326,0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311,0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132 301,0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2 024,3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розлади</a:t>
                      </a:r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психіки</a:t>
                      </a:r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непсихотичного</a:t>
                      </a:r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характеру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16 281,0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249,1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98 681,0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1 509,9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розлади</a:t>
                      </a:r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психіки</a:t>
                      </a:r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психотичного</a:t>
                      </a:r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характеру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1 178,0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8 089,0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розумова відсталість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2 867,0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25 531,0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390,6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Органічні, вкл.симп.розлади психіки    </a:t>
                      </a:r>
                      <a:r>
                        <a:rPr lang="la-Latn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F00-F09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2 302,0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16 977,0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259,8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деменція та психози внаслідок епілепсії </a:t>
                      </a:r>
                      <a:r>
                        <a:rPr lang="la-Latn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F02.8x3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непсихотичні психічні розлади органічного поход.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2 153,0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16 012,0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245,0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2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з них внаслідок епілепсії F06.x3;F07.83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932,0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2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шизофренія,шизотипові та маячні розлади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222,0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2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Шизофренія                                 </a:t>
                      </a:r>
                      <a:r>
                        <a:rPr lang="la-Latn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2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Афективні розлади                      </a:t>
                      </a:r>
                      <a:r>
                        <a:rPr lang="la-Latn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F30-F39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2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у т.ч.афективні психотичні розлади F30.2,F31...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2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епілепсія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1 077,0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2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Невротичні,пов'зані зі стресом та с.р.</a:t>
                      </a:r>
                      <a:r>
                        <a:rPr lang="la-Latn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F40-F48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904,0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5 100,0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2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розлади особ.та поведінки</a:t>
                      </a:r>
                      <a:r>
                        <a:rPr lang="la-Latn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F50-69,80-98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14 188,0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217,1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84 397,0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1 291,4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2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Поведінкові синдроми,пов.з фіз.порушен.</a:t>
                      </a:r>
                      <a:r>
                        <a:rPr lang="la-Latn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F50-F59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1 032,0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2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Розлади особистості та поведінки у зрілому віці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2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Розумова відсталість легкого та помірного ступ.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2 592,0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22 157,0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339,0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2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Інші форми розумової відсталості       F72-F79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275,0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3 374,0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2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Розлади псих.розвитку,повед.дитяч.та підл.віку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14 030,0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214,7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83 332,0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1 275,1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2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у т.ч.дитячий аутизм                   </a:t>
                      </a:r>
                      <a:r>
                        <a:rPr lang="la-Latn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F84.0-4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976,0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6 892,0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Захворюваність і поширеність розладів психіки та поведінки серед дітей у віці до 14 років, 2017 р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7" y="1268760"/>
          <a:ext cx="8568952" cy="5426149"/>
        </p:xfrm>
        <a:graphic>
          <a:graphicData uri="http://schemas.openxmlformats.org/drawingml/2006/table">
            <a:tbl>
              <a:tblPr/>
              <a:tblGrid>
                <a:gridCol w="2186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9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3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2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2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23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Найменування</a:t>
                      </a:r>
                      <a:endParaRPr lang="ru-RU" sz="9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7" marR="7737" marT="7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абсолютні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числа</a:t>
                      </a:r>
                    </a:p>
                  </a:txBody>
                  <a:tcPr marL="7737" marR="7737" marT="7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на 100000 населення</a:t>
                      </a:r>
                    </a:p>
                  </a:txBody>
                  <a:tcPr marL="7737" marR="7737" marT="7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% диспансер- ної групи серед усієї поширеності розладів психіки</a:t>
                      </a:r>
                    </a:p>
                  </a:txBody>
                  <a:tcPr marL="7737" marR="7737" marT="7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диспансерна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група</a:t>
                      </a:r>
                      <a:endParaRPr lang="ru-RU" sz="9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7" marR="7737" marT="7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диспансерна+ консультатив на  групи</a:t>
                      </a:r>
                    </a:p>
                  </a:txBody>
                  <a:tcPr marL="7737" marR="7737" marT="7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диспансерна група</a:t>
                      </a:r>
                    </a:p>
                  </a:txBody>
                  <a:tcPr marL="7737" marR="7737" marT="7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диспансерна+ консультатив на групи</a:t>
                      </a:r>
                    </a:p>
                  </a:txBody>
                  <a:tcPr marL="7737" marR="7737" marT="7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4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</a:p>
                  </a:txBody>
                  <a:tcPr marL="7737" marR="7737" marT="7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737" marR="7737" marT="7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737" marR="7737" marT="7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737" marR="7737" marT="7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737" marR="7737" marT="7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7737" marR="7737" marT="7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4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(1) Захворюваність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4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Україна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9 075,00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20 326,00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138,86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311,01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44,65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4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АР Крим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4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Вінницька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257,00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678,00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104,16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274,78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37,91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84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Волинська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154,00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329,00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75,06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160,36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46,81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84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Дніпропетровська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503,00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1 138,00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100,68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227,78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44,20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84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Донецька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532,00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1 121,00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200,86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423,24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47,46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84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Житомирська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197,00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1 402,00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95,42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679,07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14,05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84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Закарпатська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163,00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539,00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64,98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214,87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30,24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84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Запорізька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447,00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1 090,00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176,03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429,24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41,01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84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Івано-Франківська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344,00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575,00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145,17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242,65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59,83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84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Київська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405,00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1 081,00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141,14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376,73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37,47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84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Кіровоградська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160,00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527,00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109,89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361,94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30,36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84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Луганська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151,00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265,00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165,14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289,82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56,98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84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Львівська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1 733,00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1 733,00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419,94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419,94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84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Миколаївська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271,00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418,00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151,53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233,72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64,83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84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Одеська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446,00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1 279,00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111,83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320,70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34,87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84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Полтавська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323,00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815,00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161,38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407,19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39,63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84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Рівненська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198,00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470,00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83,03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197,10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42,13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84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Сумська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123,00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498,00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84,08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340,44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24,70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84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Тернопільська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403,00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558,00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238,90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330,78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72,22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84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Харківська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244,00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1 154,00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66,14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312,83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21,14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84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Херсонська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1 124,00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1 159,00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663,89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684,56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96,98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84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Хмельницька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68,00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510,00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33,50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251,26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13,33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84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Черкаська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288,00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721,00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167,26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418,72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39,94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84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Чернівецька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168,00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253,00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107,33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161,63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66,40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84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Чернігівська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160,00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1 179,00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114,58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844,33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13,57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84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м.Київ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213,00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834,00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46,06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180,36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25,54</a:t>
                      </a:r>
                    </a:p>
                  </a:txBody>
                  <a:tcPr marL="7737" marR="7737" marT="7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Структура контингенту осіб з розладами психіки і поведінки у віці 15-17 років, 2017 р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052738"/>
          <a:ext cx="8496945" cy="5616613"/>
        </p:xfrm>
        <a:graphic>
          <a:graphicData uri="http://schemas.openxmlformats.org/drawingml/2006/table">
            <a:tbl>
              <a:tblPr/>
              <a:tblGrid>
                <a:gridCol w="3550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4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4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4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44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44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23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Найменування</a:t>
                      </a:r>
                      <a:endParaRPr lang="ru-RU" sz="9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взято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під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нагляд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уперше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житті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встановленим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діагнозом</a:t>
                      </a:r>
                      <a:endParaRPr lang="ru-RU" sz="9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перебуває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під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наглядом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кінець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року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абсолютні дані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на 100000 відповідн. населення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% до всього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абсолютні дані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на 100000 відповідн. населення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% до всього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1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розлади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психіки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непсихотичного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характеру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1 960,0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181,5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17 486,0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1 619,0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розлади психіки психотичного характеру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186,0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1 445,0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розумова відсталість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601,0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10 450,0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967,5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Органічні, вкл.симп.розлади психіки  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F00-F09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283,0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4 063,0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376,2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деменція та психози внаслідок епілепсії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F02.8x3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непсихотичні психічні розлади органічного поход.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262,0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3 697,0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342,3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з них внаслідок епілепсії F06.x3;F07.83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441,0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шизофренія,шизотипові та маячні розлади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460,0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1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Шизофренія                               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213,0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1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Шизотипові розлади                       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Гострі та транзиторні маячні розлади   F23;F24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1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Шизоафективні розлади                    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1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Хронічні й інші психотичні розл.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F22;F28; F29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1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Афективні розлади                    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F30-F39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1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у т.ч.афективні психотичні розлади F30.2,F31...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1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розлади особ.та поведінки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F50-69,80-98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1 206,0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12 118,0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1 122,0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1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епілепсія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532,0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1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Невротичні,пов'зані зі стресом та с.р.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F40-F48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483,0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2 162,0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1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Поведінкові синдроми,пов.з фіз.порушен.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F50-F59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503,0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1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Розлади особистості та поведінки у зрілому віці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1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Розумова відсталість легкого та помірного ступ.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525,0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8 926,0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826,4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1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Інші форми розумової відсталості       F72-F79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1 524,0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1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Розлади псих.розвитку,повед.дитяч.та підл.віку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1 053,0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11 477,0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1 062,6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11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Розлади психіки та пов.-УСЬОГО F00-F09;F20-F99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2 747,0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254,3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29 381,0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2 720,3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Структура сільських жителів, що хворі на розлади психіки і поведінки, 2017 р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908718"/>
          <a:ext cx="8496945" cy="5976947"/>
        </p:xfrm>
        <a:graphic>
          <a:graphicData uri="http://schemas.openxmlformats.org/drawingml/2006/table">
            <a:tbl>
              <a:tblPr/>
              <a:tblGrid>
                <a:gridCol w="3422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0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7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47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958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Найменування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Arial"/>
                          <a:ea typeface="Times New Roman"/>
                          <a:cs typeface="Times New Roman"/>
                        </a:rPr>
                        <a:t>взято </a:t>
                      </a:r>
                      <a:r>
                        <a:rPr lang="ru-RU" sz="800" b="1" dirty="0" err="1">
                          <a:latin typeface="Arial"/>
                          <a:ea typeface="Times New Roman"/>
                          <a:cs typeface="Times New Roman"/>
                        </a:rPr>
                        <a:t>під</a:t>
                      </a:r>
                      <a:r>
                        <a:rPr lang="ru-RU" sz="8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800" b="1" dirty="0" err="1">
                          <a:latin typeface="Arial"/>
                          <a:ea typeface="Times New Roman"/>
                          <a:cs typeface="Times New Roman"/>
                        </a:rPr>
                        <a:t>нагляд</a:t>
                      </a:r>
                      <a:r>
                        <a:rPr lang="ru-RU" sz="8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800" b="1" dirty="0" err="1">
                          <a:latin typeface="Arial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8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800" b="1" dirty="0" err="1">
                          <a:latin typeface="Arial"/>
                          <a:ea typeface="Times New Roman"/>
                          <a:cs typeface="Times New Roman"/>
                        </a:rPr>
                        <a:t>уперше</a:t>
                      </a:r>
                      <a:r>
                        <a:rPr lang="ru-RU" sz="800" b="1" dirty="0">
                          <a:latin typeface="Arial"/>
                          <a:ea typeface="Times New Roman"/>
                          <a:cs typeface="Times New Roman"/>
                        </a:rPr>
                        <a:t> в </a:t>
                      </a:r>
                      <a:r>
                        <a:rPr lang="ru-RU" sz="800" b="1" dirty="0" err="1">
                          <a:latin typeface="Arial"/>
                          <a:ea typeface="Times New Roman"/>
                          <a:cs typeface="Times New Roman"/>
                        </a:rPr>
                        <a:t>житті</a:t>
                      </a:r>
                      <a:r>
                        <a:rPr lang="ru-RU" sz="8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800" b="1" dirty="0" err="1">
                          <a:latin typeface="Arial"/>
                          <a:ea typeface="Times New Roman"/>
                          <a:cs typeface="Times New Roman"/>
                        </a:rPr>
                        <a:t>встановленим</a:t>
                      </a:r>
                      <a:r>
                        <a:rPr lang="ru-RU" sz="8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800" b="1" dirty="0" err="1">
                          <a:latin typeface="Arial"/>
                          <a:ea typeface="Times New Roman"/>
                          <a:cs typeface="Times New Roman"/>
                        </a:rPr>
                        <a:t>діагнозом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6" marR="603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latin typeface="Arial"/>
                          <a:ea typeface="Times New Roman"/>
                          <a:cs typeface="Times New Roman"/>
                        </a:rPr>
                        <a:t>перебуває</a:t>
                      </a:r>
                      <a:r>
                        <a:rPr lang="ru-RU" sz="8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800" b="1" dirty="0" err="1">
                          <a:latin typeface="Arial"/>
                          <a:ea typeface="Times New Roman"/>
                          <a:cs typeface="Times New Roman"/>
                        </a:rPr>
                        <a:t>під</a:t>
                      </a:r>
                      <a:r>
                        <a:rPr lang="ru-RU" sz="8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800" b="1" dirty="0" err="1">
                          <a:latin typeface="Arial"/>
                          <a:ea typeface="Times New Roman"/>
                          <a:cs typeface="Times New Roman"/>
                        </a:rPr>
                        <a:t>наглядом</a:t>
                      </a:r>
                      <a:r>
                        <a:rPr lang="ru-RU" sz="800" b="1" dirty="0">
                          <a:latin typeface="Arial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ru-RU" sz="800" b="1" dirty="0" err="1">
                          <a:latin typeface="Arial"/>
                          <a:ea typeface="Times New Roman"/>
                          <a:cs typeface="Times New Roman"/>
                        </a:rPr>
                        <a:t>кінець</a:t>
                      </a:r>
                      <a:r>
                        <a:rPr lang="ru-RU" sz="800" b="1" dirty="0">
                          <a:latin typeface="Arial"/>
                          <a:ea typeface="Times New Roman"/>
                          <a:cs typeface="Times New Roman"/>
                        </a:rPr>
                        <a:t> року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6" marR="603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1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абсолютні дані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100000 відповідн. населення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до всього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абсолютні</a:t>
                      </a: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дані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100000 </a:t>
                      </a:r>
                      <a:r>
                        <a:rPr lang="ru-RU" sz="10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відповідн</a:t>
                      </a: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ru-RU" sz="10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населення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до </a:t>
                      </a:r>
                      <a:r>
                        <a:rPr lang="ru-RU" sz="10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всього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Розлади психіки та пов.-УСЬОГО F00-F09;F20-F99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21 795,00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165,47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337 554,00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2 562,78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розлади психіки непсихотичного характеру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14 525,00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110,28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66,64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140 512,00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1 066,80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41,63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розлади психіки психотичного характеру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4 512,00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34,26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20,70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80 490,00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611,10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23,85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розумова відсталість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2 758,00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20,94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12,65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116 552,00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884,89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34,53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 т.ч.психози і слабоумство орг.поход.F00-F05...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2 052,00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15,58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9,42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23 155,00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175,80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6,86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 них: деменція, усі форми            F00-F03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1 292,00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9,81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5,93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11 023,00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83,69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3,27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хвороба Альцгеймера                   F00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0,77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0,46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464,00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3,52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0,14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судинна деменція                      F01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887,00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6,73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4,07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5 225,00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39,67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1,55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деменція та психози внаслідок епілепсії F02.8x3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137,00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1,04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0,63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4 910,00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37,28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1,45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непсихотичні психічні розлади органічного поход.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4 388,00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33,31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20,13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51 756,00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392,94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15,33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 них внаслідок епілепсії F06.x3;F07.83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276,00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1,27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10 554,00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80,13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3,13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судинних захворювань головного мозку F06.x4;F...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1 059,00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8,04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4,86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10 379,00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78,80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3,07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шизофренія,шизотипові та маячні розлади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2 052,00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15,58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9,42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51 660,00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392,21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15,30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Шизофренія                                 F20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6,61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3,99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36 527,00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277,32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10,82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Шизотипові розлади                         F21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0,61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0,37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1 321,00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10,03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0,39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Гострі та транзиторні маячні розлади   F23;F24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767,00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5,82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3,52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7 596,00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57,67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2,25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Шизоафективні розлади                      F25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0,71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0,43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1 662,00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12,62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0,49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Хронічні й інші психотичні розл.  F22;F28; F29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242,00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1,84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1,11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4 554,00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34,57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1,35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Афективні розлади                      F30-F39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946,00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7,18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4,34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13 279,00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100,82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3,93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 т.ч.афективні психотичні розлади F30.2,F31...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175,00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1,33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0,80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4 353,00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33,05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1,29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Невротичні,пов'зані зі стресом та с.р.F40-F48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5 385,00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40,88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24,71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41 262,00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313,27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12,22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Поведінкові синдроми,пов.з фіз.порушен.F50-F59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187,00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1,42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0,86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3 236,00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24,57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0,96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Розлади особистості та поведінки у зрілому віці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409,00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3,11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1,88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8 705,00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66,09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2,58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Розумова відсталість легкого та помірного ступ.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2 455,00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18,64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11,26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94 989,00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721,18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28,14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розлади особ.та поведінкиF50-69,80-98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4 214,00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31,99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19,33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39 890,00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302,85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11,82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Інші форми розумової відсталості       F72-F79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303,00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2,30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1,39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21 563,00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163,71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6,39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Розлади псих.розвитку,повед.дитяч.та підл.віку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3 618,00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27,47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16,60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27 949,00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212,19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8,28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 т.ч.дитячий аутизм                   F84.0-4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233,00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1,77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1,07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1 322,00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10,04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0,39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Органічні, вкл.симп.розлади психіки    F00-F09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6 440,00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48,89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29,55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74 911,00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568,74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22,19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346" marR="6034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Структура міських жителів, що хворі на розлади психіки і поведінки, 2017 р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196752"/>
          <a:ext cx="8496943" cy="5472613"/>
        </p:xfrm>
        <a:graphic>
          <a:graphicData uri="http://schemas.openxmlformats.org/drawingml/2006/table">
            <a:tbl>
              <a:tblPr/>
              <a:tblGrid>
                <a:gridCol w="3550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4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4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4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44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44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40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Найменування</a:t>
                      </a:r>
                      <a:endParaRPr lang="ru-RU" sz="9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"/>
                        </a:rPr>
                        <a:t>взято під нагляд з уперше в житті встановленим діагнозом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"/>
                        </a:rPr>
                        <a:t>перебуває під наглядом на кінець року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абсолютні дані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на 100000 відповідн. населення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% до всього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абсолютні дані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на 100000 відповідн. населення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% до всього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0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Розлади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психіки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пов.-УСЬОГО</a:t>
                      </a:r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F00-F09;F20-F99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52 348,00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179,01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623 864,00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2 133,34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розлади психіки непсихотичного характеру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37 444,00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128,04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71,53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329 536,00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1 126,87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51,97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розлади психіки психотичного характеру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12 023,00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41,11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22,97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186 745,00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638,59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29,93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розумова відсталість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2 881,00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9,85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5,50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107 583,00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367,89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17,24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Органічні, вкл.симп.розлади психіки  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F00-F09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18 788,00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64,25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35,89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189 369,00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647,56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30,35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у т.ч.психози і слабоумство орг.поход.F00-F05...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6 282,00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21,48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51 983,00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177,76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8,33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з них: деменція, усі форми            F00-F03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4 488,00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15,35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8,57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30 451,00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104,13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4,88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хвороба Альцгеймера                 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346,00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1,18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0,66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1 843,00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6,30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0,30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судинна деменція                    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F01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3 299,00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11,28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6,30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18 486,00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63,21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2,96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деменція та психози внаслідок епілепсії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F02.8x3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223,00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0,76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0,43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8 352,00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28,56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1,34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непсихотичні психічні розлади органічного поход.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12 506,00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42,77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23,89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137 386,00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469,80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22,02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з них внаслідок епілепсії F06.x3;F07.83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403,00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1,38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0,77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19 427,00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66,43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3,11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судинних захворювань головного мозку F06.x4;F...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2 407,00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8,23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4,60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24 019,00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82,13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3,85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шизофренія,шизотипові та маячні розлади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4 622,00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15,81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8,83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119 761,00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409,53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19,20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Шизофренія                               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F20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1 608,00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5,50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3,07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85 600,00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292,71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13,72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Шизотипові розлади                       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F21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271,00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0,93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0,52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3 871,00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13,24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0,62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Гострі та транзиторні маячні розлади   F23;F24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2 022,00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6,91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3,86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17 535,00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59,96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2,81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Шизоафективні розлади                    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F25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253,00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0,87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0,48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4 473,00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15,30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0,72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Хронічні й інші психотичні розл.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F22;F28; F29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468,00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1,60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0,89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8 282,00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28,32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1,33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Афективні розлади                    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F30-F39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2 425,00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8,29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4,63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30 174,00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103,18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4,84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у т.ч.афективні психотичні розлади F30.2,F31...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336,00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1,15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0,64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8 693,00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29,73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1,39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Невротичні,пов'зані зі стресом та с.р.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F40-F48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10 615,00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36,30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20,28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82 367,00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281,66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13,20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Поведінкові синдроми,пов.з фіз.порушен.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F50-F59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440,00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1,50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0,84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5 304,00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18,14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0,85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Розлади особистості та поведінки у зрілому віці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988,00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3,38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1,89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17 865,00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61,09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2,86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Розумова відсталість легкого та помірного ступ.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2 503,00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8,56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4,78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86 098,00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294,42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13,80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розлади особ.та поведінки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F50-69,80-98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13 017,00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44,51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24,87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94 610,00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323,52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15,17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Інші форми розумової відсталості       F72-F79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378,00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1,29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0,72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21 485,00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73,47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3,44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Розлади псих.розвитку,повед.дитяч.та підл.віку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11 589,00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39,63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22,14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71 441,00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244,30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11,45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у т.ч.дитячий аутизм                   </a:t>
                      </a:r>
                      <a:r>
                        <a:rPr lang="la-Latn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F84.0-4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783,00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2,68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1,50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6 308,00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21,57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1,01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Структура контингенту жінок з розладами психіки і поведінки, 2017 р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18" y="1124750"/>
          <a:ext cx="8640961" cy="5747245"/>
        </p:xfrm>
        <a:graphic>
          <a:graphicData uri="http://schemas.openxmlformats.org/drawingml/2006/table">
            <a:tbl>
              <a:tblPr/>
              <a:tblGrid>
                <a:gridCol w="2448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0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20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20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32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Найменування</a:t>
                      </a:r>
                      <a:endParaRPr lang="ru-RU" sz="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400" b="1" i="0" u="none" strike="noStrike">
                          <a:latin typeface="Arial"/>
                        </a:rPr>
                        <a:t>Взято під нагляд з уперше в житті встановленим діагнозом</a:t>
                      </a: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400" b="1" i="0" u="none" strike="noStrike">
                          <a:latin typeface="Arial"/>
                        </a:rPr>
                        <a:t>Перебуває під наглядом на кінець року</a:t>
                      </a: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1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абсолютні</a:t>
                      </a:r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числа</a:t>
                      </a: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 100000 </a:t>
                      </a:r>
                      <a:r>
                        <a:rPr lang="ru-RU" sz="8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відповідного</a:t>
                      </a:r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населення</a:t>
                      </a:r>
                      <a:endParaRPr lang="ru-RU" sz="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% до "</a:t>
                      </a:r>
                      <a:r>
                        <a:rPr lang="ru-RU" sz="8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всього</a:t>
                      </a:r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абсолютні</a:t>
                      </a:r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числа</a:t>
                      </a: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на 100000 відповідного населення</a:t>
                      </a: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% до "всього"</a:t>
                      </a: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6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2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Розлади психіки та пов.-УСЬОГО F00-F09;F20-F99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35 101,0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154,2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425 266,0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1 867,6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2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розлади психіки непсихотичного характеру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24 547,0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107,8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69,9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218 125,0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957,9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51,3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2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розлади психіки психотичного характеру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8 810,0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38,7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25,1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133 973,0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588,4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31,5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63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розумова відсталість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1 744,0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73 168,0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321,3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17,2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2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Органічні, вкл.симп.розлади психіки    </a:t>
                      </a:r>
                      <a:r>
                        <a:rPr lang="la-Latn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F00-F09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13 232,0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58,1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37,7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126 182,0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554,2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29,7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2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у т.ч.психози і слабоумство орг.поход.F00-F05...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5 130,0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22,5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14,6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40 932,0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179,8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9,6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2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з них: деменція, усі форми            F00-F03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3 597,0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15,8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23 750,0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104,3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2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хвороба Альцгеймера                   </a:t>
                      </a:r>
                      <a:r>
                        <a:rPr lang="la-Latn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F00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277,0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1 472,0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2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судинна деменція                      </a:t>
                      </a:r>
                      <a:r>
                        <a:rPr lang="la-Latn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F01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2 658,0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11,7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13 996,0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61,5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2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деменція та психози внаслідок епілепсії </a:t>
                      </a:r>
                      <a:r>
                        <a:rPr lang="la-Latn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F02.8x3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179,0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5 789,0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25,4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2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непсихотичні психічні розлади органічного поход.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8 102,0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35,6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23,1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85 250,0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374,4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590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з них внаслідок епілепсії F06.x3;F07.83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299,0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13 071,0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57,4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32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судинних захворювань головного мозку F06.x4;F...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2 092,0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18 612,0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81,7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32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шизофренія,шизотипові та маячні розлади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3 221,0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14,1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84 333,0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370,4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19,8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32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Шизофренія                                 </a:t>
                      </a:r>
                      <a:r>
                        <a:rPr lang="la-Latn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F20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1 114,0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58 656,0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257,6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13,8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32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Шизотипові розлади                         </a:t>
                      </a:r>
                      <a:r>
                        <a:rPr lang="la-Latn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F21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119,0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1 968,0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8,6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32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Гострі та транзиторні маячні розлади   F23;F24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1 363,0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12 867,0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56,5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32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Шизоафективні розлади                      </a:t>
                      </a:r>
                      <a:r>
                        <a:rPr lang="la-Latn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F25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172,0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3 114,0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13,7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32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Хронічні й інші психотичні розл.  </a:t>
                      </a:r>
                      <a:r>
                        <a:rPr lang="la-Latn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F22;F28; F29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453,0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7 728,0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33,9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32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Афективні розлади                      </a:t>
                      </a:r>
                      <a:r>
                        <a:rPr lang="la-Latn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F30-F39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2 342,0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10,3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6,7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28 128,0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123,5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6,6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32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у т.ч.афективні психотичні розлади F30.2,F31...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294,0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7 436,0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32,7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32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Невротичні,пов'зані зі стресом та с.р.</a:t>
                      </a:r>
                      <a:r>
                        <a:rPr lang="la-Latn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F40-F48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10 071,0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44,2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28,7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76 264,0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334,9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17,9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32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Поведінкові синдроми,пов.з фіз.порушен.</a:t>
                      </a:r>
                      <a:r>
                        <a:rPr lang="la-Latn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F50-F59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233,0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3 263,0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32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Розлади особистості та поведінки у зрілому віці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539,0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7 655,0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33,6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32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Розумова відсталість легкого та помірного ступ.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1 512,0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6,6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56 089,0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246,3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32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Інші форми розумової відсталості       F72-F79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232,0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17 079,0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75,0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5990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Розлади псих.розвитку,повед.дитяч.та підл.віку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3 719,0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16,3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26 273,0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115,4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326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у т.ч.дитячий аутизм                   </a:t>
                      </a:r>
                      <a:r>
                        <a:rPr lang="la-Latn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F84.0-4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165,0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1 272,0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Захворюваність і поширеність  розладів психіки та поведінки серед жінок, 2017 р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052747"/>
          <a:ext cx="8496943" cy="5585136"/>
        </p:xfrm>
        <a:graphic>
          <a:graphicData uri="http://schemas.openxmlformats.org/drawingml/2006/table">
            <a:tbl>
              <a:tblPr/>
              <a:tblGrid>
                <a:gridCol w="3163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3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3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3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33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40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Найменування</a:t>
                      </a:r>
                      <a:endParaRPr lang="ru-RU" sz="1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"/>
                        </a:rPr>
                        <a:t>Захворюваність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"/>
                        </a:rPr>
                        <a:t>Поширеність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абс. числа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на 100 тис. населення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абс. числа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на 100 тис. населення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0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(24) </a:t>
                      </a:r>
                      <a:r>
                        <a:rPr lang="ru-RU" sz="1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Розлади</a:t>
                      </a:r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психіки</a:t>
                      </a:r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пов.-УСЬОГО</a:t>
                      </a:r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F00-F09;F20-F99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Україна</a:t>
                      </a:r>
                      <a:endParaRPr lang="ru-RU" sz="1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35 101,0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154,2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425 266,0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1 867,6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АР </a:t>
                      </a:r>
                      <a:r>
                        <a:rPr lang="ru-RU" sz="1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Крим</a:t>
                      </a:r>
                      <a:endParaRPr lang="ru-RU" sz="1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Вінницька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1 624,0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190,7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14 825,0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1 741,1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Волинська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717,0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130,7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10 531,0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1 920,1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Дніпропетровська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2 712,0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154,8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36 724,0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2 096,7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Донецька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2 268,0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213,1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23 871,0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2 242,5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Житомирська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2 149,0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323,3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13 581,0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2 043,5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4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Закарпатська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667,0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102,2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12 205,0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1 870,6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4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Запорізька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1 307,0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138,3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17 444,0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1 846,4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4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Івано-Франківська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747,0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102,9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14 092,0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1 941,5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4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Київська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3 177,0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341,1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17 815,0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1 912,5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4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Кіровоградська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1 198,0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231,3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11 031,0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2 129,6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4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Луганська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784,0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206,3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9 200,0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2 421,3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4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Львівська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1 486,0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112,3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26 470,0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2 000,3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4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Миколаївська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628,0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101,7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10 373,0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1 680,2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4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Одеська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1 998,0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158,7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27 955,0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2 220,8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4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Полтавська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1 148,0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150,0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14 365,0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1 876,6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4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Рівненська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591,0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96,8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10 525,0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1 724,7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4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Сумська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1 053,0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176,2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13 224,0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2 213,2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4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Тернопільська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867,0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154,2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10 995,0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1 955,1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4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Харківська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2 891,0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200,6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35 478,0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2 462,3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4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Херсонська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884,0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156,3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11 894,0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2 103,5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4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Хмельницька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1 212,0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176,4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16 766,0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2 439,7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4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Черкаська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1 485,0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223,4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17 062,0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2 566,7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4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Чернівецька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550,0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114,8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10 702,0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2 233,5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4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Чернігівська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1 475,0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263,7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14 842,0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2 653,5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4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м.Київ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1 483,0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95,7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23 296,0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1 502,9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/>
          </a:bodyPr>
          <a:lstStyle/>
          <a:p>
            <a:r>
              <a:rPr lang="uk-UA" sz="1800" b="1" i="1" dirty="0">
                <a:latin typeface="Times New Roman" pitchFamily="18" charset="0"/>
                <a:cs typeface="Times New Roman" pitchFamily="18" charset="0"/>
              </a:rPr>
              <a:t>Структура контингенту чоловіків  з розладами психіки і поведінки, 2017 р</a:t>
            </a: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7" y="476674"/>
          <a:ext cx="8568952" cy="6388837"/>
        </p:xfrm>
        <a:graphic>
          <a:graphicData uri="http://schemas.openxmlformats.org/drawingml/2006/table">
            <a:tbl>
              <a:tblPr/>
              <a:tblGrid>
                <a:gridCol w="2428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4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34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34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34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41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>
                          <a:latin typeface="Arial"/>
                        </a:rPr>
                        <a:t>Найменування</a:t>
                      </a:r>
                      <a:endParaRPr lang="ru-RU" sz="900" b="1" i="0" u="none" strike="noStrike" dirty="0">
                        <a:latin typeface="Arial"/>
                      </a:endParaRP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400" b="1" i="0" u="none" strike="noStrike">
                          <a:latin typeface="Arial"/>
                        </a:rPr>
                        <a:t>Взято під нагляд з уперше в житті встановленим діагнозом</a:t>
                      </a: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400" b="1" i="0" u="none" strike="noStrike">
                          <a:latin typeface="Arial"/>
                        </a:rPr>
                        <a:t>Перебуває під наглядом на кінець року</a:t>
                      </a: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0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Arial"/>
                        </a:rPr>
                        <a:t>абсолютні числа</a:t>
                      </a: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Arial"/>
                        </a:rPr>
                        <a:t>на 100000 </a:t>
                      </a:r>
                      <a:r>
                        <a:rPr lang="ru-RU" sz="900" b="1" i="0" u="none" strike="noStrike" dirty="0" err="1">
                          <a:latin typeface="Arial"/>
                        </a:rPr>
                        <a:t>відповідного</a:t>
                      </a:r>
                      <a:r>
                        <a:rPr lang="ru-RU" sz="900" b="1" i="0" u="none" strike="noStrike" dirty="0">
                          <a:latin typeface="Arial"/>
                        </a:rPr>
                        <a:t> </a:t>
                      </a:r>
                      <a:r>
                        <a:rPr lang="ru-RU" sz="900" b="1" i="0" u="none" strike="noStrike" dirty="0" err="1">
                          <a:latin typeface="Arial"/>
                        </a:rPr>
                        <a:t>населення</a:t>
                      </a:r>
                      <a:endParaRPr lang="ru-RU" sz="900" b="1" i="0" u="none" strike="noStrike" dirty="0">
                        <a:latin typeface="Arial"/>
                      </a:endParaRP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Arial"/>
                        </a:rPr>
                        <a:t>% до "всього"</a:t>
                      </a: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Arial"/>
                        </a:rPr>
                        <a:t>абсолютні числа</a:t>
                      </a: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Arial"/>
                        </a:rPr>
                        <a:t>на 100000 відповідного населення</a:t>
                      </a: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Arial"/>
                        </a:rPr>
                        <a:t>% до "всього"</a:t>
                      </a: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Arial"/>
                        </a:rPr>
                        <a:t>Б</a:t>
                      </a: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Arial"/>
                        </a:rPr>
                        <a:t>1</a:t>
                      </a: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Arial"/>
                        </a:rPr>
                        <a:t>2</a:t>
                      </a: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Arial"/>
                        </a:rPr>
                        <a:t>3</a:t>
                      </a: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Arial"/>
                        </a:rPr>
                        <a:t>5</a:t>
                      </a: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Arial"/>
                        </a:rPr>
                        <a:t>6</a:t>
                      </a:r>
                    </a:p>
                  </a:txBody>
                  <a:tcPr marL="4715" marR="4715" marT="4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69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err="1">
                          <a:latin typeface="Arial"/>
                        </a:rPr>
                        <a:t>Розлади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психіки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та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пов.-УСЬОГО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F00-F09;F20-F99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39 042,0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198,7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100,0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536 152,0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2 729,3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100,0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3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err="1">
                          <a:latin typeface="Arial"/>
                        </a:rPr>
                        <a:t>розлади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психіки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непсихотичного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характеру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27 422,0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139,6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70,2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251 923,0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1 282,4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47,0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03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err="1">
                          <a:latin typeface="Arial"/>
                        </a:rPr>
                        <a:t>розлади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психіки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психотичного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характеру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7 725,0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39,3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19,8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133 262,0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678,4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24,9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3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"/>
                        </a:rPr>
                        <a:t>розумова відсталість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3 895,0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19,8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10,0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150 967,0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768,5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28,2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9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"/>
                        </a:rPr>
                        <a:t>Органічні, вкл.симп.розлади психіки    </a:t>
                      </a:r>
                      <a:r>
                        <a:rPr lang="la-Latn" sz="900" b="0" i="0" u="none" strike="noStrike">
                          <a:latin typeface="Arial"/>
                        </a:rPr>
                        <a:t>F00-F09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11 996,0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61,1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30,7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138 098,0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703,0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25,8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9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"/>
                        </a:rPr>
                        <a:t>у т.ч.психози і слабоумство орг.поход.F00-F05...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3 204,0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16,3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8,2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34 206,0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174,1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6,4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03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"/>
                        </a:rPr>
                        <a:t>з них: деменція, усі форми            F00-F03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2 183,0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11,1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5,6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17 724,0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90,2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3,3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03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"/>
                        </a:rPr>
                        <a:t>хвороба Альцгеймера                   </a:t>
                      </a:r>
                      <a:r>
                        <a:rPr lang="la-Latn" sz="900" b="0" i="0" u="none" strike="noStrike">
                          <a:latin typeface="Arial"/>
                        </a:rPr>
                        <a:t>F00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170,0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0,9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0,4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835,0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4,3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0,2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03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"/>
                        </a:rPr>
                        <a:t>судинна деменція                      </a:t>
                      </a:r>
                      <a:r>
                        <a:rPr lang="la-Latn" sz="900" b="0" i="0" u="none" strike="noStrike">
                          <a:latin typeface="Arial"/>
                        </a:rPr>
                        <a:t>F01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1 528,0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7,8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3,9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9 715,0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49,5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1,8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569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"/>
                        </a:rPr>
                        <a:t>деменція та психози внаслідок епілепсії </a:t>
                      </a:r>
                      <a:r>
                        <a:rPr lang="la-Latn" sz="900" b="0" i="0" u="none" strike="noStrike">
                          <a:latin typeface="Arial"/>
                        </a:rPr>
                        <a:t>F02.8x3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181,0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0,9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0,5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7 473,0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38,0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1,4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569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"/>
                        </a:rPr>
                        <a:t>непсихотичні психічні розлади органічного поход.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8 792,0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44,8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22,5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103 892,0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528,9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19,4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03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"/>
                        </a:rPr>
                        <a:t>з них внаслідок епілепсії F06.x3;F07.83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380,0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1,9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1,0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16 910,0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86,1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3,2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569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"/>
                        </a:rPr>
                        <a:t>судинних захворювань головного мозку F06.x4;F...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1 374,0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7,0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3,5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15 786,0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80,4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2,9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03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"/>
                        </a:rPr>
                        <a:t>шизофренія,шизотипові та маячні розлади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3 453,0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17,6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8,8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87 088,0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443,3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16,2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03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"/>
                        </a:rPr>
                        <a:t>Шизофренія                                 </a:t>
                      </a:r>
                      <a:r>
                        <a:rPr lang="la-Latn" sz="900" b="0" i="0" u="none" strike="noStrike">
                          <a:latin typeface="Arial"/>
                        </a:rPr>
                        <a:t>F20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1 364,0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6,9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3,5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63 471,0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323,1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11,8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03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"/>
                        </a:rPr>
                        <a:t>Шизотипові розлади                         </a:t>
                      </a:r>
                      <a:r>
                        <a:rPr lang="la-Latn" sz="900" b="0" i="0" u="none" strike="noStrike">
                          <a:latin typeface="Arial"/>
                        </a:rPr>
                        <a:t>F21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232,0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1,2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0,6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3 224,0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16,4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0,6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569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"/>
                        </a:rPr>
                        <a:t>Гострі та транзиторні маячні розлади   F23;F24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1 426,0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7,3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3,7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12 264,0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62,4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2,3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03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"/>
                        </a:rPr>
                        <a:t>Шизоафективні розлади                      </a:t>
                      </a:r>
                      <a:r>
                        <a:rPr lang="la-Latn" sz="900" b="0" i="0" u="none" strike="noStrike">
                          <a:latin typeface="Arial"/>
                        </a:rPr>
                        <a:t>F25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174,0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0,9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0,4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3 021,0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15,4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0,6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569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"/>
                        </a:rPr>
                        <a:t>Хронічні й інші психотичні розл.  </a:t>
                      </a:r>
                      <a:r>
                        <a:rPr lang="la-Latn" sz="900" b="0" i="0" u="none" strike="noStrike">
                          <a:latin typeface="Arial"/>
                        </a:rPr>
                        <a:t>F22;F28; F29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257,0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1,3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0,7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5 108,0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26,0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03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"/>
                        </a:rPr>
                        <a:t>Афективні розлади                      </a:t>
                      </a:r>
                      <a:r>
                        <a:rPr lang="la-Latn" sz="900" b="0" i="0" u="none" strike="noStrike">
                          <a:latin typeface="Arial"/>
                        </a:rPr>
                        <a:t>F30-F39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1 029,0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5,2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2,6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15 325,0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78,0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2,9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9569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"/>
                        </a:rPr>
                        <a:t>у т.ч.афективні психотичні розлади F30.2,F31...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217,0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1,1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0,6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5 610,0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28,6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03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"/>
                        </a:rPr>
                        <a:t>Невротичні,пов'зані зі стресом та с.р.</a:t>
                      </a:r>
                      <a:r>
                        <a:rPr lang="la-Latn" sz="900" b="0" i="0" u="none" strike="noStrike">
                          <a:latin typeface="Arial"/>
                        </a:rPr>
                        <a:t>F40-F48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5 929,0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30,2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15,2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47 365,0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241,1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8,8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9569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err="1">
                          <a:latin typeface="Arial"/>
                        </a:rPr>
                        <a:t>Поведінкові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синдроми,пов.з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фіз.порушен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.</a:t>
                      </a:r>
                      <a:r>
                        <a:rPr lang="la-Latn" sz="900" b="0" i="0" u="none" strike="noStrike" dirty="0">
                          <a:latin typeface="Arial"/>
                        </a:rPr>
                        <a:t>F50-F59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394,0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2,0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5 277,0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26,9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9569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err="1">
                          <a:latin typeface="Arial"/>
                        </a:rPr>
                        <a:t>Розлади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особистості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та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поведінки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у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зрілому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віці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858,0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4,4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2,2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18 915,0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96,3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3,5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9569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err="1">
                          <a:latin typeface="Arial"/>
                        </a:rPr>
                        <a:t>Розлади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псих.розвитку,повед.дитяч.та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підл.віку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11 488,0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58,5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29,4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73 117,0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372,2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13,6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03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latin typeface="Arial"/>
                        </a:rPr>
                        <a:t>у т.ч.дитячий аутизм                   </a:t>
                      </a:r>
                      <a:r>
                        <a:rPr lang="la-Latn" sz="900" b="0" i="0" u="none" strike="noStrike" dirty="0">
                          <a:latin typeface="Arial"/>
                        </a:rPr>
                        <a:t>F84.0-4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851,0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4,3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2,2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Arial"/>
                        </a:rPr>
                        <a:t>6 358,0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32,4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Arial"/>
                        </a:rPr>
                        <a:t>1,2</a:t>
                      </a:r>
                    </a:p>
                  </a:txBody>
                  <a:tcPr marL="4715" marR="4715" marT="4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ВООЗ про психічне здоров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психічного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то ВООЗ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 «стан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благополуччя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реалізувати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потенціал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впоратися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життєвими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стресами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продуктивно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внесок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спільноти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Захворюваність і поширеність  розладів психіки та поведінки серед чоловіків, 2017 р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980717"/>
          <a:ext cx="8640960" cy="5862037"/>
        </p:xfrm>
        <a:graphic>
          <a:graphicData uri="http://schemas.openxmlformats.org/drawingml/2006/table">
            <a:tbl>
              <a:tblPr/>
              <a:tblGrid>
                <a:gridCol w="3217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5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5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58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Найменування</a:t>
                      </a:r>
                      <a:endParaRPr lang="ru-RU" sz="1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Захворюваність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Поширеність</a:t>
                      </a:r>
                      <a:endParaRPr lang="ru-RU" sz="9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абс. числа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на 100 тис. населення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абс. числа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 на 100 тис. населення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8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53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(24) </a:t>
                      </a:r>
                      <a:r>
                        <a:rPr lang="ru-RU" sz="1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Розлади</a:t>
                      </a:r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психіки</a:t>
                      </a:r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пов.-УСЬОГО</a:t>
                      </a:r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F00-F09;F20-F99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8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Україна</a:t>
                      </a:r>
                      <a:endParaRPr lang="ru-RU" sz="1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39 042,0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198,7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536 152,0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2 729,3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48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АР Крим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48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Вінницька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1 495,0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204,3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16 541,0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2 260,3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48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Волинська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857,0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175,0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14 975,0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3 057,7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48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Дніпропетровська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2 312,0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156,7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40 709,0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2 758,8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48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Донецька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1 936,0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214,9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28 530,0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3 166,6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48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Житомирська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2 150,0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372,8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14 990,0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2 599,5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48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Закарпатська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1 278,0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211,8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17 387,0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2 881,1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48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Запорізька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2 018,0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254,2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27 180,0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3 423,4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48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Івано-Франківська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888,0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136,3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18 306,0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2 810,5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48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Київська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2 977,0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373,4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22 693,0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2 846,7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48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Кіровоградська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1 036,0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234,7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13 873,0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3 143,3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48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Луганська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647,0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199,5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8 673,0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2 674,1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48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Львівська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2 205,0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184,9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36 137,0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3 030,7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48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Миколаївська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638,0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119,9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13 052,0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2 453,1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48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Одеська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2 307,0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206,6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37 201,0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3 331,4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48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Полтавська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1 340,0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205,0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19 675,0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3 010,6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48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Рівненська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1 034,0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187,5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17 602,0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3 191,9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48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Сумська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1 015,0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201,1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15 735,0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3 116,9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48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Тернопільська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1 137,0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230,4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16 983,0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3 440,8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48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Харківська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3 428,0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275,4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41 762,0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3 355,2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48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Херсонська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1 829,0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374,2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21 218,0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4 340,9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48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Хмельницька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1 304,0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219,2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18 734,0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3 149,2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48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Черкаська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1 573,0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279,5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20 194,0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3 588,0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48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Чернівецька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627,0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147,2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12 737,0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2 990,6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48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Чернігівська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1 514,0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325,2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17 384,0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3 734,2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48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м.Київ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1 497,0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112,2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23 881,0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1 789,6</a:t>
                      </a:r>
                    </a:p>
                  </a:txBody>
                  <a:tcPr marL="8381" marR="8381" marT="83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Динаміка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захворюваності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поширеності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розладів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психіки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за 2011–2015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(на 100 тис.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1628800"/>
            <a:ext cx="828092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i="1" cap="all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сихічне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молоді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ВООЗ,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половина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психічних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недуг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починається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віці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часто-густо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захворювання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виявляють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лікують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2"/>
              </a:rPr>
              <a:t>Депресія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третьою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найпоширенішою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причиною 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3"/>
              </a:rPr>
              <a:t>тягаря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3"/>
              </a:rPr>
              <a:t> хвороб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підлітків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Самогубство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другою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з-поміж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головних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причин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смерті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людей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15–29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Уживання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алкоголю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4"/>
              </a:rPr>
              <a:t>заборонених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4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4"/>
              </a:rPr>
              <a:t>наркотичних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4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4"/>
              </a:rPr>
              <a:t>препаратів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підлітків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великою проблемою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країнах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призводити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ризикованої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як 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5"/>
              </a:rPr>
              <a:t>небезпечний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5"/>
              </a:rPr>
              <a:t> секс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6"/>
              </a:rPr>
              <a:t>небезпечне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6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6"/>
              </a:rPr>
              <a:t>кермування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Розлади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7"/>
              </a:rPr>
              <a:t>харчової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7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7"/>
              </a:rPr>
              <a:t>поведінки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причиною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занепокоєння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b="1" i="1" cap="all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сихічне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молоді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Онлайн-технології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теж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створювати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додаткове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навантаження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психічного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адже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дедалі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людей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користується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віртуальними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мережами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цілодобово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До того ж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підлітків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живе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гуманітарних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надзвичайних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конфліктів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стихійних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лих,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епідемій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люди особливо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схильні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психічних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розладів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хвороб.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Атовський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синдром»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i="1" dirty="0"/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даними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Науково-дослідного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центру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гуманітарних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проблем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Збройних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Сил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20-30%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особового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складу,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зазнав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психологічних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травм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бойових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здатні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подолати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психологічні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сторонньої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Психологічна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травма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відрізняється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звичайного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стресу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крок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смерті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64496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dirty="0"/>
              <a:t>   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Спостерігається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поширення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посттравматичного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стресового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розладу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(ПТСР),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депресії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фобій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нормальний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опрацювання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травматичної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пам’яті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, так звана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імунна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психіки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. 70%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матимуть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ПТСР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страшної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більшість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тих,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матиме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діагноз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зціляться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шість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місяців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лікування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. Але у 30% людей,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пережили травму,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недуга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розвиватиметься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Психічні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поведінкові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розлади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вживання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психоактивних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речовин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Захворюваність та поширеність розладів психіки та поведінки серед дорослого населення, 2019 р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07" y="1052736"/>
          <a:ext cx="8712972" cy="5732532"/>
        </p:xfrm>
        <a:graphic>
          <a:graphicData uri="http://schemas.openxmlformats.org/drawingml/2006/table">
            <a:tbl>
              <a:tblPr/>
              <a:tblGrid>
                <a:gridCol w="3212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7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7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7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74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74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74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74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74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970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Найменування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Диспансерна група нагляду</a:t>
                      </a: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Профілактична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група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нагляду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6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Захворюваність</a:t>
                      </a: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Поширеність</a:t>
                      </a: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Захворюваність</a:t>
                      </a: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Поширеність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4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абсолютні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числа</a:t>
                      </a: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100 тис.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населення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абсолютні числа</a:t>
                      </a: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100 тис. населення</a:t>
                      </a: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абсолютні числа</a:t>
                      </a: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100 тис. населення</a:t>
                      </a: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абсолютні числа</a:t>
                      </a: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100 тис. населення</a:t>
                      </a: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9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8460" marR="8460" marT="8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9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(1) </a:t>
                      </a:r>
                      <a:r>
                        <a:rPr lang="ru-RU" sz="1000" b="1" i="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Розлади</a:t>
                      </a:r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i="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психіки</a:t>
                      </a:r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000" b="1" i="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поведін.через</a:t>
                      </a:r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i="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уживання</a:t>
                      </a:r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i="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алкоголю-всього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9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Україна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25 065,00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72,86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452 001,00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1 313,81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54 486,00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158,37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119 100,00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346,18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9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 Крим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9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Вінницька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1 444,00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113,91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21 908,00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1 728,27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4 803,00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378,90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7 261,00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572,80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9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Волинська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712,00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89,64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13 792,00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1 736,46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745,00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93,80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1 420,00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178,78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9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Дніпропетровська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1 639,00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62,47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21 120,00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804,94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2 428,00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92,54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7 423,00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282,91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9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Донецька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735,00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45,78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22 102,00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1 376,76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821,00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51,14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7 607,00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473,85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9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Житомирська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2 090,00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212,65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15 038,00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1 530,10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1 182,00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120,27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2 247,00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228,63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9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Закарпатська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1 168,00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121,34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16 784,00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1 743,63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919,00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95,47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1 577,00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163,83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9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Запорізька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637,00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45,12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17 473,00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1 237,60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2 059,00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145,84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4 300,00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304,57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9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Івано-Франківська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943,00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86,19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22 024,00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2 012,90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689,00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62,97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5 316,00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485,86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9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Київська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2 534,00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178,75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18 937,00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1 335,80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9 945,00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701,51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12 000,00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846,47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9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Кіровоградська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614,00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79,53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11 446,00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1 482,52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1 222,00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158,28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6 306,00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816,77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29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Луганська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358,00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61,63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9 323,00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1 604,98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459,00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79,02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623,00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107,25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29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Львівська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1 209,00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59,89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36 608,00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1 813,40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2 093,00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103,68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2 697,00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133,60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29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Миколаївська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801,00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86,68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13 562,00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1 467,63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632,00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68,39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3 248,00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351,49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29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Одеська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1 088,00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57,22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30 105,00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1 583,26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1 019,00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53,59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4 423,00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232,61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29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Полтавська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840,00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72,43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16 148,00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1 392,36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1 395,00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120,28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4 064,00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350,42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29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Рівненська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915,00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104,11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13 690,00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1 557,67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1 868,00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212,54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3 241,00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368,77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29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Сумська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914,00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100,40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12 814,00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1 407,53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3 165,00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347,65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8 782,00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964,65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29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Тернопільська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926,00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109,38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13 538,00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1 599,16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498,00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58,83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1 217,00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143,76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29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Харківська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476,00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21,37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28 573,00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1 282,64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9 956,00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446,92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16 931,00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760,03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29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Херсонська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567,00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67,51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15 673,00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1 866,01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187,00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22,26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1 992,00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237,16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29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Хмельницька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1 672,00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162,92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21 725,00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2 116,86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1 447,00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140,99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3 563,00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347,17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29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Черкаська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851,00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84,76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14 453,00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1 439,46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2 888,00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287,63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4 428,00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441,01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29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Чернівецька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570,00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79,42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10 251,00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1 428,25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2 420,00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337,17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4 999,00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696,50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29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Чернігівська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753,00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89,97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16 227,00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1 938,83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1 512,00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180,66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1 999,00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238,84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629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м.Київ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609,00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25,90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18 687,00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794,70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5,70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1 436,00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61,07</a:t>
                      </a:r>
                    </a:p>
                  </a:txBody>
                  <a:tcPr marL="8460" marR="8460" marT="8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Захворюваність та поширеність розладів психіки та поведінки серед дорослого населення , 2019 р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8" y="1124746"/>
          <a:ext cx="8352923" cy="5951852"/>
        </p:xfrm>
        <a:graphic>
          <a:graphicData uri="http://schemas.openxmlformats.org/drawingml/2006/table">
            <a:tbl>
              <a:tblPr/>
              <a:tblGrid>
                <a:gridCol w="1784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1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1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0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0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0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0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10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128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Найменування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Диспансерна група нагляду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04" marR="629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Профілактична група нагляду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04" marR="629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2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Захворюваність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Поширеність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Захворюваність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Поширеність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0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абсолютні числа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100 тис. населення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абсолютні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числа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100 тис. населення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абсолютні числа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100 тис. населення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абсолютні числа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100 тис. населення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через </a:t>
                      </a: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уживання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наркотичних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речовин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</a:t>
                      </a: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всього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Україна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3 570,00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10,38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61 104,00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177,61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5 197,00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15,11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25 992,00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75,55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Вінницька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140,00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11,04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1 444,00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113,91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427,00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33,69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509,00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40,15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Волинська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3,78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1 035,00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130,31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4,91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276,00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34,75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Дніпропетровська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506,00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19,29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5 900,00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224,86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456,00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17,38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1 967,00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74,97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Донецька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292,00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18,19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5 224,00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325,41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575,00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35,82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5 022,00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312,83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Житомирська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10,38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1 209,00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123,01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3,87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9,87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Закарпатська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3,53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338,00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35,11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1,25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Запорізька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29,04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7 238,00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512,66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752,00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53,26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1 826,00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129,33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Івано-Франківська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4,57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1 065,00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97,34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142,00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12,98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1 435,00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131,15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8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Київська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115,00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8,11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1 034,00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72,94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518,00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36,54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923,00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65,11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8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Кіровоградська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188,00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24,35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2 468,00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319,66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8,81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1 023,00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132,50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8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Луганська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15,67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921,00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158,55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8,44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34,77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8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Львівська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138,00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6,84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1 600,00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79,26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1,83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3,96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8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Миколаївська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143,00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15,47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2 235,00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241,86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231,00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1 764,00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190,89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8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Одеська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223,00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11,73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5 439,00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286,04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4,15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942,00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49,54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8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Полтавська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111,00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9,57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2 198,00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189,52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92,00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7,93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295,00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25,44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8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Рівненська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6,14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1 055,00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120,04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5,80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266,00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30,27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8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Сумська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11,42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1 559,00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171,25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296,00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32,51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1 346,00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147,85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8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Тернопільська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1,89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512,00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60,48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2,36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193,00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22,80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8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Харківська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4,22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2 250,00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275,00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12,34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1 157,00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51,94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8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Херсонська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166,00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19,76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2 270,00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270,26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7,86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1 161,00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138,23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8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Хмельницька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10,13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1 711,00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166,72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2,73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305,00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29,72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8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Черкаська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141,00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14,04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1 787,00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177,98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311,00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30,97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603,00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60,06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8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Чернівецька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3,48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539,00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75,10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281,00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39,15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1 419,00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197,71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8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Чернігівська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10,51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1 863,00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222,59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141,00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16,85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239,00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28,56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04" marR="62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Захворюваність та поширеність розладів психіки та поведінки серед дітей віком 0-17 років, 2019 р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17" y="1196744"/>
          <a:ext cx="8640962" cy="5983948"/>
        </p:xfrm>
        <a:graphic>
          <a:graphicData uri="http://schemas.openxmlformats.org/drawingml/2006/table">
            <a:tbl>
              <a:tblPr/>
              <a:tblGrid>
                <a:gridCol w="4350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5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25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32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Найменування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Захворюваність 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Поширеність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8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абсолютні числа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100тис населення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абсолютні числа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100тис населення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ru-RU" sz="105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Розлади</a:t>
                      </a:r>
                      <a:r>
                        <a:rPr lang="ru-RU" sz="105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5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психіки</a:t>
                      </a:r>
                      <a:r>
                        <a:rPr lang="ru-RU" sz="105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та </a:t>
                      </a:r>
                      <a:r>
                        <a:rPr lang="ru-RU" sz="105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поведін.через</a:t>
                      </a:r>
                      <a:r>
                        <a:rPr lang="ru-RU" sz="105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5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уживання</a:t>
                      </a:r>
                      <a:r>
                        <a:rPr lang="ru-RU" sz="105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алкоголю- 0-17р.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Україна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646,00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8,52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962,00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12,69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Вінницька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4,90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4,90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Волинська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Дніпропетровська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42,00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7,25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8,46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Донецька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16,00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5,33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24,65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Житомирська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8,00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3,36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4,20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Закарпатська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9,00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3,09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7,55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Запорізька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16,37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25,92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Івано-Франківська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1,45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3,26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Київська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105,00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30,48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30,19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Кіровоградська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Луганська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1,93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11,00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10,60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Львівська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7,22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36,00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7,42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Миколаївська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7,76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21,00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10,18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Одеська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3,21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28,00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5,99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Полтавська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4,29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6,00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2,58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Рівненська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6,85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33,00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11,90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Сумська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47,97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122,00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72,26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Тернопільська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Харківська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111,00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25,68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197,00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45,57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Херсонська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1,53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Хмельницька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1,28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1,28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Черкаська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36,24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50,84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Чернівецька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9,81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12,53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6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Чернігівська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9,98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10,61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м.Київ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0,36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3,00</a:t>
                      </a:r>
                      <a:endParaRPr lang="ru-RU" sz="105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0,54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4" marR="6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ВООЗ про громадське психічне здоров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dirty="0"/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Громадське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психічне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lnSpc>
                <a:spcPct val="150000"/>
              </a:lnSpc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охоплює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популяризацію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профілактику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ефективне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лікування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догляд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відновлення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побудований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тих самих принципах,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(ВООЗ, 2005).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Захворюваність та поширеність розладів психіки та поведінки серед дітей віком 0-17 років, 2019 р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30" y="1484784"/>
          <a:ext cx="8548688" cy="5556871"/>
        </p:xfrm>
        <a:graphic>
          <a:graphicData uri="http://schemas.openxmlformats.org/drawingml/2006/table">
            <a:tbl>
              <a:tblPr/>
              <a:tblGrid>
                <a:gridCol w="4304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1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1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1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10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05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Найменування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Захворюваність 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Поширеність 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7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абсолютні числа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100тис населення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абсолютні числа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100тис населення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через </a:t>
                      </a:r>
                      <a:r>
                        <a:rPr lang="ru-RU" sz="1000" b="1" i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уживання</a:t>
                      </a:r>
                      <a:r>
                        <a:rPr lang="ru-RU" sz="10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i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наркотичних</a:t>
                      </a:r>
                      <a:r>
                        <a:rPr lang="ru-RU" sz="10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i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речовин</a:t>
                      </a:r>
                      <a:r>
                        <a:rPr lang="ru-RU" sz="10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</a:t>
                      </a:r>
                      <a:r>
                        <a:rPr lang="ru-RU" sz="1000" b="1" i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діти</a:t>
                      </a:r>
                      <a:r>
                        <a:rPr lang="ru-RU" sz="10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0-17р.включно</a:t>
                      </a:r>
                      <a:endParaRPr lang="ru-RU" sz="1000" b="1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Україна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176,00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2,32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246,00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3,25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Вінницька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1,05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1,05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Волинська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Дніпропетровська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4,83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5,52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Донецька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6,33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12,66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Житомирська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2,94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Закарпатська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Запорізька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8,87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8,87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Івано-Франківська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3,62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3,98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Київська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3,77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3,48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8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Кіровоградська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8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Луганська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2,89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2,89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8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Львівська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0,62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0,62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8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Миколаївська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2,42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3,39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8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Одеська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0,43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0,64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8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Полтавська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8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Рівненська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0,36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8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Сумська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4,74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11,85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8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Тернопільська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8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Харківська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1,39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1,85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8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Херсонська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3,06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3,57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8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Хмельницька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8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Черкаська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15,10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25,17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8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Чернівецька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3,27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4,90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8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Чернігівська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1,25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2,50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8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м.Київ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90" marR="6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Смертність внаслідок зловживання алкоголю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Надмірне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алкоголю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пов’язане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смертями.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поширених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причин смертей,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пов’язаних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алкоголем,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чоловіків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(2007) належать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вбивство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сепсис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зараження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грип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пневмонія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невизначені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травми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потоплення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нещасного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самогубство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Смерті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пов’язані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надмірним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вживанням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алкоголю,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трапляються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чоловіків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працездатного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підрахунками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40% смертей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чоловіків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працездатного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22% смертей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жінок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працездатного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20 до 64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наслідком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вживання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алкоголю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Закарпатська область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>
            <a:normAutofit/>
          </a:bodyPr>
          <a:lstStyle/>
          <a:p>
            <a:pPr marL="0" indent="45085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відміну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ідмічено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захворюваності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поширеності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вказаних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патологій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Закарпатській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спостерігається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45085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45085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підлітковому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перший раз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житті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вживали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алкогольні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напої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45085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59,25±2,5%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 стали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зловживати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ними 19,0±2,0%.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студентської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вживання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алкогольних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напоїв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становить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юнаків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- 93,5+1,2%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дівчат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95,3±1,1%.</a:t>
            </a:r>
          </a:p>
          <a:p>
            <a:pPr marL="0" indent="45085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45085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Смертність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вживання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алкоголю становила 4,5%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померлих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регіоні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насильницької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смерті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стадії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алкогольної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інтоксикації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загинуло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2199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(47,4%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насильницької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смерті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), 353 особи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загинули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отруєння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алкоголем, а 68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через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отруєння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сурогатами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Захворюваність на розлади психіки та поведінки внаслідок вживання наркотичних речовин   </a:t>
            </a:r>
            <a:r>
              <a:rPr lang="uk-UA" sz="2000" b="1" i="1" cap="small" dirty="0">
                <a:latin typeface="Times New Roman" pitchFamily="18" charset="0"/>
                <a:cs typeface="Times New Roman" pitchFamily="18" charset="0"/>
              </a:rPr>
              <a:t>(на 100 тис.   населення)</a:t>
            </a:r>
            <a:endParaRPr lang="ru-RU" sz="2000" i="1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348296"/>
              </p:ext>
            </p:extLst>
          </p:nvPr>
        </p:nvGraphicFramePr>
        <p:xfrm>
          <a:off x="467546" y="1268764"/>
          <a:ext cx="8136902" cy="5328589"/>
        </p:xfrm>
        <a:graphic>
          <a:graphicData uri="http://schemas.openxmlformats.org/drawingml/2006/table">
            <a:tbl>
              <a:tblPr/>
              <a:tblGrid>
                <a:gridCol w="1883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4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0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07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69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32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341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62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latin typeface="Times New Roman"/>
                          <a:ea typeface="Times New Roman"/>
                          <a:cs typeface="Times New Roman"/>
                        </a:rPr>
                        <a:t>Адміністративна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 dirty="0" err="1">
                          <a:latin typeface="Times New Roman"/>
                          <a:ea typeface="Times New Roman"/>
                          <a:cs typeface="Times New Roman"/>
                        </a:rPr>
                        <a:t>територія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абсолютный </a:t>
                      </a:r>
                      <a:r>
                        <a:rPr lang="ru-RU" sz="1050" b="1" dirty="0" err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приріст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5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Середнє</a:t>
                      </a:r>
                      <a:r>
                        <a:rPr kumimoji="0" lang="ru-RU" sz="105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за </a:t>
                      </a:r>
                      <a:r>
                        <a:rPr kumimoji="0" lang="ru-RU" sz="105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останні</a:t>
                      </a:r>
                      <a:r>
                        <a:rPr kumimoji="0" lang="ru-RU" sz="105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5 </a:t>
                      </a:r>
                      <a:r>
                        <a:rPr kumimoji="0" lang="ru-RU" sz="105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років</a:t>
                      </a:r>
                      <a:endParaRPr kumimoji="0" lang="ru-RU" sz="1050" b="1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Ранг по </a:t>
                      </a:r>
                      <a:r>
                        <a:rPr lang="ru-RU" sz="105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середньому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значенню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за </a:t>
                      </a:r>
                      <a:r>
                        <a:rPr lang="ru-RU" sz="105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останні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 </a:t>
                      </a:r>
                      <a:r>
                        <a:rPr lang="ru-RU" sz="105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років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Ранг за 2016 </a:t>
                      </a:r>
                      <a:r>
                        <a:rPr lang="ru-RU" sz="105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рік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 Ужгород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9,69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5,40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14,12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21,86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16,48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1,7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5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Берегівський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4,98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3,32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3,33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3,34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1,69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-0,8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5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Виноградівський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2,24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1,11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1,11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5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Великоберезнянський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4,82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4,83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-1,2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1,9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Воловецький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5,31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Іршавський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1,31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Міжгірський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Мукачівський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2,07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1,38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1,38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0,69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1,37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1,4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Перечинський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Рахівський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1,47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2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Свалявський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2,41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4,84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1,4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2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Тячівський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1,51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0,75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0,75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2,24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Ужгородський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1,63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2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Хустський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3,06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749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Всього по області/середньообласний показник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2,28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1,97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2,69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2,2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45976"/>
            <a:ext cx="8686800" cy="1066800"/>
          </a:xfrm>
        </p:spPr>
        <p:txBody>
          <a:bodyPr>
            <a:noAutofit/>
          </a:bodyPr>
          <a:lstStyle/>
          <a:p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Поширеність розладів психіки та поведінки внаслідок вживання наркотичних речовин  серед дорослого населення </a:t>
            </a:r>
            <a:br>
              <a:rPr lang="uk-UA" sz="2000" b="1" i="1" cap="small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i="1" cap="small" dirty="0">
                <a:latin typeface="Times New Roman" pitchFamily="18" charset="0"/>
                <a:cs typeface="Times New Roman" pitchFamily="18" charset="0"/>
              </a:rPr>
              <a:t>(на 100 тис. населення)</a:t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8792705"/>
              </p:ext>
            </p:extLst>
          </p:nvPr>
        </p:nvGraphicFramePr>
        <p:xfrm>
          <a:off x="323528" y="1340768"/>
          <a:ext cx="8568953" cy="5256584"/>
        </p:xfrm>
        <a:graphic>
          <a:graphicData uri="http://schemas.openxmlformats.org/drawingml/2006/table">
            <a:tbl>
              <a:tblPr/>
              <a:tblGrid>
                <a:gridCol w="1830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9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0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07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24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39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87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08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107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latin typeface="Times New Roman"/>
                          <a:ea typeface="Times New Roman"/>
                          <a:cs typeface="Times New Roman"/>
                        </a:rPr>
                        <a:t>Адміністративна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 dirty="0" err="1">
                          <a:latin typeface="Times New Roman"/>
                          <a:ea typeface="Times New Roman"/>
                          <a:cs typeface="Times New Roman"/>
                        </a:rPr>
                        <a:t>територія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абсолютный прирост.</a:t>
                      </a:r>
                      <a:br>
                        <a:rPr lang="ru-RU" sz="105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latin typeface="Times New Roman"/>
                          <a:ea typeface="Times New Roman"/>
                          <a:cs typeface="Times New Roman"/>
                        </a:rPr>
                        <a:t>Середнє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 за </a:t>
                      </a:r>
                      <a:r>
                        <a:rPr lang="ru-RU" sz="1050" b="1" dirty="0" err="1">
                          <a:latin typeface="Times New Roman"/>
                          <a:ea typeface="Times New Roman"/>
                          <a:cs typeface="Times New Roman"/>
                        </a:rPr>
                        <a:t>останні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 5 </a:t>
                      </a:r>
                      <a:r>
                        <a:rPr lang="ru-RU" sz="1050" b="1" dirty="0" err="1">
                          <a:latin typeface="Times New Roman"/>
                          <a:ea typeface="Times New Roman"/>
                          <a:cs typeface="Times New Roman"/>
                        </a:rPr>
                        <a:t>років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Ранг по середньому значенню за останні 5 років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Ранг за 2016 рік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 Ужгород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155,10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164,29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172,75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203,31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223,07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17,0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9C00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183,7</a:t>
                      </a:r>
                      <a:r>
                        <a:rPr lang="ru-RU" sz="105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Берегівський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6,64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9,96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8,31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8,35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6,75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  <a:cs typeface="Times New Roman"/>
                        </a:rPr>
                        <a:t>8,0</a:t>
                      </a:r>
                      <a:r>
                        <a:rPr lang="ru-RU" sz="1050" b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Виноградівський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3,36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3,34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4,44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4,43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4,43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  <a:cs typeface="Times New Roman"/>
                        </a:rPr>
                        <a:t>4,0</a:t>
                      </a:r>
                      <a:r>
                        <a:rPr lang="ru-RU" sz="1050" b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Великоберезнянський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4,82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4,82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4,82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9,66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9,68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6,8</a:t>
                      </a:r>
                      <a:r>
                        <a:rPr lang="ru-RU" sz="105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Воловецький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5,31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  <a:cs typeface="Times New Roman"/>
                        </a:rPr>
                        <a:t>1,1</a:t>
                      </a:r>
                      <a:r>
                        <a:rPr lang="ru-RU" sz="1050" b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Іршавський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1,31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r>
                        <a:rPr lang="ru-RU" sz="1050" b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Міжгірський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r>
                        <a:rPr lang="ru-RU" sz="1050" b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Мукачівський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17,97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15,18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15,83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15,09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16,48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9C00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16,1</a:t>
                      </a:r>
                      <a:r>
                        <a:rPr lang="ru-RU" sz="1050" b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Перечинський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r>
                        <a:rPr lang="ru-RU" sz="1050" b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Рахівський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17,72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17,64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19,07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19,03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19,04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9C00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18,5</a:t>
                      </a:r>
                      <a:r>
                        <a:rPr lang="ru-RU" sz="1050" b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Свалявський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2,41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4,81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4,81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7,24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12,09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  <a:cs typeface="Times New Roman"/>
                        </a:rPr>
                        <a:t>6,3</a:t>
                      </a:r>
                      <a:r>
                        <a:rPr lang="ru-RU" sz="1050" b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Тячівський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1,51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2,26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2,25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2,99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5,23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0,9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  <a:cs typeface="Times New Roman"/>
                        </a:rPr>
                        <a:t>2,9</a:t>
                      </a:r>
                      <a:r>
                        <a:rPr lang="ru-RU" sz="1050" b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Ужгородський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3,26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3,25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3,23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3,22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3,22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r>
                        <a:rPr lang="ru-RU" sz="1050" b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Хустський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10,22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9,18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8,16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11,23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11,24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  <a:cs typeface="Times New Roman"/>
                        </a:rPr>
                        <a:t>10,0</a:t>
                      </a:r>
                      <a:r>
                        <a:rPr lang="ru-RU" sz="1050" b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90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Всього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по </a:t>
                      </a:r>
                      <a:r>
                        <a:rPr lang="ru-RU" sz="105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області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05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середньообласний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показник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21,28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21,97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22,77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26,07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28,70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1,9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9C000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24,2</a:t>
                      </a:r>
                      <a:r>
                        <a:rPr lang="ru-RU" sz="1050" b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50221" name="Рисунок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220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219" name="Рисунок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218" name="Рисунок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217" name="Рисунок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216" name="Рисунок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215" name="Рисунок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214" name="Рисунок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213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212" name="Рисунок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211" name="Рисунок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210" name="Рисунок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209" name="Рисунок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208" name="Рисунок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207" name="Рисунок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206" name="Рисунок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205" name="Рисунок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204" name="Рисунок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203" name="Рисунок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202" name="Рисунок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201" name="Рисунок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200" name="Рисунок 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199" name="Рисунок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198" name="Рисунок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197" name="Рисунок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196" name="Рисунок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195" name="Рисунок 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194" name="Рисунок 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193" name="Рисунок 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192" name="Рисунок 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191" name="Рисунок 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190" name="Рисунок 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189" name="Рисунок 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188" name="Рисунок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187" name="Рисунок 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186" name="Рисунок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185" name="Рисунок 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184" name="Рисунок 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183" name="Рисунок 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182" name="Рисунок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181" name="Рисунок 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180" name="Рисунок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179" name="Рисунок 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178" name="Рисунок 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pic>
        <p:nvPicPr>
          <p:cNvPr id="50177" name="Рисунок 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" cy="9525"/>
          </a:xfrm>
          <a:prstGeom prst="rect">
            <a:avLst/>
          </a:prstGeom>
          <a:noFill/>
        </p:spPr>
      </p:pic>
      <p:sp>
        <p:nvSpPr>
          <p:cNvPr id="50223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46646"/>
            <a:ext cx="8784976" cy="994122"/>
          </a:xfrm>
        </p:spPr>
        <p:txBody>
          <a:bodyPr>
            <a:noAutofit/>
          </a:bodyPr>
          <a:lstStyle/>
          <a:p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Захворюваність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дорослого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алкоголізм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cap="small" dirty="0">
                <a:latin typeface="Times New Roman" pitchFamily="18" charset="0"/>
                <a:cs typeface="Times New Roman" pitchFamily="18" charset="0"/>
              </a:rPr>
              <a:t>(на 100 тис. нас.)</a:t>
            </a:r>
            <a:endParaRPr lang="ru-RU" sz="2000" i="1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595253"/>
              </p:ext>
            </p:extLst>
          </p:nvPr>
        </p:nvGraphicFramePr>
        <p:xfrm>
          <a:off x="251521" y="1412772"/>
          <a:ext cx="8424935" cy="4824536"/>
        </p:xfrm>
        <a:graphic>
          <a:graphicData uri="http://schemas.openxmlformats.org/drawingml/2006/table">
            <a:tbl>
              <a:tblPr/>
              <a:tblGrid>
                <a:gridCol w="2203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6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8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85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6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9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14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7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Адміністративна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територія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 b="1"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 b="1"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 b="1"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 b="1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м. Ужгород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81,</a:t>
                      </a: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100,1</a:t>
                      </a: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104,84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131,46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131,17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161,53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Берегівський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91,4</a:t>
                      </a: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179,37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245,70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357,50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197,11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244,83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Виноградівський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102,4</a:t>
                      </a: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110,7</a:t>
                      </a: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105,89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135,39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125,06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88,59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Великоберезнянський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241,7</a:t>
                      </a: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62,68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91,64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168,54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130,38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130,69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Воловецький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37,04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131,97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116,47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84,65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26,58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31,89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Іршавський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68,00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71,60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108,26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113,40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90,63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115,50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Міжгірський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266,18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164,53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268,38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236,18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181,50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162,66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Мукачівський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229,6</a:t>
                      </a: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228,83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199,43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193,40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167,39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152,45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Перечинський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139,27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164,18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239,96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176,67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67,29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168,62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Рахівський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112,</a:t>
                      </a: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128,4</a:t>
                      </a: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139,69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155,48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139,05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131,83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Свалявський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86,79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62,5</a:t>
                      </a: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154,03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134,77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55,48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84,65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Тячівський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163,36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133,7</a:t>
                      </a: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153,02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153,13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155,68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137,60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Ужгородський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113,2</a:t>
                      </a: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146,7</a:t>
                      </a: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131,44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126,04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138,27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138,29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3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Хустський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33,81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43,9</a:t>
                      </a: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68,33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34,69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46,96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86,86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879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Всього по області/середньообласний показник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126,25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123,5</a:t>
                      </a: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151,93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157,24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118,04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131,14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40080" cy="864096"/>
          </a:xfrm>
        </p:spPr>
        <p:txBody>
          <a:bodyPr>
            <a:normAutofit/>
          </a:bodyPr>
          <a:lstStyle/>
          <a:p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Поши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еність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алкоголізму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дорослого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cap="small" dirty="0">
                <a:latin typeface="Times New Roman" pitchFamily="18" charset="0"/>
                <a:cs typeface="Times New Roman" pitchFamily="18" charset="0"/>
              </a:rPr>
              <a:t>(на 100 тис. нас.)</a:t>
            </a:r>
            <a:endParaRPr lang="ru-RU" sz="2000" i="1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502981"/>
              </p:ext>
            </p:extLst>
          </p:nvPr>
        </p:nvGraphicFramePr>
        <p:xfrm>
          <a:off x="251520" y="1268759"/>
          <a:ext cx="8640959" cy="5416158"/>
        </p:xfrm>
        <a:graphic>
          <a:graphicData uri="http://schemas.openxmlformats.org/drawingml/2006/table">
            <a:tbl>
              <a:tblPr/>
              <a:tblGrid>
                <a:gridCol w="294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65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1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9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79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9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Адміністративна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територія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м. Ужгород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1572,4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1606,98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1688,2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1693,8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1756,5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1819,7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Берегівський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1947,85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1785,42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1972,2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2013,6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1718,8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1637,8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Виноградівський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1537,37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1569,19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1586,08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1499,2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1478,6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1430,7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Великоберезнянський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2674,08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2671,3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2686,4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2638,8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2631,7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2701,0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Воловецький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1539,93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1462,2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1529,99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1507,7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1478,0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1482,7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Іршавський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1417,26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1437,3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1505,01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1566,4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1549,8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1576,4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Міжгірський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2939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2953,4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3034,3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3106,03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3104,8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3087,9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Мукачівський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1914,96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1835,46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1874,2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1872,79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1850,2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1673,5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Перечинський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2021,52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2067,02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2189,1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2170,53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2031,5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2107,7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Рахівський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2064,5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2055,13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2057,05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2047,58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2034,5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2031,7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9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Свалявський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1989,01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1983,25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2026,47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1987,9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1944,4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1966,2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9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Тячівський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1935,29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1927,9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1935,73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1924,6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1913,8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1912,9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9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Ужгородський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1642,79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1597,81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1518,8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1522,15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1533,9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1500,3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9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Хустський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1496,86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1506,16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1480,7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1416,08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1376,1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1392,8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774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Всього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по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області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середньообласний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показник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1906,63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1889,89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1934,6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1926,25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1885,9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1880,1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78024"/>
            <a:ext cx="8740080" cy="1178768"/>
          </a:xfrm>
        </p:spPr>
        <p:txBody>
          <a:bodyPr>
            <a:normAutofit fontScale="90000"/>
          </a:bodyPr>
          <a:lstStyle/>
          <a:p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звернень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неповнолітніх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медичною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лікувальні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заклади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, з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діагнозом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 «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алкогольне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отруєння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sz="2200" b="1" i="1" dirty="0">
                <a:latin typeface="Times New Roman" pitchFamily="18" charset="0"/>
                <a:cs typeface="Times New Roman" pitchFamily="18" charset="0"/>
              </a:rPr>
              <a:t>, 2012-2016 </a:t>
            </a:r>
            <a:r>
              <a:rPr lang="uk-UA" sz="2200" b="1" i="1" dirty="0" err="1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uk-UA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200" b="1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i="1" cap="small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uk-UA" sz="2200" b="1" i="1" cap="small" dirty="0" err="1">
                <a:latin typeface="Times New Roman" pitchFamily="18" charset="0"/>
                <a:cs typeface="Times New Roman" pitchFamily="18" charset="0"/>
              </a:rPr>
              <a:t>абс</a:t>
            </a:r>
            <a:r>
              <a:rPr lang="uk-UA" sz="2200" b="1" i="1" cap="small" dirty="0">
                <a:latin typeface="Times New Roman" pitchFamily="18" charset="0"/>
                <a:cs typeface="Times New Roman" pitchFamily="18" charset="0"/>
              </a:rPr>
              <a:t>. кількість)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845709"/>
              </p:ext>
            </p:extLst>
          </p:nvPr>
        </p:nvGraphicFramePr>
        <p:xfrm>
          <a:off x="251520" y="1608474"/>
          <a:ext cx="4278945" cy="3908758"/>
        </p:xfrm>
        <a:graphic>
          <a:graphicData uri="http://schemas.openxmlformats.org/drawingml/2006/table">
            <a:tbl>
              <a:tblPr/>
              <a:tblGrid>
                <a:gridCol w="1616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2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24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2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24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9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Район/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Рік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Іршавський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Тячівський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Хустський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Рахівський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Перечинський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Ужгород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Виноградівський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Воловецький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Берегівський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9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Мукачівський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В. Березнянський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9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Свалявський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uk-UA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області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4716016" y="1608470"/>
            <a:ext cx="4248472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даними опитування: 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віці до 13 років найбільша частка хлопців спробувала шампанське (55,8±2,5%), пиво (53,7±2,5%) та слабоалкогольні напої (45,5±2,5%). Міцні алкогольні напої спробувало 15,2±1,8% хлопців, з яких 10,6±1,5% відчували стан сп</a:t>
            </a: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яніння; 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віці до 13 років частка дівчат, що вживали шампанське склала 51,5±2,5%, пиво - 43,6±2,5%, слабоалкогольні напої - 40,6±2,4%. При цьому у віці до 13 років частка дівчат, які переживали відчуття сп</a:t>
            </a: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яніння, склала 5,7±1,2%.</a:t>
            </a:r>
            <a:endParaRPr kumimoji="0" lang="uk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224136"/>
          </a:xfrm>
        </p:spPr>
        <p:txBody>
          <a:bodyPr>
            <a:noAutofit/>
          </a:bodyPr>
          <a:lstStyle/>
          <a:p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Кількість та структура причин смертності в наслідок причин, що </a:t>
            </a:r>
            <a:r>
              <a:rPr lang="uk-UA" sz="2000" b="1" i="1" dirty="0" err="1">
                <a:latin typeface="Times New Roman" pitchFamily="18" charset="0"/>
                <a:cs typeface="Times New Roman" pitchFamily="18" charset="0"/>
              </a:rPr>
              <a:t>пов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b="1" i="1" dirty="0" err="1">
                <a:latin typeface="Times New Roman" pitchFamily="18" charset="0"/>
                <a:cs typeface="Times New Roman" pitchFamily="18" charset="0"/>
              </a:rPr>
              <a:t>язані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  із вживанням алкоголю в   Закарпатській області, </a:t>
            </a:r>
            <a:br>
              <a:rPr lang="uk-UA" sz="2000" b="1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i="1" cap="small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000" b="1" i="1" cap="small" dirty="0" err="1">
                <a:latin typeface="Times New Roman" pitchFamily="18" charset="0"/>
                <a:cs typeface="Times New Roman" pitchFamily="18" charset="0"/>
              </a:rPr>
              <a:t>абс</a:t>
            </a:r>
            <a:r>
              <a:rPr lang="uk-UA" sz="2000" b="1" i="1" cap="small" dirty="0">
                <a:latin typeface="Times New Roman" pitchFamily="18" charset="0"/>
                <a:cs typeface="Times New Roman" pitchFamily="18" charset="0"/>
              </a:rPr>
              <a:t>. кількість)</a:t>
            </a:r>
            <a:endParaRPr lang="ru-RU" sz="2000" i="1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368263"/>
              </p:ext>
            </p:extLst>
          </p:nvPr>
        </p:nvGraphicFramePr>
        <p:xfrm>
          <a:off x="323528" y="1628947"/>
          <a:ext cx="8352935" cy="5257800"/>
        </p:xfrm>
        <a:graphic>
          <a:graphicData uri="http://schemas.openxmlformats.org/drawingml/2006/table">
            <a:tbl>
              <a:tblPr/>
              <a:tblGrid>
                <a:gridCol w="1688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1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34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349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9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060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02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  <a:cs typeface="Times New Roman"/>
                        </a:rPr>
                        <a:t>Адміністративна територія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Calibri"/>
                          <a:cs typeface="Times New Roman"/>
                        </a:rPr>
                        <a:t>2006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  <a:cs typeface="Times New Roman"/>
                        </a:rPr>
                        <a:t>2007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Calibri"/>
                          <a:cs typeface="Times New Roman"/>
                        </a:rPr>
                        <a:t>2008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  <a:cs typeface="Times New Roman"/>
                        </a:rPr>
                        <a:t>2009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  <a:cs typeface="Times New Roman"/>
                        </a:rPr>
                        <a:t>Всього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801"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Calibri"/>
                          <a:cs typeface="Times New Roman"/>
                        </a:rPr>
                        <a:t>Міста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Ужгород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333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Мукачево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99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545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Хуст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142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Берегове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191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Чоп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801"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Calibri"/>
                          <a:cs typeface="Times New Roman"/>
                        </a:rPr>
                        <a:t>Райони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8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Берегівський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8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В.</a:t>
                      </a:r>
                      <a:r>
                        <a:rPr lang="uk-UA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Березнянський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8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Виноградівський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91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87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136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103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92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97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87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136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8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Воловецький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48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Іршавський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48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Міжгірський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8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Мукачівський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138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139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104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99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110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98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138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48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Перечинський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48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Рахівський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94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105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94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4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Свалявський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48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Тячівський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48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Ужгородський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48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Хустський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4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Всього по області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626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776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1107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844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679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546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686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643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599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601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528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1107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02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% від загальної кількості померлих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4,7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4,5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5162934"/>
              </p:ext>
            </p:extLst>
          </p:nvPr>
        </p:nvGraphicFramePr>
        <p:xfrm>
          <a:off x="179512" y="1451080"/>
          <a:ext cx="8496946" cy="5373531"/>
        </p:xfrm>
        <a:graphic>
          <a:graphicData uri="http://schemas.openxmlformats.org/drawingml/2006/table">
            <a:tbl>
              <a:tblPr/>
              <a:tblGrid>
                <a:gridCol w="1776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4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4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3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45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66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45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13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45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13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456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0609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Причини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смерті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абс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абс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абс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Абс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абс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абс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Розлади психіки та поведінки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16,5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17,2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19,1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16,4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19,8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18,6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Алкогольна </a:t>
                      </a:r>
                      <a:r>
                        <a:rPr lang="uk-UA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кардіоміопатія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189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34,4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285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41,5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39,8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237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39,6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34,8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39,4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Дегенерація нервової системи,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8,3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6,8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6,7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7,0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6,3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7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Випадкове отруєння та дія алкоголю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13,8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7,9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7,0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6,0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2,8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Хронічний алкогольний панкреатит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7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Алкогольна хвороба печінки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24,9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24,3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198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30,8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30,2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192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31,9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173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32,8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7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Алкогольна </a:t>
                      </a:r>
                      <a:r>
                        <a:rPr lang="uk-UA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поліневропатія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6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Всього померло 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550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686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643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599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601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528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br>
              <a:rPr lang="en-US" sz="2000" b="1" i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000" b="1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Кримінальні правопорушення в стадії  алкогольного та наркотичного </a:t>
            </a:r>
            <a:r>
              <a:rPr lang="uk-UA" sz="2000" b="1" i="1" dirty="0" err="1">
                <a:latin typeface="Times New Roman" pitchFamily="18" charset="0"/>
                <a:cs typeface="Times New Roman" pitchFamily="18" charset="0"/>
              </a:rPr>
              <a:t>сп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b="1" i="1" dirty="0" err="1">
                <a:latin typeface="Times New Roman" pitchFamily="18" charset="0"/>
                <a:cs typeface="Times New Roman" pitchFamily="18" charset="0"/>
              </a:rPr>
              <a:t>яніння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b="1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(за даними прокуратури Закарпатської області)</a:t>
            </a:r>
            <a:br>
              <a:rPr lang="ru-RU" sz="2000" dirty="0"/>
            </a:b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133648"/>
              </p:ext>
            </p:extLst>
          </p:nvPr>
        </p:nvGraphicFramePr>
        <p:xfrm>
          <a:off x="251519" y="1745607"/>
          <a:ext cx="8665822" cy="4275680"/>
        </p:xfrm>
        <a:graphic>
          <a:graphicData uri="http://schemas.openxmlformats.org/drawingml/2006/table">
            <a:tbl>
              <a:tblPr/>
              <a:tblGrid>
                <a:gridCol w="20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6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62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62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62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62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62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62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62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62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62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62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62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99273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Показник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98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Усього по області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3232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3265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3165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3402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3887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3905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3311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2997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2901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2598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2363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3164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100">
                <a:tc rowSpan="2">
                  <a:txBody>
                    <a:bodyPr/>
                    <a:lstStyle/>
                    <a:p>
                      <a:pPr marL="211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 т.ч. перебували у стані алкогольного сп’яніння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абс.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8576">
                <a:tc rowSpan="2">
                  <a:txBody>
                    <a:bodyPr/>
                    <a:lstStyle/>
                    <a:p>
                      <a:pPr marL="2114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 т.ч.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перебували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стані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наркотичного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або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токсичного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або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психотропного 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сп’яніння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абс.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78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91" marR="60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Психічні хвороби як глобальний тягар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Психічні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розлади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12% глобального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тягаря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хвороб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країнах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експертів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ВООЗ, до 2020 р. 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долю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приходитиметься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15%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втрачених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непрацездатність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la-Latn" dirty="0">
                <a:latin typeface="Times New Roman" pitchFamily="18" charset="0"/>
                <a:cs typeface="Times New Roman" pitchFamily="18" charset="0"/>
              </a:rPr>
              <a:t>Disability-adjusted life year — DALY).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la-Latn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Встановлено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максимальний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тягар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розладів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лягає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плечі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людей молодого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продуктивної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тягаря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розладів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характерним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частка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непрямих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втрат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(у 2–6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перевищує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прямі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лікування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160240"/>
          </a:xfrm>
        </p:spPr>
        <p:txBody>
          <a:bodyPr>
            <a:norm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Дякую за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48113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увагу!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Терміни з психічного здоров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я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616624"/>
          </a:xfrm>
        </p:spPr>
        <p:txBody>
          <a:bodyPr>
            <a:normAutofit fontScale="62500" lnSpcReduction="20000"/>
          </a:bodyPr>
          <a:lstStyle/>
          <a:p>
            <a:pPr marL="0" indent="358775"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Алкоголізм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(al-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kohl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- тонкий, сурм'яний порошок, Араб.; Пізніше - щось  найтонше,  невідчутне;  син.  спирти  одноатомні)  -  алкогольна хвороба в результаті тривалого систематичного вживання алкоголю у вигляді  патологічного  потягу,  високою  толерантності  до  спиртних напоїв,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абстинентного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синдрому і деградації особистості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Звикання.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Підвищення  толерантності  до  наркотичного  або токсичного речовини коли для отримання бажаного ефекту потрібно підвищення дози.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Наркоманія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/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narkao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=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narkoo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-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оцепеневать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 робити  бездушним  +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mania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- манія, Гр.) – - Патологічна пристрасть, нестримний потяг до вживання наркотичних засобів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Недієздатність.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Нездатність  усвідомлювати  свої  цивільні  права  і адекватно  ними  користуватися  внаслідок  глибоких  порушень психічної діяльності.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Межовий  стан.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Психічні  порушення  проявляються,  в  основному  в емоційній і вольовій сферах і характеризується критичною оцінкою самого хворого.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Параноя.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/ Безумство, від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рага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- при, біля, зміна +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noos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nus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/ - розум, думка, розум, мислити, Гр.) – - Психічне захворювання / синдром /, що  характеризується  систематизованими  маячними  ідеями  при осмисленому  поведінці  хворого,  але  без  критичного  ставлення  до свого стану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Терміни з психічного здоров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400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Психіатрія.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/Псих  +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грец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Iatreia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-  лікування,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лікування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/  -  Медична дисципліна  вивчає  етіологію,  патогенез,  клініку,  перебіг,  наслідки, лікування та профілактику психічних захворювань.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Психічні  процеси.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Окремі  прояви  психічної  діяльності:  відчуття, сприйняття, пам'ять, мислення, емоції, воля, свідомість.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Психогенія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/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Психо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+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Грец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Genea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-  породження/  -  Психічні захворювання, причиною яких є психічна травма.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Психоз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-  психічний  розлад,  в  структурі  якого  долини  бути  зміни свідомості  /  порушення  здатності  правильно  відображати  і аналізувати явища об'єктивної реальності /, марення і галюцинації і порушення критики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Психопатія.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/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psyche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+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pathoa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-  страждання.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Греч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 /  -  патологічний розвиток  особистості,  що  виникає  під  впливом  несприятливих зовнішніх  факторів  на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грунті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вроджених  особливостей;  для психопатів  характерні  неврівноваженість,  погана  пристосовність,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поніаенное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самовладання  і  наявність  хворобливих  реакцій  на  різні впливи зовнішнього середовища.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rm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Терміни з психічного здоров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76064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Психосоматика.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Психо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Грец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Soma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- тіло/ - Напрямок в медицині вивчає  роль  психічних  факторів  у  виникненні  та  перебігу соматичних захворювань.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Ригідність психічна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(Лат.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rigiditas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- твердість/ - Психічний стан, що характеризується  недостатньою  рухливістю  психічних  процесів, порушенням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переключаемости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мислення  й  мови,  інертністю установок.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Фобія.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/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phobos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-  страх,  Гр.)  –  -  Нав'язливий  страх,  що характеризується  критичним  ставленням  хворого  до  нього, прагнення від нього позбутися.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Шизофренія.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sсhizo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- розколювати, розділяти, розривати +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phren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- розум,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розум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 думку,  Гр.)  –  -  Група  психозів,  при  яких спостерігаються суттєві розлади особистості, мислення, емоції і т.д.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Епілепсія.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/від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epilambano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- вистачати, нападати, опановувати.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Грец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./ -  захворювання,  що  характеризується  періодично  наступаючими нападами судом, спочатку тонічних, а потім -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клонічних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з втратою свідомості  під  час  нападу,  з  психічними  розладами  і  зміною характеру.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700" b="1" i="1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err="1">
                <a:latin typeface="Times New Roman" pitchFamily="18" charset="0"/>
                <a:cs typeface="Times New Roman" pitchFamily="18" charset="0"/>
              </a:rPr>
              <a:t>етіологічні</a:t>
            </a: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err="1">
                <a:latin typeface="Times New Roman" pitchFamily="18" charset="0"/>
                <a:cs typeface="Times New Roman" pitchFamily="18" charset="0"/>
              </a:rPr>
              <a:t>чинники</a:t>
            </a: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err="1">
                <a:latin typeface="Times New Roman" pitchFamily="18" charset="0"/>
                <a:cs typeface="Times New Roman" pitchFamily="18" charset="0"/>
              </a:rPr>
              <a:t>психічних</a:t>
            </a: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err="1">
                <a:latin typeface="Times New Roman" pitchFamily="18" charset="0"/>
                <a:cs typeface="Times New Roman" pitchFamily="18" charset="0"/>
              </a:rPr>
              <a:t>захворювань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ендогенні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частіше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спадкова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схильність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генетичні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аномалії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конституціональна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неповноцінність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екзогенні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інфекції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інтоксикації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черепно-мозкові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травми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психотравми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9622</Words>
  <Application>Microsoft Office PowerPoint</Application>
  <PresentationFormat>Экран (4:3)</PresentationFormat>
  <Paragraphs>4390</Paragraphs>
  <Slides>50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4" baseType="lpstr">
      <vt:lpstr>Arial</vt:lpstr>
      <vt:lpstr>Calibri</vt:lpstr>
      <vt:lpstr>Times New Roman</vt:lpstr>
      <vt:lpstr>Тема Office</vt:lpstr>
      <vt:lpstr>Епідеміологія розладів психіки та поведінки</vt:lpstr>
      <vt:lpstr>ВООЗ про здоров’я</vt:lpstr>
      <vt:lpstr>ВООЗ про психічне здоров’я</vt:lpstr>
      <vt:lpstr>ВООЗ про громадське психічне здоров’я</vt:lpstr>
      <vt:lpstr>Психічні хвороби як глобальний тягар</vt:lpstr>
      <vt:lpstr>Терміни з психічного здоров’я</vt:lpstr>
      <vt:lpstr>Терміни з психічного здоров’я</vt:lpstr>
      <vt:lpstr>Терміни з психічного здоров’я</vt:lpstr>
      <vt:lpstr>Основні етіологічні чинники психічних захворювань </vt:lpstr>
      <vt:lpstr>На підставі критерію основних причин, що викликають психічні хвороби, виділяють</vt:lpstr>
      <vt:lpstr>В основі патогенезу психічних розладів лежить порушення взаємини процесів збудження і гальмування в ЦНС. Найчастіше має місце позамежне гальмування, при якому порушується фазовий стан клітин ЦНС.</vt:lpstr>
      <vt:lpstr>Існують певні типи перебігу психічних хвороб </vt:lpstr>
      <vt:lpstr>Існують певні типи перебігу психічних хвороб</vt:lpstr>
      <vt:lpstr>Класифікація ВООЗ розладів  психіки та поведінки</vt:lpstr>
      <vt:lpstr>Найбільш поширені розлади  психіки та поведінки</vt:lpstr>
      <vt:lpstr>Найбільш поширені розлади  психіки та поведінки</vt:lpstr>
      <vt:lpstr>Найбільш поширені розлади  психіки та поведінки</vt:lpstr>
      <vt:lpstr>До частоти захворюваності</vt:lpstr>
      <vt:lpstr>Структура контингенту осіб з розладами психіки і поведінки, 2017 р.</vt:lpstr>
      <vt:lpstr>Структура контингенту осіб з розладами психіки і поведінки працездатного віку, 2017 р.</vt:lpstr>
      <vt:lpstr>Структура контингенту осіб з розладами психіки і поведінки старших вікових груп, 2017 р.</vt:lpstr>
      <vt:lpstr>Структура контингенту осіб з розладами психіки і поведінки у віці до 14 років, 2017 р</vt:lpstr>
      <vt:lpstr>Захворюваність і поширеність розладів психіки та поведінки серед дітей у віці до 14 років, 2017 р</vt:lpstr>
      <vt:lpstr>Структура контингенту осіб з розладами психіки і поведінки у віці 15-17 років, 2017 р</vt:lpstr>
      <vt:lpstr>Структура сільських жителів, що хворі на розлади психіки і поведінки, 2017 р</vt:lpstr>
      <vt:lpstr>Структура міських жителів, що хворі на розлади психіки і поведінки, 2017 р</vt:lpstr>
      <vt:lpstr>Структура контингенту жінок з розладами психіки і поведінки, 2017 р</vt:lpstr>
      <vt:lpstr>Захворюваність і поширеність  розладів психіки та поведінки серед жінок, 2017 р</vt:lpstr>
      <vt:lpstr>Структура контингенту чоловіків  з розладами психіки і поведінки, 2017 р</vt:lpstr>
      <vt:lpstr>Захворюваність і поширеність  розладів психіки та поведінки серед чоловіків, 2017 р</vt:lpstr>
      <vt:lpstr>Динаміка захворюваності і поширеності   розладів психіки та поведінки серед населення України за 2011–2015 рр. (на 100 тис. населення)</vt:lpstr>
      <vt:lpstr>Психічне здоров’я молоді</vt:lpstr>
      <vt:lpstr>Психічне здоров’я молоді</vt:lpstr>
      <vt:lpstr>«Атовський синдром»</vt:lpstr>
      <vt:lpstr>Психологічна травма тим і відрізняється від звичайного стресу, що людина була за крок до смерті.</vt:lpstr>
      <vt:lpstr>Психічні й поведінкові розлади внаслідок вживання  психоактивних речовин</vt:lpstr>
      <vt:lpstr>Захворюваність та поширеність розладів психіки та поведінки серед дорослого населення, 2019 р</vt:lpstr>
      <vt:lpstr>Захворюваність та поширеність розладів психіки та поведінки серед дорослого населення , 2019 р</vt:lpstr>
      <vt:lpstr>Захворюваність та поширеність розладів психіки та поведінки серед дітей віком 0-17 років, 2019 р</vt:lpstr>
      <vt:lpstr>Захворюваність та поширеність розладів психіки та поведінки серед дітей віком 0-17 років, 2019 р</vt:lpstr>
      <vt:lpstr>Смертність внаслідок зловживання алкоголю</vt:lpstr>
      <vt:lpstr>Закарпатська область</vt:lpstr>
      <vt:lpstr>Захворюваність на розлади психіки та поведінки внаслідок вживання наркотичних речовин   (на 100 тис.   населення)</vt:lpstr>
      <vt:lpstr>Поширеність розладів психіки та поведінки внаслідок вживання наркотичних речовин  серед дорослого населення  (на 100 тис. населення) </vt:lpstr>
      <vt:lpstr>Захворюваність дорослого населення області на алкоголізм  (на 100 тис. нас.)</vt:lpstr>
      <vt:lpstr>Поширеність алкоголізму серед дорослого населення області  (на 100 тис. нас.)</vt:lpstr>
      <vt:lpstr>Кількість звернень неповнолітніх за медичною допомогою в лікувальні заклади, з діагнозом  «алкогольне отруєння», 2012-2016 рр  ( абс. кількість) </vt:lpstr>
      <vt:lpstr>Кількість та структура причин смертності в наслідок причин, що пов’язані  із вживанням алкоголю в   Закарпатській області,  (абс. кількість)</vt:lpstr>
      <vt:lpstr>  Кримінальні правопорушення в стадії  алкогольного та наркотичного сп’яніння  (за даними прокуратури Закарпатської області)  </vt:lpstr>
      <vt:lpstr>Дякую за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Епідеміологія розладів психіки та поведінки</dc:title>
  <dc:creator>Home</dc:creator>
  <cp:lastModifiedBy>Slabkiy</cp:lastModifiedBy>
  <cp:revision>3</cp:revision>
  <dcterms:created xsi:type="dcterms:W3CDTF">2020-11-15T12:54:44Z</dcterms:created>
  <dcterms:modified xsi:type="dcterms:W3CDTF">2021-12-10T17:48:47Z</dcterms:modified>
</cp:coreProperties>
</file>