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9" r:id="rId10"/>
    <p:sldId id="290" r:id="rId11"/>
    <p:sldId id="291" r:id="rId12"/>
    <p:sldId id="292" r:id="rId13"/>
    <p:sldId id="293" r:id="rId14"/>
    <p:sldId id="294" r:id="rId15"/>
    <p:sldId id="296" r:id="rId16"/>
    <p:sldId id="297" r:id="rId17"/>
    <p:sldId id="298" r:id="rId18"/>
    <p:sldId id="299" r:id="rId19"/>
    <p:sldId id="257" r:id="rId20"/>
    <p:sldId id="258" r:id="rId21"/>
    <p:sldId id="259" r:id="rId22"/>
    <p:sldId id="260" r:id="rId23"/>
    <p:sldId id="261" r:id="rId24"/>
    <p:sldId id="262" r:id="rId25"/>
    <p:sldId id="263" r:id="rId26"/>
    <p:sldId id="264" r:id="rId27"/>
    <p:sldId id="265" r:id="rId28"/>
    <p:sldId id="266" r:id="rId29"/>
    <p:sldId id="267" r:id="rId30"/>
    <p:sldId id="268" r:id="rId31"/>
    <p:sldId id="269" r:id="rId32"/>
    <p:sldId id="270" r:id="rId33"/>
    <p:sldId id="271" r:id="rId34"/>
    <p:sldId id="272" r:id="rId35"/>
    <p:sldId id="273" r:id="rId36"/>
    <p:sldId id="274" r:id="rId37"/>
    <p:sldId id="275" r:id="rId38"/>
    <p:sldId id="276" r:id="rId39"/>
    <p:sldId id="280" r:id="rId40"/>
    <p:sldId id="300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77" autoAdjust="0"/>
  </p:normalViewPr>
  <p:slideViewPr>
    <p:cSldViewPr>
      <p:cViewPr varScale="1">
        <p:scale>
          <a:sx n="58" d="100"/>
          <a:sy n="58" d="100"/>
        </p:scale>
        <p:origin x="12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nszu.gov.ua/storage/editor/files/41.docx" TargetMode="External"/><Relationship Id="rId13" Type="http://schemas.openxmlformats.org/officeDocument/2006/relationships/hyperlink" Target="https://nszu.gov.ua/storage/editor/files/62.docx" TargetMode="External"/><Relationship Id="rId3" Type="http://schemas.openxmlformats.org/officeDocument/2006/relationships/hyperlink" Target="https://nszu.gov.ua/storage/editor/files/12_1600087269.docx" TargetMode="External"/><Relationship Id="rId7" Type="http://schemas.openxmlformats.org/officeDocument/2006/relationships/hyperlink" Target="https://nszu.gov.ua/storage/editor/files/32.docx" TargetMode="External"/><Relationship Id="rId12" Type="http://schemas.openxmlformats.org/officeDocument/2006/relationships/hyperlink" Target="https://nszu.gov.ua/storage/editor/files/61.docx" TargetMode="External"/><Relationship Id="rId2" Type="http://schemas.openxmlformats.org/officeDocument/2006/relationships/hyperlink" Target="https://nszu.gov.ua/storage/editor/files/1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szu.gov.ua/storage/editor/files/31.docx" TargetMode="External"/><Relationship Id="rId11" Type="http://schemas.openxmlformats.org/officeDocument/2006/relationships/hyperlink" Target="https://nszu.gov.ua/storage/editor/files/52.docx" TargetMode="External"/><Relationship Id="rId5" Type="http://schemas.openxmlformats.org/officeDocument/2006/relationships/hyperlink" Target="https://nszu.gov.ua/storage/editor/files/22.docx" TargetMode="External"/><Relationship Id="rId15" Type="http://schemas.openxmlformats.org/officeDocument/2006/relationships/hyperlink" Target="https://nszu.gov.ua/storage/editor/files/72.docx" TargetMode="External"/><Relationship Id="rId10" Type="http://schemas.openxmlformats.org/officeDocument/2006/relationships/hyperlink" Target="https://nszu.gov.ua/storage/editor/files/51.docx" TargetMode="External"/><Relationship Id="rId4" Type="http://schemas.openxmlformats.org/officeDocument/2006/relationships/hyperlink" Target="https://nszu.gov.ua/storage/editor/files/21.docx" TargetMode="External"/><Relationship Id="rId9" Type="http://schemas.openxmlformats.org/officeDocument/2006/relationships/hyperlink" Target="https://nszu.gov.ua/storage/editor/files/42.docx" TargetMode="External"/><Relationship Id="rId14" Type="http://schemas.openxmlformats.org/officeDocument/2006/relationships/hyperlink" Target="https://nszu.gov.ua/storage/editor/files/71.docx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nszu.gov.ua/storage/editor/files/111.docx" TargetMode="External"/><Relationship Id="rId13" Type="http://schemas.openxmlformats.org/officeDocument/2006/relationships/hyperlink" Target="https://nszu.gov.ua/storage/editor/files/132.docx" TargetMode="External"/><Relationship Id="rId3" Type="http://schemas.openxmlformats.org/officeDocument/2006/relationships/hyperlink" Target="https://nszu.gov.ua/storage/editor/files/82.docx" TargetMode="External"/><Relationship Id="rId7" Type="http://schemas.openxmlformats.org/officeDocument/2006/relationships/hyperlink" Target="https://nszu.gov.ua/storage/editor/files/102.docx" TargetMode="External"/><Relationship Id="rId12" Type="http://schemas.openxmlformats.org/officeDocument/2006/relationships/hyperlink" Target="https://nszu.gov.ua/storage/editor/files/131.docx" TargetMode="External"/><Relationship Id="rId2" Type="http://schemas.openxmlformats.org/officeDocument/2006/relationships/hyperlink" Target="https://nszu.gov.ua/storage/editor/files/8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szu.gov.ua/storage/editor/files/101.docx" TargetMode="External"/><Relationship Id="rId11" Type="http://schemas.openxmlformats.org/officeDocument/2006/relationships/hyperlink" Target="https://nszu.gov.ua/storage/editor/files/122.docx" TargetMode="External"/><Relationship Id="rId5" Type="http://schemas.openxmlformats.org/officeDocument/2006/relationships/hyperlink" Target="https://nszu.gov.ua/storage/editor/files/92.docx" TargetMode="External"/><Relationship Id="rId15" Type="http://schemas.openxmlformats.org/officeDocument/2006/relationships/hyperlink" Target="https://nszu.gov.ua/storage/editor/files/142.docx" TargetMode="External"/><Relationship Id="rId10" Type="http://schemas.openxmlformats.org/officeDocument/2006/relationships/hyperlink" Target="https://nszu.gov.ua/storage/editor/files/121.docx" TargetMode="External"/><Relationship Id="rId4" Type="http://schemas.openxmlformats.org/officeDocument/2006/relationships/hyperlink" Target="https://nszu.gov.ua/storage/editor/files/91.docx" TargetMode="External"/><Relationship Id="rId9" Type="http://schemas.openxmlformats.org/officeDocument/2006/relationships/hyperlink" Target="https://nszu.gov.ua/storage/editor/files/112.docx" TargetMode="External"/><Relationship Id="rId14" Type="http://schemas.openxmlformats.org/officeDocument/2006/relationships/hyperlink" Target="https://nszu.gov.ua/storage/editor/files/141.docx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nszu.gov.ua/storage/editor/files/181.docx" TargetMode="External"/><Relationship Id="rId13" Type="http://schemas.openxmlformats.org/officeDocument/2006/relationships/hyperlink" Target="https://nszu.gov.ua/storage/editor/files/202.docx" TargetMode="External"/><Relationship Id="rId3" Type="http://schemas.openxmlformats.org/officeDocument/2006/relationships/hyperlink" Target="https://nszu.gov.ua/storage/editor/files/152.docx" TargetMode="External"/><Relationship Id="rId7" Type="http://schemas.openxmlformats.org/officeDocument/2006/relationships/hyperlink" Target="https://nszu.gov.ua/storage/editor/files/172.docx" TargetMode="External"/><Relationship Id="rId12" Type="http://schemas.openxmlformats.org/officeDocument/2006/relationships/hyperlink" Target="https://nszu.gov.ua/storage/editor/files/201.docx" TargetMode="External"/><Relationship Id="rId2" Type="http://schemas.openxmlformats.org/officeDocument/2006/relationships/hyperlink" Target="https://nszu.gov.ua/storage/editor/files/15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szu.gov.ua/storage/editor/files/171.docx" TargetMode="External"/><Relationship Id="rId11" Type="http://schemas.openxmlformats.org/officeDocument/2006/relationships/hyperlink" Target="https://nszu.gov.ua/storage/editor/files/192.docx" TargetMode="External"/><Relationship Id="rId5" Type="http://schemas.openxmlformats.org/officeDocument/2006/relationships/hyperlink" Target="https://nszu.gov.ua/storage/editor/files/162.docx" TargetMode="External"/><Relationship Id="rId15" Type="http://schemas.openxmlformats.org/officeDocument/2006/relationships/hyperlink" Target="https://nszu.gov.ua/storage/editor/files/212.docx" TargetMode="External"/><Relationship Id="rId10" Type="http://schemas.openxmlformats.org/officeDocument/2006/relationships/hyperlink" Target="https://nszu.gov.ua/storage/editor/files/191.docx" TargetMode="External"/><Relationship Id="rId4" Type="http://schemas.openxmlformats.org/officeDocument/2006/relationships/hyperlink" Target="https://nszu.gov.ua/storage/editor/files/161.docx" TargetMode="External"/><Relationship Id="rId9" Type="http://schemas.openxmlformats.org/officeDocument/2006/relationships/hyperlink" Target="https://nszu.gov.ua/storage/editor/files/182.docx" TargetMode="External"/><Relationship Id="rId14" Type="http://schemas.openxmlformats.org/officeDocument/2006/relationships/hyperlink" Target="https://nszu.gov.ua/storage/editor/files/211.docx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nszu.gov.ua/storage/editor/files/251.docx" TargetMode="External"/><Relationship Id="rId13" Type="http://schemas.openxmlformats.org/officeDocument/2006/relationships/hyperlink" Target="https://nszu.gov.ua/storage/editor/files/272.docx" TargetMode="External"/><Relationship Id="rId3" Type="http://schemas.openxmlformats.org/officeDocument/2006/relationships/hyperlink" Target="https://nszu.gov.ua/storage/editor/files/222.docx" TargetMode="External"/><Relationship Id="rId7" Type="http://schemas.openxmlformats.org/officeDocument/2006/relationships/hyperlink" Target="https://nszu.gov.ua/storage/editor/files/242.docx" TargetMode="External"/><Relationship Id="rId12" Type="http://schemas.openxmlformats.org/officeDocument/2006/relationships/hyperlink" Target="https://nszu.gov.ua/storage/editor/files/271.docx" TargetMode="External"/><Relationship Id="rId2" Type="http://schemas.openxmlformats.org/officeDocument/2006/relationships/hyperlink" Target="https://nszu.gov.ua/storage/editor/files/22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szu.gov.ua/storage/editor/files/241.docx" TargetMode="External"/><Relationship Id="rId11" Type="http://schemas.openxmlformats.org/officeDocument/2006/relationships/hyperlink" Target="https://nszu.gov.ua/storage/editor/files/262.docx" TargetMode="External"/><Relationship Id="rId5" Type="http://schemas.openxmlformats.org/officeDocument/2006/relationships/hyperlink" Target="https://nszu.gov.ua/storage/editor/files/232.docx" TargetMode="External"/><Relationship Id="rId10" Type="http://schemas.openxmlformats.org/officeDocument/2006/relationships/hyperlink" Target="https://nszu.gov.ua/storage/editor/files/261.docx" TargetMode="External"/><Relationship Id="rId4" Type="http://schemas.openxmlformats.org/officeDocument/2006/relationships/hyperlink" Target="https://nszu.gov.ua/storage/editor/files/231.docx" TargetMode="External"/><Relationship Id="rId9" Type="http://schemas.openxmlformats.org/officeDocument/2006/relationships/hyperlink" Target="https://nszu.gov.ua/storage/editor/files/252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nszu.gov.ua/storage/editor/files/311.docx" TargetMode="External"/><Relationship Id="rId13" Type="http://schemas.openxmlformats.org/officeDocument/2006/relationships/hyperlink" Target="https://nszu.gov.ua/storage/editor/files/332.docx" TargetMode="External"/><Relationship Id="rId3" Type="http://schemas.openxmlformats.org/officeDocument/2006/relationships/hyperlink" Target="https://nszu.gov.ua/storage/editor/files/282.docx" TargetMode="External"/><Relationship Id="rId7" Type="http://schemas.openxmlformats.org/officeDocument/2006/relationships/hyperlink" Target="https://nszu.gov.ua/storage/editor/files/302.docx" TargetMode="External"/><Relationship Id="rId12" Type="http://schemas.openxmlformats.org/officeDocument/2006/relationships/hyperlink" Target="https://nszu.gov.ua/storage/editor/files/331.docx" TargetMode="External"/><Relationship Id="rId17" Type="http://schemas.openxmlformats.org/officeDocument/2006/relationships/hyperlink" Target="https://nszu.gov.ua/storage/editor/files/351.docx" TargetMode="External"/><Relationship Id="rId2" Type="http://schemas.openxmlformats.org/officeDocument/2006/relationships/hyperlink" Target="https://nszu.gov.ua/storage/editor/files/281.docx" TargetMode="External"/><Relationship Id="rId16" Type="http://schemas.openxmlformats.org/officeDocument/2006/relationships/hyperlink" Target="https://nszu.gov.ua/storage/editor/files/35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szu.gov.ua/storage/editor/files/301.docx" TargetMode="External"/><Relationship Id="rId11" Type="http://schemas.openxmlformats.org/officeDocument/2006/relationships/hyperlink" Target="https://nszu.gov.ua/storage/editor/files/322.docx" TargetMode="External"/><Relationship Id="rId5" Type="http://schemas.openxmlformats.org/officeDocument/2006/relationships/hyperlink" Target="https://nszu.gov.ua/storage/editor/files/292.docx" TargetMode="External"/><Relationship Id="rId15" Type="http://schemas.openxmlformats.org/officeDocument/2006/relationships/hyperlink" Target="https://nszu.gov.ua/storage/editor/files/342.docx" TargetMode="External"/><Relationship Id="rId10" Type="http://schemas.openxmlformats.org/officeDocument/2006/relationships/hyperlink" Target="https://nszu.gov.ua/storage/editor/files/321.docx" TargetMode="External"/><Relationship Id="rId4" Type="http://schemas.openxmlformats.org/officeDocument/2006/relationships/hyperlink" Target="https://nszu.gov.ua/storage/editor/files/291.docx" TargetMode="External"/><Relationship Id="rId9" Type="http://schemas.openxmlformats.org/officeDocument/2006/relationships/hyperlink" Target="https://nszu.gov.ua/storage/editor/files/312.docx" TargetMode="External"/><Relationship Id="rId14" Type="http://schemas.openxmlformats.org/officeDocument/2006/relationships/hyperlink" Target="https://nszu.gov.ua/storage/editor/files/341.docx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3193503"/>
          </a:xfrm>
        </p:spPr>
        <p:txBody>
          <a:bodyPr>
            <a:normAutofit fontScale="90000"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ПРОГРАМА МЕДИЧНИХ ГАРАНТІЙ ПАКЕТИ МЕДИЧНИХ ПОСЛУГ</a:t>
            </a: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Слабкий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Г.О.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  <a:p>
            <a:r>
              <a:rPr lang="uk-UA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рік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стратегічних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закупівель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заснований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 на  тому, 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базується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запитаннях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53650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оплачуємо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гарантій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гарантовано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пацієнтам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гарантій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 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?»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вимогам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заклад? Яке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фахівців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режим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забезпечать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якісне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 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3.  «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оплачуємо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контрактування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застосовуємо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тип тарифу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застосовуємо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Виділяють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п'ять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тарифів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тип тарифу -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Капітаційна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ставка 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Цей тип тарифу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вам за прикладом оплати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Капітаційна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оплату за одну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звертатися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оплати,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тариф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сплачується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Цей тариф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оплати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В  такому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ми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оплачуємо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за  кожного  такого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фіксовану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суму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Виділяють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п'ять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тарифів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тип  тарифу  – 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ставка  за 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пролікований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випадок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оплата  за 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діагностично-спорідненими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групами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оплата за ДСГ, оплата за DRG –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синонімами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початку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оплати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стаціонарного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Суть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тарифу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держава не платить  за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яка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стаціонарі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а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комплекс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Перед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запровадженням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оплати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пролікований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діагнозом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стаціонарі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госпіталізації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у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лікарнях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Львівської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Полтавської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областей.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до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а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додана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лікарських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купували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Виділяють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п'ять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тарифів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тип тарифу –   ставка на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медичну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одиницею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оплати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виступає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окрема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послуга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Цей тип тарифу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оплати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новоутворень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Виділяють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п'ять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тарифів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506916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Четвертий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тип тарифу –  глобальна ставка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глобальний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бюджет. </a:t>
            </a:r>
          </a:p>
          <a:p>
            <a:pPr marL="0" indent="0" algn="ctr">
              <a:buNone/>
            </a:pP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тип тарифу,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стабільне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ЯКИМ ЧИНОМ ВОНА РОЗРАХОВУЄТЬСЯ?  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основу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тарифи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капітаційна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ставка, ставка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пролікований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ставка  за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Глобальна  ставка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як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добуток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тарифів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оплати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заклад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звітує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свою роботу про </a:t>
            </a:r>
          </a:p>
          <a:p>
            <a:pPr marL="0" indent="0" algn="ctr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госпіталізацію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П’ятий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тип  тарифу  -  ставка  за  результатами 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договорів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про 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медичне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indent="0" algn="ctr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 тарифу,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тариф,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виплачується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Цей тип тарифу </a:t>
            </a:r>
          </a:p>
          <a:p>
            <a:pPr marL="0" indent="0" algn="ctr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заохочувати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Цей тип тарифу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ретельного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Глобальна ставка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сума,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У  2020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вона  буде  широко </a:t>
            </a:r>
          </a:p>
          <a:p>
            <a:pPr marL="0" indent="0" algn="ctr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тарифами.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ОДИНИЦЕЮ ОПЛАТИ ДЛЯ ЦИХ ТАРИФІВ Є: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8496944" cy="453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розроблені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проекти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специфікацій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006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algn="just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закупівлі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надаватися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гарантій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розробляються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надавачів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бажають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укласти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договір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НСЗУ.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чинних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галузевих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уніфікованих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протоколів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примірних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табелів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матеріально-технічного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оснащення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нормативно-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правових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рекомендацій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регулюють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сферу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працівники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надаватимуть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медичну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гарантій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єдиним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кваліфікаційним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вимогам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встановленим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чинними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нормативно-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правовими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актами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Чинні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нормативно-правові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акти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0139" y="170080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-   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Ліцензійними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умовам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провадження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практики,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затвердженим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постановою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               02.03.2016 №285;</a:t>
            </a:r>
          </a:p>
          <a:p>
            <a:pPr algn="just"/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     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Довідником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кваліфікаційних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характеристик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професій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Випуск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78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Охорона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algn="just"/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     — Наказом МОЗ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22.02.2019 № 446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безперервного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професійного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лікарів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algn="just"/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     — Наказом МОЗ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23.11.2007 № 742 «Про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атестацію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молодших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спеціалістів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медичною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освітою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70000"/>
              </a:lnSpc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Зауважте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договором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НСЗУ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стандартами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 чином,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будь-який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укласти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НСЗУ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пакетів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гарантій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2021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передбачають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укладення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договорів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наступними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напрямками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b="1" dirty="0"/>
              <a:t>1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екстреної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глобальною ставкою.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доплату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пакетом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ставки за результатами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надавачем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первинної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оплату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капітаційною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ставкою,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віднесення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центру ПМСД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гірського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пункту.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доплату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пакетом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ставки за результатами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надавачем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Намагання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гарантії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загальносвітова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тенденція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яка  не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запровадила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неявну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раціоналізацію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пакетів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гарантій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2021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передбачають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укладення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договорів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наступними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напрямками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32859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амбулаторної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вторинної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спеціалізованої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третинної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високоспеціалізованої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пакетами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реабілітація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оплата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глобальною ставкою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хірургічних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втручань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стоматологічна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оплата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здійснюватиметься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глобальною ставкою;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новоутворень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мамографія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гістероскопія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езофагодуоденоскопія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колоноскопія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цистоскопія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бронхоскопія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оплата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вагітності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амбулаторному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капітаційної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ставки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пакет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хронічною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хворобою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нирок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та 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екстракорпорального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гемодіалізу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пакет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інтракорпорального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перитонеального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оплата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бригадами,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реагування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гостру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респіраторну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хворобу COVID-19,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спричинену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коронавірусом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SARS-CoV-2,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оплачуватиметься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глобальною ставкою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завантаженості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бригад.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пакетів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гарантій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2021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передбачають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укладення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договорів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наступними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напрямками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532859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/>
              <a:t>4.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стаціонарної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вторинної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спеціалізованої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третинної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високоспеціалізованої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оплата </a:t>
            </a:r>
            <a:r>
              <a:rPr lang="ru-RU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передбачається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комбінації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тарифів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глобальна ставка та ставка на </a:t>
            </a:r>
            <a:r>
              <a:rPr lang="ru-RU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пролікований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випадок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пролікованих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складності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кількома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пакетами </a:t>
            </a:r>
            <a:r>
              <a:rPr lang="ru-RU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хірургічна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хірургічних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дорослим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дітям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стаціонарному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лікарськими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спеціальностями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акушерство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гінекологія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гінекологія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комбустіологія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нейрохірургія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онкогінекологія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онкологія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онкологія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онкоотоларингологія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онкохірургія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ортопедія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ортопедія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отоларингологія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отоларингологія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офтальмологія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офтальмологія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проктологія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судинна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хірургія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торакальна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хірургія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трансплантологія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хірургія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хірургія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хірургія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серця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магістральних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судин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щелепно-лицьова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хірургія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дорослим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дітям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хірургічними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соматичними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захворюваннями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стаціонарних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напрямами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алергологія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алергологія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гастроентерологія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гастроентерологія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гематологія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гематологія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гінекологія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дерматовенерологія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дерматовенерологія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ендокринологія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ендокринологія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імунологія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імунологія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інфекційні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дитячі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інфекційні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кардіологія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кардіоревматологія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неврологія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неврологія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нефрологія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нефрологія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педіатрія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підліткова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терапія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пульмонологія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пульмонологія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ревматологія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терапія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токсикологія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фтизіатрія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фтизіатрія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готовність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інфекційних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захворюваннях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COVID-19,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оплачуватиметься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глобальною ставкою.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пакетів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гарантій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2021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передбачають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укладення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договорів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наступними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напрямками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328592"/>
          </a:xfrm>
        </p:spPr>
        <p:txBody>
          <a:bodyPr>
            <a:normAutofit fontScale="55000" lnSpcReduction="20000"/>
          </a:bodyPr>
          <a:lstStyle/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смертність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інвалідність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оплата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здійснюватиметься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вторинна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третинна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високоспеціалізована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жінкам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пологах.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тарифу за пологи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підвищуючий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вторинна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третинна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високоспеціалізована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немовлятам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народились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передчасно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неонатальному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оплачуватиметься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ваги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новонародженого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тарифу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пакетом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підвищуючий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роботу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виїзної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неонатологічної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бригади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невідкладної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терапії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вторинна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третинна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високоспеціалізована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гострому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мозковому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інсульті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оплачуватиметься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тромболітичної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терапії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тромбектомії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вторинна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третинна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високоспеціалізована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гострому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інфаркті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міокарда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оплачуватиметься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коронарографії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пакетів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гарантій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2021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передбачають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укладення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договорів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наступними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напрямками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506916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підозрою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діагнозом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новоутворення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оплата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відбуватиметься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глобальною ставкою: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хіміотерапевтичне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онкологічними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підозрою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новоутворення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стаціонарних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тарифу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застосовуватимуться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коригувальні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радіологічне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онкологічними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підозрою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новоутворення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стаціонарних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тарифу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застосовуватиметься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понижувальний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коригувальний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випромінювання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(кобальт);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гематологічними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онкогематологічними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підозрою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стаціонарних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тарифу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застосовуватимуться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коригувальні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пакетів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гарантій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2021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передбачають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укладення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договорів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наступними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напрямками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5328592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значущими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захворюваннями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пакетами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туберкульозом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стаціонарних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оплачуватимуться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глобальною ставкою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туберкульозу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вірусом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імунодефіциту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оплачуватимуться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глобальною ставкою;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туберкульоз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пакет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оплачуватиметься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тарифом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капітаційна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ставка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результат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розладами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психіки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стаціонарна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психіатрична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оплачуватиметься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глобальною ставкою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коригувальних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нозологій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розладами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опіоїдів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замісної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підтримувальної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терапії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оплачуватиметься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глобальною ставкою;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психіатрична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мультидисциплінарними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командами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психіатричних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одна бригада на 150 тис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пакет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оплачуватиметься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глобальною ставкою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команду.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пакетів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гарантій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2021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передбачають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укладення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договорів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наступними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напрямками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4259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паліативної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паліативної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наказом МОЗ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19.03.2018 №504,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паліативна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стаціонару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оплачуватиметься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глобальною ставкою;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паліативна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знаходяться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паліативними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бригадами,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оплачуватиметься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капітаційною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реабілітації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пацієнтам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гострому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пакетах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стаціонарних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реабілітації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стаціонарних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поза межами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гострого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немовлятам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народились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упродовж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опорно-рухового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закупівлі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гарантій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2021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1. ЕКСТРЕНА МЕДИЧНА ДОПОМОГА (НА ДОГОСПІТАЛЬНОМУ ЕТАПІ) :</a:t>
            </a:r>
            <a:br>
              <a:rPr lang="ru-RU" dirty="0"/>
            </a:br>
            <a:r>
              <a:rPr lang="ru-RU" dirty="0"/>
              <a:t>–</a:t>
            </a:r>
            <a:r>
              <a:rPr lang="ru-RU" b="1" dirty="0"/>
              <a:t> </a:t>
            </a:r>
            <a:r>
              <a:rPr lang="ru-RU" u="sng" dirty="0" err="1">
                <a:hlinkClick r:id="rId2"/>
              </a:rPr>
              <a:t>Специфікація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надання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медичних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3"/>
              </a:rPr>
              <a:t>Умови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закупівлі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медичних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2. ПЕРВИННА МЕДИЧНА ДОПОМОГА:</a:t>
            </a:r>
            <a:br>
              <a:rPr lang="ru-RU" dirty="0"/>
            </a:br>
            <a:r>
              <a:rPr lang="ru-RU" dirty="0"/>
              <a:t>–</a:t>
            </a:r>
            <a:r>
              <a:rPr lang="ru-RU" b="1" dirty="0"/>
              <a:t> </a:t>
            </a:r>
            <a:r>
              <a:rPr lang="ru-RU" u="sng" dirty="0" err="1">
                <a:hlinkClick r:id="rId4"/>
              </a:rPr>
              <a:t>Специфікація</a:t>
            </a:r>
            <a:r>
              <a:rPr lang="ru-RU" u="sng" dirty="0">
                <a:hlinkClick r:id="rId4"/>
              </a:rPr>
              <a:t> </a:t>
            </a:r>
            <a:r>
              <a:rPr lang="ru-RU" u="sng" dirty="0" err="1">
                <a:hlinkClick r:id="rId4"/>
              </a:rPr>
              <a:t>надання</a:t>
            </a:r>
            <a:r>
              <a:rPr lang="ru-RU" u="sng" dirty="0">
                <a:hlinkClick r:id="rId4"/>
              </a:rPr>
              <a:t> </a:t>
            </a:r>
            <a:r>
              <a:rPr lang="ru-RU" u="sng" dirty="0" err="1">
                <a:hlinkClick r:id="rId4"/>
              </a:rPr>
              <a:t>медичних</a:t>
            </a:r>
            <a:r>
              <a:rPr lang="ru-RU" u="sng" dirty="0">
                <a:hlinkClick r:id="rId4"/>
              </a:rPr>
              <a:t> </a:t>
            </a:r>
            <a:r>
              <a:rPr lang="ru-RU" u="sng" dirty="0" err="1">
                <a:hlinkClick r:id="rId4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5"/>
              </a:rPr>
              <a:t>Умови</a:t>
            </a:r>
            <a:r>
              <a:rPr lang="ru-RU" u="sng" dirty="0">
                <a:hlinkClick r:id="rId5"/>
              </a:rPr>
              <a:t> </a:t>
            </a:r>
            <a:r>
              <a:rPr lang="ru-RU" u="sng" dirty="0" err="1">
                <a:hlinkClick r:id="rId5"/>
              </a:rPr>
              <a:t>закупівлі</a:t>
            </a:r>
            <a:r>
              <a:rPr lang="ru-RU" u="sng" dirty="0">
                <a:hlinkClick r:id="rId5"/>
              </a:rPr>
              <a:t> </a:t>
            </a:r>
            <a:r>
              <a:rPr lang="ru-RU" u="sng" dirty="0" err="1">
                <a:hlinkClick r:id="rId5"/>
              </a:rPr>
              <a:t>медичних</a:t>
            </a:r>
            <a:r>
              <a:rPr lang="ru-RU" u="sng" dirty="0">
                <a:hlinkClick r:id="rId5"/>
              </a:rPr>
              <a:t> </a:t>
            </a:r>
            <a:r>
              <a:rPr lang="ru-RU" u="sng" dirty="0" err="1">
                <a:hlinkClick r:id="rId5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3. МЕДИЧНА ДОПОМОГА ПРИ ГОСТРОМУ МОЗКОВОМУ ІНСУЛЬТІ:</a:t>
            </a:r>
            <a:br>
              <a:rPr lang="ru-RU" dirty="0"/>
            </a:br>
            <a:r>
              <a:rPr lang="ru-RU" dirty="0"/>
              <a:t>–</a:t>
            </a:r>
            <a:r>
              <a:rPr lang="ru-RU" b="1" dirty="0"/>
              <a:t> </a:t>
            </a:r>
            <a:r>
              <a:rPr lang="ru-RU" u="sng" dirty="0" err="1">
                <a:hlinkClick r:id="rId6"/>
              </a:rPr>
              <a:t>Специфікація</a:t>
            </a:r>
            <a:r>
              <a:rPr lang="ru-RU" u="sng" dirty="0">
                <a:hlinkClick r:id="rId6"/>
              </a:rPr>
              <a:t> </a:t>
            </a:r>
            <a:r>
              <a:rPr lang="ru-RU" u="sng" dirty="0" err="1">
                <a:hlinkClick r:id="rId6"/>
              </a:rPr>
              <a:t>надання</a:t>
            </a:r>
            <a:r>
              <a:rPr lang="ru-RU" u="sng" dirty="0">
                <a:hlinkClick r:id="rId6"/>
              </a:rPr>
              <a:t> </a:t>
            </a:r>
            <a:r>
              <a:rPr lang="ru-RU" u="sng" dirty="0" err="1">
                <a:hlinkClick r:id="rId6"/>
              </a:rPr>
              <a:t>медичних</a:t>
            </a:r>
            <a:r>
              <a:rPr lang="ru-RU" u="sng" dirty="0">
                <a:hlinkClick r:id="rId6"/>
              </a:rPr>
              <a:t> </a:t>
            </a:r>
            <a:r>
              <a:rPr lang="ru-RU" u="sng" dirty="0" err="1">
                <a:hlinkClick r:id="rId6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7"/>
              </a:rPr>
              <a:t>Умови</a:t>
            </a:r>
            <a:r>
              <a:rPr lang="ru-RU" u="sng" dirty="0">
                <a:hlinkClick r:id="rId7"/>
              </a:rPr>
              <a:t> </a:t>
            </a:r>
            <a:r>
              <a:rPr lang="ru-RU" u="sng" dirty="0" err="1">
                <a:hlinkClick r:id="rId7"/>
              </a:rPr>
              <a:t>закупівлі</a:t>
            </a:r>
            <a:r>
              <a:rPr lang="ru-RU" u="sng" dirty="0">
                <a:hlinkClick r:id="rId7"/>
              </a:rPr>
              <a:t> </a:t>
            </a:r>
            <a:r>
              <a:rPr lang="ru-RU" u="sng" dirty="0" err="1">
                <a:hlinkClick r:id="rId7"/>
              </a:rPr>
              <a:t>медичних</a:t>
            </a:r>
            <a:r>
              <a:rPr lang="ru-RU" u="sng" dirty="0">
                <a:hlinkClick r:id="rId7"/>
              </a:rPr>
              <a:t> </a:t>
            </a:r>
            <a:r>
              <a:rPr lang="ru-RU" u="sng" dirty="0" err="1">
                <a:hlinkClick r:id="rId7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4. МЕДИЧНА ДОПОМОГА ПРИ ГОСТРОМУ ІНФАРКТІ МІОКАРДА:</a:t>
            </a:r>
            <a:br>
              <a:rPr lang="ru-RU" dirty="0"/>
            </a:br>
            <a:r>
              <a:rPr lang="ru-RU" dirty="0"/>
              <a:t>–</a:t>
            </a:r>
            <a:r>
              <a:rPr lang="ru-RU" b="1" dirty="0"/>
              <a:t> </a:t>
            </a:r>
            <a:r>
              <a:rPr lang="ru-RU" u="sng" dirty="0" err="1">
                <a:hlinkClick r:id="rId8"/>
              </a:rPr>
              <a:t>Специфікація</a:t>
            </a:r>
            <a:r>
              <a:rPr lang="ru-RU" u="sng" dirty="0">
                <a:hlinkClick r:id="rId8"/>
              </a:rPr>
              <a:t> </a:t>
            </a:r>
            <a:r>
              <a:rPr lang="ru-RU" u="sng" dirty="0" err="1">
                <a:hlinkClick r:id="rId8"/>
              </a:rPr>
              <a:t>надання</a:t>
            </a:r>
            <a:r>
              <a:rPr lang="ru-RU" u="sng" dirty="0">
                <a:hlinkClick r:id="rId8"/>
              </a:rPr>
              <a:t> </a:t>
            </a:r>
            <a:r>
              <a:rPr lang="ru-RU" u="sng" dirty="0" err="1">
                <a:hlinkClick r:id="rId8"/>
              </a:rPr>
              <a:t>медичних</a:t>
            </a:r>
            <a:r>
              <a:rPr lang="ru-RU" u="sng" dirty="0">
                <a:hlinkClick r:id="rId8"/>
              </a:rPr>
              <a:t> </a:t>
            </a:r>
            <a:r>
              <a:rPr lang="ru-RU" u="sng" dirty="0" err="1">
                <a:hlinkClick r:id="rId8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9"/>
              </a:rPr>
              <a:t>Умови</a:t>
            </a:r>
            <a:r>
              <a:rPr lang="ru-RU" u="sng" dirty="0">
                <a:hlinkClick r:id="rId9"/>
              </a:rPr>
              <a:t> </a:t>
            </a:r>
            <a:r>
              <a:rPr lang="ru-RU" u="sng" dirty="0" err="1">
                <a:hlinkClick r:id="rId9"/>
              </a:rPr>
              <a:t>закупівлі</a:t>
            </a:r>
            <a:r>
              <a:rPr lang="ru-RU" u="sng" dirty="0">
                <a:hlinkClick r:id="rId9"/>
              </a:rPr>
              <a:t> </a:t>
            </a:r>
            <a:r>
              <a:rPr lang="ru-RU" u="sng" dirty="0" err="1">
                <a:hlinkClick r:id="rId9"/>
              </a:rPr>
              <a:t>медичних</a:t>
            </a:r>
            <a:r>
              <a:rPr lang="ru-RU" u="sng" dirty="0">
                <a:hlinkClick r:id="rId9"/>
              </a:rPr>
              <a:t> </a:t>
            </a:r>
            <a:r>
              <a:rPr lang="ru-RU" u="sng" dirty="0" err="1">
                <a:hlinkClick r:id="rId9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5.</a:t>
            </a:r>
            <a:r>
              <a:rPr lang="ru-RU" dirty="0"/>
              <a:t> </a:t>
            </a:r>
            <a:r>
              <a:rPr lang="ru-RU" b="1" dirty="0"/>
              <a:t>МЕДИЧНА ДОПОМОГА ПРИ ПОЛОГАХ: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10"/>
              </a:rPr>
              <a:t>Специфікація</a:t>
            </a:r>
            <a:r>
              <a:rPr lang="ru-RU" u="sng" dirty="0">
                <a:hlinkClick r:id="rId10"/>
              </a:rPr>
              <a:t> </a:t>
            </a:r>
            <a:r>
              <a:rPr lang="ru-RU" u="sng" dirty="0" err="1">
                <a:hlinkClick r:id="rId10"/>
              </a:rPr>
              <a:t>надання</a:t>
            </a:r>
            <a:r>
              <a:rPr lang="ru-RU" u="sng" dirty="0">
                <a:hlinkClick r:id="rId10"/>
              </a:rPr>
              <a:t> </a:t>
            </a:r>
            <a:r>
              <a:rPr lang="ru-RU" u="sng" dirty="0" err="1">
                <a:hlinkClick r:id="rId10"/>
              </a:rPr>
              <a:t>медичних</a:t>
            </a:r>
            <a:r>
              <a:rPr lang="ru-RU" u="sng" dirty="0">
                <a:hlinkClick r:id="rId10"/>
              </a:rPr>
              <a:t> </a:t>
            </a:r>
            <a:r>
              <a:rPr lang="ru-RU" u="sng" dirty="0" err="1">
                <a:hlinkClick r:id="rId10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11"/>
              </a:rPr>
              <a:t>Умови</a:t>
            </a:r>
            <a:r>
              <a:rPr lang="ru-RU" u="sng" dirty="0">
                <a:hlinkClick r:id="rId11"/>
              </a:rPr>
              <a:t> </a:t>
            </a:r>
            <a:r>
              <a:rPr lang="ru-RU" u="sng" dirty="0" err="1">
                <a:hlinkClick r:id="rId11"/>
              </a:rPr>
              <a:t>закупівлі</a:t>
            </a:r>
            <a:r>
              <a:rPr lang="ru-RU" u="sng" dirty="0">
                <a:hlinkClick r:id="rId11"/>
              </a:rPr>
              <a:t> </a:t>
            </a:r>
            <a:r>
              <a:rPr lang="ru-RU" u="sng" dirty="0" err="1">
                <a:hlinkClick r:id="rId11"/>
              </a:rPr>
              <a:t>медичних</a:t>
            </a:r>
            <a:r>
              <a:rPr lang="ru-RU" u="sng" dirty="0">
                <a:hlinkClick r:id="rId11"/>
              </a:rPr>
              <a:t> </a:t>
            </a:r>
            <a:r>
              <a:rPr lang="ru-RU" u="sng" dirty="0" err="1">
                <a:hlinkClick r:id="rId11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6. МЕДИЧНА ДОПОМОГА НОВОНАРОДЖЕНИМ У СКЛАДНИХ НЕОНАТАЛЬНИХ ВИПАДКАХ: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12"/>
              </a:rPr>
              <a:t>Специфікація</a:t>
            </a:r>
            <a:r>
              <a:rPr lang="ru-RU" u="sng" dirty="0">
                <a:hlinkClick r:id="rId12"/>
              </a:rPr>
              <a:t> </a:t>
            </a:r>
            <a:r>
              <a:rPr lang="ru-RU" u="sng" dirty="0" err="1">
                <a:hlinkClick r:id="rId12"/>
              </a:rPr>
              <a:t>надання</a:t>
            </a:r>
            <a:r>
              <a:rPr lang="ru-RU" u="sng" dirty="0">
                <a:hlinkClick r:id="rId12"/>
              </a:rPr>
              <a:t> </a:t>
            </a:r>
            <a:r>
              <a:rPr lang="ru-RU" u="sng" dirty="0" err="1">
                <a:hlinkClick r:id="rId12"/>
              </a:rPr>
              <a:t>медичних</a:t>
            </a:r>
            <a:r>
              <a:rPr lang="ru-RU" u="sng" dirty="0">
                <a:hlinkClick r:id="rId12"/>
              </a:rPr>
              <a:t> </a:t>
            </a:r>
            <a:r>
              <a:rPr lang="ru-RU" u="sng" dirty="0" err="1">
                <a:hlinkClick r:id="rId12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13"/>
              </a:rPr>
              <a:t>Умови</a:t>
            </a:r>
            <a:r>
              <a:rPr lang="ru-RU" u="sng" dirty="0">
                <a:hlinkClick r:id="rId13"/>
              </a:rPr>
              <a:t> </a:t>
            </a:r>
            <a:r>
              <a:rPr lang="ru-RU" u="sng" dirty="0" err="1">
                <a:hlinkClick r:id="rId13"/>
              </a:rPr>
              <a:t>закупівлі</a:t>
            </a:r>
            <a:r>
              <a:rPr lang="ru-RU" u="sng" dirty="0">
                <a:hlinkClick r:id="rId13"/>
              </a:rPr>
              <a:t> </a:t>
            </a:r>
            <a:r>
              <a:rPr lang="ru-RU" u="sng" dirty="0" err="1">
                <a:hlinkClick r:id="rId13"/>
              </a:rPr>
              <a:t>медичних</a:t>
            </a:r>
            <a:r>
              <a:rPr lang="ru-RU" u="sng" dirty="0">
                <a:hlinkClick r:id="rId13"/>
              </a:rPr>
              <a:t> </a:t>
            </a:r>
            <a:r>
              <a:rPr lang="ru-RU" u="sng" dirty="0" err="1">
                <a:hlinkClick r:id="rId13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7. ХІРУРГІЧНІ ОПЕРАЦІЇ ДОРОСЛИМ ТА ДІТЯМ У СТАЦІОНАРНИХ УМОВАХ: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14"/>
              </a:rPr>
              <a:t>Специфікація</a:t>
            </a:r>
            <a:r>
              <a:rPr lang="ru-RU" u="sng" dirty="0">
                <a:hlinkClick r:id="rId14"/>
              </a:rPr>
              <a:t> </a:t>
            </a:r>
            <a:r>
              <a:rPr lang="ru-RU" u="sng" dirty="0" err="1">
                <a:hlinkClick r:id="rId14"/>
              </a:rPr>
              <a:t>надання</a:t>
            </a:r>
            <a:r>
              <a:rPr lang="ru-RU" u="sng" dirty="0">
                <a:hlinkClick r:id="rId14"/>
              </a:rPr>
              <a:t> </a:t>
            </a:r>
            <a:r>
              <a:rPr lang="ru-RU" u="sng" dirty="0" err="1">
                <a:hlinkClick r:id="rId14"/>
              </a:rPr>
              <a:t>медичних</a:t>
            </a:r>
            <a:r>
              <a:rPr lang="ru-RU" u="sng" dirty="0">
                <a:hlinkClick r:id="rId14"/>
              </a:rPr>
              <a:t> </a:t>
            </a:r>
            <a:r>
              <a:rPr lang="ru-RU" u="sng" dirty="0" err="1">
                <a:hlinkClick r:id="rId14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15"/>
              </a:rPr>
              <a:t>Умови</a:t>
            </a:r>
            <a:r>
              <a:rPr lang="ru-RU" u="sng" dirty="0">
                <a:hlinkClick r:id="rId15"/>
              </a:rPr>
              <a:t> </a:t>
            </a:r>
            <a:r>
              <a:rPr lang="ru-RU" u="sng" dirty="0" err="1">
                <a:hlinkClick r:id="rId15"/>
              </a:rPr>
              <a:t>закупівлі</a:t>
            </a:r>
            <a:r>
              <a:rPr lang="ru-RU" u="sng" dirty="0">
                <a:hlinkClick r:id="rId15"/>
              </a:rPr>
              <a:t> </a:t>
            </a:r>
            <a:r>
              <a:rPr lang="ru-RU" u="sng" dirty="0" err="1">
                <a:hlinkClick r:id="rId15"/>
              </a:rPr>
              <a:t>медичних</a:t>
            </a:r>
            <a:r>
              <a:rPr lang="ru-RU" u="sng" dirty="0">
                <a:hlinkClick r:id="rId15"/>
              </a:rPr>
              <a:t> </a:t>
            </a:r>
            <a:r>
              <a:rPr lang="ru-RU" u="sng" dirty="0" err="1">
                <a:hlinkClick r:id="rId15"/>
              </a:rPr>
              <a:t>послуг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закупівлі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гарантій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2021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/>
              <a:t>8. СТАЦІОНАРНА ДОПОМОГА ДОРОСЛИМ ТА ДІТЯМ БЕЗ ПРОВЕДЕННЯ ХІРУРГІЧНИХ ОПЕРАЦІЙ: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2"/>
              </a:rPr>
              <a:t>Специфікація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надання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медичних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3"/>
              </a:rPr>
              <a:t>Умови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закупівлі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медичних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9. ГОТОВНІСТЬ ДО РЕАГУВАННЯ НА ІНФЕКЦІЙНІ ЗАХВОРЮВАННЯ ТА ЕПІДЕМІЇ: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4"/>
              </a:rPr>
              <a:t>Специфікація</a:t>
            </a:r>
            <a:r>
              <a:rPr lang="ru-RU" u="sng" dirty="0">
                <a:hlinkClick r:id="rId4"/>
              </a:rPr>
              <a:t> </a:t>
            </a:r>
            <a:r>
              <a:rPr lang="ru-RU" u="sng" dirty="0" err="1">
                <a:hlinkClick r:id="rId4"/>
              </a:rPr>
              <a:t>надання</a:t>
            </a:r>
            <a:r>
              <a:rPr lang="ru-RU" u="sng" dirty="0">
                <a:hlinkClick r:id="rId4"/>
              </a:rPr>
              <a:t> </a:t>
            </a:r>
            <a:r>
              <a:rPr lang="ru-RU" u="sng" dirty="0" err="1">
                <a:hlinkClick r:id="rId4"/>
              </a:rPr>
              <a:t>медичних</a:t>
            </a:r>
            <a:r>
              <a:rPr lang="ru-RU" u="sng" dirty="0">
                <a:hlinkClick r:id="rId4"/>
              </a:rPr>
              <a:t> </a:t>
            </a:r>
            <a:r>
              <a:rPr lang="ru-RU" u="sng" dirty="0" err="1">
                <a:hlinkClick r:id="rId4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5"/>
              </a:rPr>
              <a:t>Умови</a:t>
            </a:r>
            <a:r>
              <a:rPr lang="ru-RU" u="sng" dirty="0">
                <a:hlinkClick r:id="rId5"/>
              </a:rPr>
              <a:t> </a:t>
            </a:r>
            <a:r>
              <a:rPr lang="ru-RU" u="sng" dirty="0" err="1">
                <a:hlinkClick r:id="rId5"/>
              </a:rPr>
              <a:t>закупівлі</a:t>
            </a:r>
            <a:r>
              <a:rPr lang="ru-RU" u="sng" dirty="0">
                <a:hlinkClick r:id="rId5"/>
              </a:rPr>
              <a:t> </a:t>
            </a:r>
            <a:r>
              <a:rPr lang="ru-RU" u="sng" dirty="0" err="1">
                <a:hlinkClick r:id="rId5"/>
              </a:rPr>
              <a:t>медичних</a:t>
            </a:r>
            <a:r>
              <a:rPr lang="ru-RU" u="sng" dirty="0">
                <a:hlinkClick r:id="rId5"/>
              </a:rPr>
              <a:t> </a:t>
            </a:r>
            <a:r>
              <a:rPr lang="ru-RU" u="sng" dirty="0" err="1">
                <a:hlinkClick r:id="rId5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10. ПРОФІЛАКТИКА, ДІАГНОСТИКА, СПОСТЕРЕЖЕННЯ, ЛІКУВАННЯ ТА РЕАБІЛІТАЦІЯ ПАЦІЄНТІВ В АМБУЛАТОРНИХ УМОВАХ: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6"/>
              </a:rPr>
              <a:t>Специфікація</a:t>
            </a:r>
            <a:r>
              <a:rPr lang="ru-RU" u="sng" dirty="0">
                <a:hlinkClick r:id="rId6"/>
              </a:rPr>
              <a:t> </a:t>
            </a:r>
            <a:r>
              <a:rPr lang="ru-RU" u="sng" dirty="0" err="1">
                <a:hlinkClick r:id="rId6"/>
              </a:rPr>
              <a:t>надання</a:t>
            </a:r>
            <a:r>
              <a:rPr lang="ru-RU" u="sng" dirty="0">
                <a:hlinkClick r:id="rId6"/>
              </a:rPr>
              <a:t> </a:t>
            </a:r>
            <a:r>
              <a:rPr lang="ru-RU" u="sng" dirty="0" err="1">
                <a:hlinkClick r:id="rId6"/>
              </a:rPr>
              <a:t>медичних</a:t>
            </a:r>
            <a:r>
              <a:rPr lang="ru-RU" u="sng" dirty="0">
                <a:hlinkClick r:id="rId6"/>
              </a:rPr>
              <a:t> </a:t>
            </a:r>
            <a:r>
              <a:rPr lang="ru-RU" u="sng" dirty="0" err="1">
                <a:hlinkClick r:id="rId6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7"/>
              </a:rPr>
              <a:t>Умови</a:t>
            </a:r>
            <a:r>
              <a:rPr lang="ru-RU" u="sng" dirty="0">
                <a:hlinkClick r:id="rId7"/>
              </a:rPr>
              <a:t> </a:t>
            </a:r>
            <a:r>
              <a:rPr lang="ru-RU" u="sng" dirty="0" err="1">
                <a:hlinkClick r:id="rId7"/>
              </a:rPr>
              <a:t>закупівлі</a:t>
            </a:r>
            <a:r>
              <a:rPr lang="ru-RU" u="sng" dirty="0">
                <a:hlinkClick r:id="rId7"/>
              </a:rPr>
              <a:t> </a:t>
            </a:r>
            <a:r>
              <a:rPr lang="ru-RU" u="sng" dirty="0" err="1">
                <a:hlinkClick r:id="rId7"/>
              </a:rPr>
              <a:t>медичних</a:t>
            </a:r>
            <a:r>
              <a:rPr lang="ru-RU" u="sng" dirty="0">
                <a:hlinkClick r:id="rId7"/>
              </a:rPr>
              <a:t> </a:t>
            </a:r>
            <a:r>
              <a:rPr lang="ru-RU" u="sng" dirty="0" err="1">
                <a:hlinkClick r:id="rId7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11. СТОМАТОЛОГІЧНА ДОПОМОГА ДОРОСЛИМ ТА ДІТЯМ: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8"/>
              </a:rPr>
              <a:t>Специфікація</a:t>
            </a:r>
            <a:r>
              <a:rPr lang="ru-RU" u="sng" dirty="0">
                <a:hlinkClick r:id="rId8"/>
              </a:rPr>
              <a:t> </a:t>
            </a:r>
            <a:r>
              <a:rPr lang="ru-RU" u="sng" dirty="0" err="1">
                <a:hlinkClick r:id="rId8"/>
              </a:rPr>
              <a:t>надання</a:t>
            </a:r>
            <a:r>
              <a:rPr lang="ru-RU" u="sng" dirty="0">
                <a:hlinkClick r:id="rId8"/>
              </a:rPr>
              <a:t> </a:t>
            </a:r>
            <a:r>
              <a:rPr lang="ru-RU" u="sng" dirty="0" err="1">
                <a:hlinkClick r:id="rId8"/>
              </a:rPr>
              <a:t>медичних</a:t>
            </a:r>
            <a:r>
              <a:rPr lang="ru-RU" u="sng" dirty="0">
                <a:hlinkClick r:id="rId8"/>
              </a:rPr>
              <a:t> </a:t>
            </a:r>
            <a:r>
              <a:rPr lang="ru-RU" u="sng" dirty="0" err="1">
                <a:hlinkClick r:id="rId8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9"/>
              </a:rPr>
              <a:t>Умови</a:t>
            </a:r>
            <a:r>
              <a:rPr lang="ru-RU" u="sng" dirty="0">
                <a:hlinkClick r:id="rId9"/>
              </a:rPr>
              <a:t> </a:t>
            </a:r>
            <a:r>
              <a:rPr lang="ru-RU" u="sng" dirty="0" err="1">
                <a:hlinkClick r:id="rId9"/>
              </a:rPr>
              <a:t>закупівлі</a:t>
            </a:r>
            <a:r>
              <a:rPr lang="ru-RU" u="sng" dirty="0">
                <a:hlinkClick r:id="rId9"/>
              </a:rPr>
              <a:t> </a:t>
            </a:r>
            <a:r>
              <a:rPr lang="ru-RU" u="sng" dirty="0" err="1">
                <a:hlinkClick r:id="rId9"/>
              </a:rPr>
              <a:t>медичних</a:t>
            </a:r>
            <a:r>
              <a:rPr lang="ru-RU" u="sng" dirty="0">
                <a:hlinkClick r:id="rId9"/>
              </a:rPr>
              <a:t> </a:t>
            </a:r>
            <a:r>
              <a:rPr lang="ru-RU" u="sng" dirty="0" err="1">
                <a:hlinkClick r:id="rId9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12. ВЕДЕННЯ ВАГІТНОСТІ В АМБУЛАТОРНИХ УМОВАХ: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10"/>
              </a:rPr>
              <a:t>Специфікація</a:t>
            </a:r>
            <a:r>
              <a:rPr lang="ru-RU" u="sng" dirty="0">
                <a:hlinkClick r:id="rId10"/>
              </a:rPr>
              <a:t> </a:t>
            </a:r>
            <a:r>
              <a:rPr lang="ru-RU" u="sng" dirty="0" err="1">
                <a:hlinkClick r:id="rId10"/>
              </a:rPr>
              <a:t>надання</a:t>
            </a:r>
            <a:r>
              <a:rPr lang="ru-RU" u="sng" dirty="0">
                <a:hlinkClick r:id="rId10"/>
              </a:rPr>
              <a:t> </a:t>
            </a:r>
            <a:r>
              <a:rPr lang="ru-RU" u="sng" dirty="0" err="1">
                <a:hlinkClick r:id="rId10"/>
              </a:rPr>
              <a:t>медичних</a:t>
            </a:r>
            <a:r>
              <a:rPr lang="ru-RU" u="sng" dirty="0">
                <a:hlinkClick r:id="rId10"/>
              </a:rPr>
              <a:t> </a:t>
            </a:r>
            <a:r>
              <a:rPr lang="ru-RU" u="sng" dirty="0" err="1">
                <a:hlinkClick r:id="rId10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11"/>
              </a:rPr>
              <a:t>Умови</a:t>
            </a:r>
            <a:r>
              <a:rPr lang="ru-RU" u="sng" dirty="0">
                <a:hlinkClick r:id="rId11"/>
              </a:rPr>
              <a:t> </a:t>
            </a:r>
            <a:r>
              <a:rPr lang="ru-RU" u="sng" dirty="0" err="1">
                <a:hlinkClick r:id="rId11"/>
              </a:rPr>
              <a:t>закупівлі</a:t>
            </a:r>
            <a:r>
              <a:rPr lang="ru-RU" u="sng" dirty="0">
                <a:hlinkClick r:id="rId11"/>
              </a:rPr>
              <a:t> </a:t>
            </a:r>
            <a:r>
              <a:rPr lang="ru-RU" u="sng" dirty="0" err="1">
                <a:hlinkClick r:id="rId11"/>
              </a:rPr>
              <a:t>медичних</a:t>
            </a:r>
            <a:r>
              <a:rPr lang="ru-RU" u="sng" dirty="0">
                <a:hlinkClick r:id="rId11"/>
              </a:rPr>
              <a:t> </a:t>
            </a:r>
            <a:r>
              <a:rPr lang="ru-RU" u="sng" dirty="0" err="1">
                <a:hlinkClick r:id="rId11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13. ЛІКУВАННЯ ПАЦІЄНТІВ МЕТОДОМ ЕКСТРАКОРПОРАЛЬНОГО ГЕМОДІАЛІЗУ В АМБУЛАТОРНИХ УМОВАХ: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12"/>
              </a:rPr>
              <a:t>Специфікація</a:t>
            </a:r>
            <a:r>
              <a:rPr lang="ru-RU" u="sng" dirty="0">
                <a:hlinkClick r:id="rId12"/>
              </a:rPr>
              <a:t> </a:t>
            </a:r>
            <a:r>
              <a:rPr lang="ru-RU" u="sng" dirty="0" err="1">
                <a:hlinkClick r:id="rId12"/>
              </a:rPr>
              <a:t>надання</a:t>
            </a:r>
            <a:r>
              <a:rPr lang="ru-RU" u="sng" dirty="0">
                <a:hlinkClick r:id="rId12"/>
              </a:rPr>
              <a:t> </a:t>
            </a:r>
            <a:r>
              <a:rPr lang="ru-RU" u="sng" dirty="0" err="1">
                <a:hlinkClick r:id="rId12"/>
              </a:rPr>
              <a:t>медичних</a:t>
            </a:r>
            <a:r>
              <a:rPr lang="ru-RU" u="sng" dirty="0">
                <a:hlinkClick r:id="rId12"/>
              </a:rPr>
              <a:t> </a:t>
            </a:r>
            <a:r>
              <a:rPr lang="ru-RU" u="sng" dirty="0" err="1">
                <a:hlinkClick r:id="rId12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13"/>
              </a:rPr>
              <a:t>Умови</a:t>
            </a:r>
            <a:r>
              <a:rPr lang="ru-RU" u="sng" dirty="0">
                <a:hlinkClick r:id="rId13"/>
              </a:rPr>
              <a:t> </a:t>
            </a:r>
            <a:r>
              <a:rPr lang="ru-RU" u="sng" dirty="0" err="1">
                <a:hlinkClick r:id="rId13"/>
              </a:rPr>
              <a:t>закупівлі</a:t>
            </a:r>
            <a:r>
              <a:rPr lang="ru-RU" u="sng" dirty="0">
                <a:hlinkClick r:id="rId13"/>
              </a:rPr>
              <a:t> </a:t>
            </a:r>
            <a:r>
              <a:rPr lang="ru-RU" u="sng" dirty="0" err="1">
                <a:hlinkClick r:id="rId13"/>
              </a:rPr>
              <a:t>медичних</a:t>
            </a:r>
            <a:r>
              <a:rPr lang="ru-RU" u="sng" dirty="0">
                <a:hlinkClick r:id="rId13"/>
              </a:rPr>
              <a:t> </a:t>
            </a:r>
            <a:r>
              <a:rPr lang="ru-RU" u="sng" dirty="0" err="1">
                <a:hlinkClick r:id="rId13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14. ЛІКУВАННЯ ПАЦІЄНТІВ МЕТОДОМ ІНТРАКОРПОРАЛЬНОГО ПЕРИТОНЕАЛЬНОГО ДІАЛІЗУ В АМБУЛАТОРНИХ УМОВАХ:</a:t>
            </a:r>
            <a:br>
              <a:rPr lang="ru-RU" b="1" dirty="0"/>
            </a:br>
            <a:r>
              <a:rPr lang="ru-RU" b="1" dirty="0"/>
              <a:t> </a:t>
            </a:r>
            <a:r>
              <a:rPr lang="ru-RU" dirty="0"/>
              <a:t>– </a:t>
            </a:r>
            <a:r>
              <a:rPr lang="ru-RU" u="sng" dirty="0" err="1">
                <a:hlinkClick r:id="rId14"/>
              </a:rPr>
              <a:t>Специфікація</a:t>
            </a:r>
            <a:r>
              <a:rPr lang="ru-RU" u="sng" dirty="0">
                <a:hlinkClick r:id="rId14"/>
              </a:rPr>
              <a:t> </a:t>
            </a:r>
            <a:r>
              <a:rPr lang="ru-RU" u="sng" dirty="0" err="1">
                <a:hlinkClick r:id="rId14"/>
              </a:rPr>
              <a:t>надання</a:t>
            </a:r>
            <a:r>
              <a:rPr lang="ru-RU" u="sng" dirty="0">
                <a:hlinkClick r:id="rId14"/>
              </a:rPr>
              <a:t> </a:t>
            </a:r>
            <a:r>
              <a:rPr lang="ru-RU" u="sng" dirty="0" err="1">
                <a:hlinkClick r:id="rId14"/>
              </a:rPr>
              <a:t>медичних</a:t>
            </a:r>
            <a:r>
              <a:rPr lang="ru-RU" u="sng" dirty="0">
                <a:hlinkClick r:id="rId14"/>
              </a:rPr>
              <a:t> </a:t>
            </a:r>
            <a:r>
              <a:rPr lang="ru-RU" u="sng" dirty="0" err="1">
                <a:hlinkClick r:id="rId14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15"/>
              </a:rPr>
              <a:t>Умови</a:t>
            </a:r>
            <a:r>
              <a:rPr lang="ru-RU" u="sng" dirty="0">
                <a:hlinkClick r:id="rId15"/>
              </a:rPr>
              <a:t> </a:t>
            </a:r>
            <a:r>
              <a:rPr lang="ru-RU" u="sng" dirty="0" err="1">
                <a:hlinkClick r:id="rId15"/>
              </a:rPr>
              <a:t>закупівлі</a:t>
            </a:r>
            <a:r>
              <a:rPr lang="ru-RU" u="sng" dirty="0">
                <a:hlinkClick r:id="rId15"/>
              </a:rPr>
              <a:t> </a:t>
            </a:r>
            <a:r>
              <a:rPr lang="ru-RU" u="sng" dirty="0" err="1">
                <a:hlinkClick r:id="rId15"/>
              </a:rPr>
              <a:t>медичних</a:t>
            </a:r>
            <a:r>
              <a:rPr lang="ru-RU" u="sng" dirty="0">
                <a:hlinkClick r:id="rId15"/>
              </a:rPr>
              <a:t> </a:t>
            </a:r>
            <a:r>
              <a:rPr lang="ru-RU" u="sng" dirty="0" err="1">
                <a:hlinkClick r:id="rId15"/>
              </a:rPr>
              <a:t>послуг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закупівлі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гарантій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2021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/>
              <a:t>15. МАМОГРАФІЯ:   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2"/>
              </a:rPr>
              <a:t>Специфікація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надання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медичних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3"/>
              </a:rPr>
              <a:t>Умови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закупівлі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медичних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16. ГІСТЕРОСКОПІЯ:  </a:t>
            </a:r>
            <a:br>
              <a:rPr lang="ru-RU" b="1" dirty="0"/>
            </a:br>
            <a:r>
              <a:rPr lang="ru-RU" b="1" dirty="0"/>
              <a:t>   </a:t>
            </a:r>
            <a:r>
              <a:rPr lang="ru-RU" dirty="0"/>
              <a:t>– </a:t>
            </a:r>
            <a:r>
              <a:rPr lang="ru-RU" u="sng" dirty="0" err="1">
                <a:hlinkClick r:id="rId4"/>
              </a:rPr>
              <a:t>Специфікація</a:t>
            </a:r>
            <a:r>
              <a:rPr lang="ru-RU" u="sng" dirty="0">
                <a:hlinkClick r:id="rId4"/>
              </a:rPr>
              <a:t> </a:t>
            </a:r>
            <a:r>
              <a:rPr lang="ru-RU" u="sng" dirty="0" err="1">
                <a:hlinkClick r:id="rId4"/>
              </a:rPr>
              <a:t>надання</a:t>
            </a:r>
            <a:r>
              <a:rPr lang="ru-RU" u="sng" dirty="0">
                <a:hlinkClick r:id="rId4"/>
              </a:rPr>
              <a:t> </a:t>
            </a:r>
            <a:r>
              <a:rPr lang="ru-RU" u="sng" dirty="0" err="1">
                <a:hlinkClick r:id="rId4"/>
              </a:rPr>
              <a:t>медичних</a:t>
            </a:r>
            <a:r>
              <a:rPr lang="ru-RU" u="sng" dirty="0">
                <a:hlinkClick r:id="rId4"/>
              </a:rPr>
              <a:t> </a:t>
            </a:r>
            <a:r>
              <a:rPr lang="ru-RU" u="sng" dirty="0" err="1">
                <a:hlinkClick r:id="rId4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5"/>
              </a:rPr>
              <a:t>Умови</a:t>
            </a:r>
            <a:r>
              <a:rPr lang="ru-RU" u="sng" dirty="0">
                <a:hlinkClick r:id="rId5"/>
              </a:rPr>
              <a:t> </a:t>
            </a:r>
            <a:r>
              <a:rPr lang="ru-RU" u="sng" dirty="0" err="1">
                <a:hlinkClick r:id="rId5"/>
              </a:rPr>
              <a:t>закупівлі</a:t>
            </a:r>
            <a:r>
              <a:rPr lang="ru-RU" u="sng" dirty="0">
                <a:hlinkClick r:id="rId5"/>
              </a:rPr>
              <a:t> </a:t>
            </a:r>
            <a:r>
              <a:rPr lang="ru-RU" u="sng" dirty="0" err="1">
                <a:hlinkClick r:id="rId5"/>
              </a:rPr>
              <a:t>медичних</a:t>
            </a:r>
            <a:r>
              <a:rPr lang="ru-RU" u="sng" dirty="0">
                <a:hlinkClick r:id="rId5"/>
              </a:rPr>
              <a:t> </a:t>
            </a:r>
            <a:r>
              <a:rPr lang="ru-RU" u="sng" dirty="0" err="1">
                <a:hlinkClick r:id="rId5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17. ЕЗОФАГОГАСТРОДУОДЕНОСКОПІЯ:  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6"/>
              </a:rPr>
              <a:t>Специфікація</a:t>
            </a:r>
            <a:r>
              <a:rPr lang="ru-RU" u="sng" dirty="0">
                <a:hlinkClick r:id="rId6"/>
              </a:rPr>
              <a:t> </a:t>
            </a:r>
            <a:r>
              <a:rPr lang="ru-RU" u="sng" dirty="0" err="1">
                <a:hlinkClick r:id="rId6"/>
              </a:rPr>
              <a:t>надання</a:t>
            </a:r>
            <a:r>
              <a:rPr lang="ru-RU" u="sng" dirty="0">
                <a:hlinkClick r:id="rId6"/>
              </a:rPr>
              <a:t> </a:t>
            </a:r>
            <a:r>
              <a:rPr lang="ru-RU" u="sng" dirty="0" err="1">
                <a:hlinkClick r:id="rId6"/>
              </a:rPr>
              <a:t>медичних</a:t>
            </a:r>
            <a:r>
              <a:rPr lang="ru-RU" u="sng" dirty="0">
                <a:hlinkClick r:id="rId6"/>
              </a:rPr>
              <a:t> </a:t>
            </a:r>
            <a:r>
              <a:rPr lang="ru-RU" u="sng" dirty="0" err="1">
                <a:hlinkClick r:id="rId6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7"/>
              </a:rPr>
              <a:t>Умови</a:t>
            </a:r>
            <a:r>
              <a:rPr lang="ru-RU" u="sng" dirty="0">
                <a:hlinkClick r:id="rId7"/>
              </a:rPr>
              <a:t> </a:t>
            </a:r>
            <a:r>
              <a:rPr lang="ru-RU" u="sng" dirty="0" err="1">
                <a:hlinkClick r:id="rId7"/>
              </a:rPr>
              <a:t>закупівлі</a:t>
            </a:r>
            <a:r>
              <a:rPr lang="ru-RU" u="sng" dirty="0">
                <a:hlinkClick r:id="rId7"/>
              </a:rPr>
              <a:t> </a:t>
            </a:r>
            <a:r>
              <a:rPr lang="ru-RU" u="sng" dirty="0" err="1">
                <a:hlinkClick r:id="rId7"/>
              </a:rPr>
              <a:t>медичних</a:t>
            </a:r>
            <a:r>
              <a:rPr lang="ru-RU" u="sng" dirty="0">
                <a:hlinkClick r:id="rId7"/>
              </a:rPr>
              <a:t> </a:t>
            </a:r>
            <a:r>
              <a:rPr lang="ru-RU" u="sng" dirty="0" err="1">
                <a:hlinkClick r:id="rId7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18. КОЛОНОСКОПІЯ: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8"/>
              </a:rPr>
              <a:t>Специфікація</a:t>
            </a:r>
            <a:r>
              <a:rPr lang="ru-RU" u="sng" dirty="0">
                <a:hlinkClick r:id="rId8"/>
              </a:rPr>
              <a:t> </a:t>
            </a:r>
            <a:r>
              <a:rPr lang="ru-RU" u="sng" dirty="0" err="1">
                <a:hlinkClick r:id="rId8"/>
              </a:rPr>
              <a:t>надання</a:t>
            </a:r>
            <a:r>
              <a:rPr lang="ru-RU" u="sng" dirty="0">
                <a:hlinkClick r:id="rId8"/>
              </a:rPr>
              <a:t> </a:t>
            </a:r>
            <a:r>
              <a:rPr lang="ru-RU" u="sng" dirty="0" err="1">
                <a:hlinkClick r:id="rId8"/>
              </a:rPr>
              <a:t>медичних</a:t>
            </a:r>
            <a:r>
              <a:rPr lang="ru-RU" u="sng" dirty="0">
                <a:hlinkClick r:id="rId8"/>
              </a:rPr>
              <a:t> </a:t>
            </a:r>
            <a:r>
              <a:rPr lang="ru-RU" u="sng" dirty="0" err="1">
                <a:hlinkClick r:id="rId8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9"/>
              </a:rPr>
              <a:t>Умови</a:t>
            </a:r>
            <a:r>
              <a:rPr lang="ru-RU" u="sng" dirty="0">
                <a:hlinkClick r:id="rId9"/>
              </a:rPr>
              <a:t> </a:t>
            </a:r>
            <a:r>
              <a:rPr lang="ru-RU" u="sng" dirty="0" err="1">
                <a:hlinkClick r:id="rId9"/>
              </a:rPr>
              <a:t>закупівлі</a:t>
            </a:r>
            <a:r>
              <a:rPr lang="ru-RU" u="sng" dirty="0">
                <a:hlinkClick r:id="rId9"/>
              </a:rPr>
              <a:t> </a:t>
            </a:r>
            <a:r>
              <a:rPr lang="ru-RU" u="sng" dirty="0" err="1">
                <a:hlinkClick r:id="rId9"/>
              </a:rPr>
              <a:t>медичних</a:t>
            </a:r>
            <a:r>
              <a:rPr lang="ru-RU" u="sng" dirty="0">
                <a:hlinkClick r:id="rId9"/>
              </a:rPr>
              <a:t> </a:t>
            </a:r>
            <a:r>
              <a:rPr lang="ru-RU" u="sng" dirty="0" err="1">
                <a:hlinkClick r:id="rId9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19. ЦИСТОСКОПІЯ: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10"/>
              </a:rPr>
              <a:t>Специфікація</a:t>
            </a:r>
            <a:r>
              <a:rPr lang="ru-RU" u="sng" dirty="0">
                <a:hlinkClick r:id="rId10"/>
              </a:rPr>
              <a:t> </a:t>
            </a:r>
            <a:r>
              <a:rPr lang="ru-RU" u="sng" dirty="0" err="1">
                <a:hlinkClick r:id="rId10"/>
              </a:rPr>
              <a:t>надання</a:t>
            </a:r>
            <a:r>
              <a:rPr lang="ru-RU" u="sng" dirty="0">
                <a:hlinkClick r:id="rId10"/>
              </a:rPr>
              <a:t> </a:t>
            </a:r>
            <a:r>
              <a:rPr lang="ru-RU" u="sng" dirty="0" err="1">
                <a:hlinkClick r:id="rId10"/>
              </a:rPr>
              <a:t>медичних</a:t>
            </a:r>
            <a:r>
              <a:rPr lang="ru-RU" u="sng" dirty="0">
                <a:hlinkClick r:id="rId10"/>
              </a:rPr>
              <a:t> </a:t>
            </a:r>
            <a:r>
              <a:rPr lang="ru-RU" u="sng" dirty="0" err="1">
                <a:hlinkClick r:id="rId10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11"/>
              </a:rPr>
              <a:t>Умови</a:t>
            </a:r>
            <a:r>
              <a:rPr lang="ru-RU" u="sng" dirty="0">
                <a:hlinkClick r:id="rId11"/>
              </a:rPr>
              <a:t> </a:t>
            </a:r>
            <a:r>
              <a:rPr lang="ru-RU" u="sng" dirty="0" err="1">
                <a:hlinkClick r:id="rId11"/>
              </a:rPr>
              <a:t>закупівлі</a:t>
            </a:r>
            <a:r>
              <a:rPr lang="ru-RU" u="sng" dirty="0">
                <a:hlinkClick r:id="rId11"/>
              </a:rPr>
              <a:t> </a:t>
            </a:r>
            <a:r>
              <a:rPr lang="ru-RU" u="sng" dirty="0" err="1">
                <a:hlinkClick r:id="rId11"/>
              </a:rPr>
              <a:t>медичних</a:t>
            </a:r>
            <a:r>
              <a:rPr lang="ru-RU" u="sng" dirty="0">
                <a:hlinkClick r:id="rId11"/>
              </a:rPr>
              <a:t> </a:t>
            </a:r>
            <a:r>
              <a:rPr lang="ru-RU" u="sng" dirty="0" err="1">
                <a:hlinkClick r:id="rId11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20. БРОНХОСКОПІЯ: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12"/>
              </a:rPr>
              <a:t>Специфікація</a:t>
            </a:r>
            <a:r>
              <a:rPr lang="ru-RU" u="sng" dirty="0">
                <a:hlinkClick r:id="rId12"/>
              </a:rPr>
              <a:t> </a:t>
            </a:r>
            <a:r>
              <a:rPr lang="ru-RU" u="sng" dirty="0" err="1">
                <a:hlinkClick r:id="rId12"/>
              </a:rPr>
              <a:t>надання</a:t>
            </a:r>
            <a:r>
              <a:rPr lang="ru-RU" u="sng" dirty="0">
                <a:hlinkClick r:id="rId12"/>
              </a:rPr>
              <a:t> </a:t>
            </a:r>
            <a:r>
              <a:rPr lang="ru-RU" u="sng" dirty="0" err="1">
                <a:hlinkClick r:id="rId12"/>
              </a:rPr>
              <a:t>медичних</a:t>
            </a:r>
            <a:r>
              <a:rPr lang="ru-RU" u="sng" dirty="0">
                <a:hlinkClick r:id="rId12"/>
              </a:rPr>
              <a:t> </a:t>
            </a:r>
            <a:r>
              <a:rPr lang="ru-RU" u="sng" dirty="0" err="1">
                <a:hlinkClick r:id="rId12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13"/>
              </a:rPr>
              <a:t>Умови</a:t>
            </a:r>
            <a:r>
              <a:rPr lang="ru-RU" u="sng" dirty="0">
                <a:hlinkClick r:id="rId13"/>
              </a:rPr>
              <a:t> </a:t>
            </a:r>
            <a:r>
              <a:rPr lang="ru-RU" u="sng" dirty="0" err="1">
                <a:hlinkClick r:id="rId13"/>
              </a:rPr>
              <a:t>закупівлі</a:t>
            </a:r>
            <a:r>
              <a:rPr lang="ru-RU" u="sng" dirty="0">
                <a:hlinkClick r:id="rId13"/>
              </a:rPr>
              <a:t> </a:t>
            </a:r>
            <a:r>
              <a:rPr lang="ru-RU" u="sng" dirty="0" err="1">
                <a:hlinkClick r:id="rId13"/>
              </a:rPr>
              <a:t>медичних</a:t>
            </a:r>
            <a:r>
              <a:rPr lang="ru-RU" u="sng" dirty="0">
                <a:hlinkClick r:id="rId13"/>
              </a:rPr>
              <a:t> </a:t>
            </a:r>
            <a:r>
              <a:rPr lang="ru-RU" u="sng" dirty="0" err="1">
                <a:hlinkClick r:id="rId13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21. МЕДИЧНА ДОПОМОГА, ЯКА НАДАЄТЬСЯ МОБІЛЬНИМИ МЕДИЧНИМИ БРИГАДАМИ, ЩО УТВОРЕНІ ДЛЯ РЕАГУВАННЯ НА ГОСТРУ РЕСПІРАТОРНУ ХВОРОБУ COVID-19, СПРИЧИНЕНУ КОРОНАВІРУСОМ SARS-COV-2: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14"/>
              </a:rPr>
              <a:t>Специфікація</a:t>
            </a:r>
            <a:r>
              <a:rPr lang="ru-RU" u="sng" dirty="0">
                <a:hlinkClick r:id="rId14"/>
              </a:rPr>
              <a:t> </a:t>
            </a:r>
            <a:r>
              <a:rPr lang="ru-RU" u="sng" dirty="0" err="1">
                <a:hlinkClick r:id="rId14"/>
              </a:rPr>
              <a:t>надання</a:t>
            </a:r>
            <a:r>
              <a:rPr lang="ru-RU" u="sng" dirty="0">
                <a:hlinkClick r:id="rId14"/>
              </a:rPr>
              <a:t> </a:t>
            </a:r>
            <a:r>
              <a:rPr lang="ru-RU" u="sng" dirty="0" err="1">
                <a:hlinkClick r:id="rId14"/>
              </a:rPr>
              <a:t>медичних</a:t>
            </a:r>
            <a:r>
              <a:rPr lang="ru-RU" u="sng" dirty="0">
                <a:hlinkClick r:id="rId14"/>
              </a:rPr>
              <a:t> </a:t>
            </a:r>
            <a:r>
              <a:rPr lang="ru-RU" u="sng" dirty="0" err="1">
                <a:hlinkClick r:id="rId14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15"/>
              </a:rPr>
              <a:t>Умови</a:t>
            </a:r>
            <a:r>
              <a:rPr lang="ru-RU" u="sng" dirty="0">
                <a:hlinkClick r:id="rId15"/>
              </a:rPr>
              <a:t> </a:t>
            </a:r>
            <a:r>
              <a:rPr lang="ru-RU" u="sng" dirty="0" err="1">
                <a:hlinkClick r:id="rId15"/>
              </a:rPr>
              <a:t>закупівлі</a:t>
            </a:r>
            <a:r>
              <a:rPr lang="ru-RU" u="sng" dirty="0">
                <a:hlinkClick r:id="rId15"/>
              </a:rPr>
              <a:t> </a:t>
            </a:r>
            <a:r>
              <a:rPr lang="ru-RU" u="sng" dirty="0" err="1">
                <a:hlinkClick r:id="rId15"/>
              </a:rPr>
              <a:t>медичних</a:t>
            </a:r>
            <a:r>
              <a:rPr lang="ru-RU" u="sng" dirty="0">
                <a:hlinkClick r:id="rId15"/>
              </a:rPr>
              <a:t> </a:t>
            </a:r>
            <a:r>
              <a:rPr lang="ru-RU" u="sng" dirty="0" err="1">
                <a:hlinkClick r:id="rId15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закупівлі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гарантій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2021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86610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/>
              <a:t>22. СУПРОВІД ТА ЛІКУВАННЯ ДОРОСЛИХ ТА ДІТЕЙ, ХВОРИХ НА ТУБЕРКУЛЬОЗ, НА ПЕРВИННОМУ РІВНІ МЕДИЧНОЇ ДОПОМОГИ: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2"/>
              </a:rPr>
              <a:t>Специфікація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надання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медичних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3"/>
              </a:rPr>
              <a:t>Умови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закупівлі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медичних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23. ДІАГНОСТИКА ТА ЛІКУВАННЯ ДОРОСЛИХ І ДІТЕЙ ІЗ ТУБЕРКУЛЬОЗОМ У АМБУЛАТОРНИХ ТА СТАЦІОНАРНИХ УМОВАХ: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4"/>
              </a:rPr>
              <a:t>Специфікація</a:t>
            </a:r>
            <a:r>
              <a:rPr lang="ru-RU" u="sng" dirty="0">
                <a:hlinkClick r:id="rId4"/>
              </a:rPr>
              <a:t> </a:t>
            </a:r>
            <a:r>
              <a:rPr lang="ru-RU" u="sng" dirty="0" err="1">
                <a:hlinkClick r:id="rId4"/>
              </a:rPr>
              <a:t>надання</a:t>
            </a:r>
            <a:r>
              <a:rPr lang="ru-RU" u="sng" dirty="0">
                <a:hlinkClick r:id="rId4"/>
              </a:rPr>
              <a:t> </a:t>
            </a:r>
            <a:r>
              <a:rPr lang="ru-RU" u="sng" dirty="0" err="1">
                <a:hlinkClick r:id="rId4"/>
              </a:rPr>
              <a:t>медичних</a:t>
            </a:r>
            <a:r>
              <a:rPr lang="ru-RU" u="sng" dirty="0">
                <a:hlinkClick r:id="rId4"/>
              </a:rPr>
              <a:t> </a:t>
            </a:r>
            <a:r>
              <a:rPr lang="ru-RU" u="sng" dirty="0" err="1">
                <a:hlinkClick r:id="rId4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5"/>
              </a:rPr>
              <a:t>Умови</a:t>
            </a:r>
            <a:r>
              <a:rPr lang="ru-RU" u="sng" dirty="0">
                <a:hlinkClick r:id="rId5"/>
              </a:rPr>
              <a:t> </a:t>
            </a:r>
            <a:r>
              <a:rPr lang="ru-RU" u="sng" dirty="0" err="1">
                <a:hlinkClick r:id="rId5"/>
              </a:rPr>
              <a:t>закупівлі</a:t>
            </a:r>
            <a:r>
              <a:rPr lang="ru-RU" u="sng" dirty="0">
                <a:hlinkClick r:id="rId5"/>
              </a:rPr>
              <a:t> </a:t>
            </a:r>
            <a:r>
              <a:rPr lang="ru-RU" u="sng" dirty="0" err="1">
                <a:hlinkClick r:id="rId5"/>
              </a:rPr>
              <a:t>медичних</a:t>
            </a:r>
            <a:r>
              <a:rPr lang="ru-RU" u="sng" dirty="0">
                <a:hlinkClick r:id="rId5"/>
              </a:rPr>
              <a:t> </a:t>
            </a:r>
            <a:r>
              <a:rPr lang="ru-RU" u="sng" dirty="0" err="1">
                <a:hlinkClick r:id="rId5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24. ДІАГНОСТИКА, ЛІКУВАННЯ ТА СУПРОВІД ОСІБ ІЗ ВІРУСОМ ІМУНОДЕФІЦИТУ ЛЮДИНИ (ТА ПІДОЗРОЮ НА ВІЛ):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6"/>
              </a:rPr>
              <a:t>Специфікація</a:t>
            </a:r>
            <a:r>
              <a:rPr lang="ru-RU" u="sng" dirty="0">
                <a:hlinkClick r:id="rId6"/>
              </a:rPr>
              <a:t> </a:t>
            </a:r>
            <a:r>
              <a:rPr lang="ru-RU" u="sng" dirty="0" err="1">
                <a:hlinkClick r:id="rId6"/>
              </a:rPr>
              <a:t>надання</a:t>
            </a:r>
            <a:r>
              <a:rPr lang="ru-RU" u="sng" dirty="0">
                <a:hlinkClick r:id="rId6"/>
              </a:rPr>
              <a:t> </a:t>
            </a:r>
            <a:r>
              <a:rPr lang="ru-RU" u="sng" dirty="0" err="1">
                <a:hlinkClick r:id="rId6"/>
              </a:rPr>
              <a:t>медичних</a:t>
            </a:r>
            <a:r>
              <a:rPr lang="ru-RU" u="sng" dirty="0">
                <a:hlinkClick r:id="rId6"/>
              </a:rPr>
              <a:t> </a:t>
            </a:r>
            <a:r>
              <a:rPr lang="ru-RU" u="sng" dirty="0" err="1">
                <a:hlinkClick r:id="rId6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7"/>
              </a:rPr>
              <a:t>Умови</a:t>
            </a:r>
            <a:r>
              <a:rPr lang="ru-RU" u="sng" dirty="0">
                <a:hlinkClick r:id="rId7"/>
              </a:rPr>
              <a:t> </a:t>
            </a:r>
            <a:r>
              <a:rPr lang="ru-RU" u="sng" dirty="0" err="1">
                <a:hlinkClick r:id="rId7"/>
              </a:rPr>
              <a:t>закупівлі</a:t>
            </a:r>
            <a:r>
              <a:rPr lang="ru-RU" u="sng" dirty="0">
                <a:hlinkClick r:id="rId7"/>
              </a:rPr>
              <a:t> </a:t>
            </a:r>
            <a:r>
              <a:rPr lang="ru-RU" u="sng" dirty="0" err="1">
                <a:hlinkClick r:id="rId7"/>
              </a:rPr>
              <a:t>медичних</a:t>
            </a:r>
            <a:r>
              <a:rPr lang="ru-RU" u="sng" dirty="0">
                <a:hlinkClick r:id="rId7"/>
              </a:rPr>
              <a:t> </a:t>
            </a:r>
            <a:r>
              <a:rPr lang="ru-RU" u="sng" dirty="0" err="1">
                <a:hlinkClick r:id="rId7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25. ЛІКУВАННЯ ОСІБ ІЗ ПСИХІЧНИМИ ТА ПОВЕДІНКОВИМИ РОЗЛАДАМИ ВНАСЛІДОК ВЖИВАННЯ ОПІОЇДІВ ІЗ ВИКОРИСТАННЯМ ПРЕПАРАТІВ ЗАМІСНОЇ ПІДТРИМУВАЛЬНОЇ ТЕРАПІЇ: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8"/>
              </a:rPr>
              <a:t>Специфікація</a:t>
            </a:r>
            <a:r>
              <a:rPr lang="ru-RU" u="sng" dirty="0">
                <a:hlinkClick r:id="rId8"/>
              </a:rPr>
              <a:t> </a:t>
            </a:r>
            <a:r>
              <a:rPr lang="ru-RU" u="sng" dirty="0" err="1">
                <a:hlinkClick r:id="rId8"/>
              </a:rPr>
              <a:t>надання</a:t>
            </a:r>
            <a:r>
              <a:rPr lang="ru-RU" u="sng" dirty="0">
                <a:hlinkClick r:id="rId8"/>
              </a:rPr>
              <a:t> </a:t>
            </a:r>
            <a:r>
              <a:rPr lang="ru-RU" u="sng" dirty="0" err="1">
                <a:hlinkClick r:id="rId8"/>
              </a:rPr>
              <a:t>медичних</a:t>
            </a:r>
            <a:r>
              <a:rPr lang="ru-RU" u="sng" dirty="0">
                <a:hlinkClick r:id="rId8"/>
              </a:rPr>
              <a:t> </a:t>
            </a:r>
            <a:r>
              <a:rPr lang="ru-RU" u="sng" dirty="0" err="1">
                <a:hlinkClick r:id="rId8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9"/>
              </a:rPr>
              <a:t>Умови</a:t>
            </a:r>
            <a:r>
              <a:rPr lang="ru-RU" u="sng" dirty="0">
                <a:hlinkClick r:id="rId9"/>
              </a:rPr>
              <a:t> </a:t>
            </a:r>
            <a:r>
              <a:rPr lang="ru-RU" u="sng" dirty="0" err="1">
                <a:hlinkClick r:id="rId9"/>
              </a:rPr>
              <a:t>закупівлі</a:t>
            </a:r>
            <a:r>
              <a:rPr lang="ru-RU" u="sng" dirty="0">
                <a:hlinkClick r:id="rId9"/>
              </a:rPr>
              <a:t> </a:t>
            </a:r>
            <a:r>
              <a:rPr lang="ru-RU" u="sng" dirty="0" err="1">
                <a:hlinkClick r:id="rId9"/>
              </a:rPr>
              <a:t>медичних</a:t>
            </a:r>
            <a:r>
              <a:rPr lang="ru-RU" u="sng" dirty="0">
                <a:hlinkClick r:id="rId9"/>
              </a:rPr>
              <a:t> </a:t>
            </a:r>
            <a:r>
              <a:rPr lang="ru-RU" u="sng" dirty="0" err="1">
                <a:hlinkClick r:id="rId9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26. ДІАГНОСТИКА, ХІМІОТЕРАПЕВТИЧНЕ ЛІКУВАННЯ ТА СУПРОВІД ПАЦІЄНТІВ З ОНКОЛОГІЧНИМИ ЗАХВОРЮВАННЯМИ (АБО ПІДОЗРОЮ НА НОВОУТВОРЕННЯ) У ДОРОСЛИХ ТА ДІТЕЙ У АМБУЛАТОРНИХ ТА СТАЦІОНАРНИХ УМОВАХ: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10"/>
              </a:rPr>
              <a:t>Специфікація</a:t>
            </a:r>
            <a:r>
              <a:rPr lang="ru-RU" u="sng" dirty="0">
                <a:hlinkClick r:id="rId10"/>
              </a:rPr>
              <a:t> </a:t>
            </a:r>
            <a:r>
              <a:rPr lang="ru-RU" u="sng" dirty="0" err="1">
                <a:hlinkClick r:id="rId10"/>
              </a:rPr>
              <a:t>надання</a:t>
            </a:r>
            <a:r>
              <a:rPr lang="ru-RU" u="sng" dirty="0">
                <a:hlinkClick r:id="rId10"/>
              </a:rPr>
              <a:t> </a:t>
            </a:r>
            <a:r>
              <a:rPr lang="ru-RU" u="sng" dirty="0" err="1">
                <a:hlinkClick r:id="rId10"/>
              </a:rPr>
              <a:t>медичних</a:t>
            </a:r>
            <a:r>
              <a:rPr lang="ru-RU" u="sng" dirty="0">
                <a:hlinkClick r:id="rId10"/>
              </a:rPr>
              <a:t> </a:t>
            </a:r>
            <a:r>
              <a:rPr lang="ru-RU" u="sng" dirty="0" err="1">
                <a:hlinkClick r:id="rId10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11"/>
              </a:rPr>
              <a:t>Умови</a:t>
            </a:r>
            <a:r>
              <a:rPr lang="ru-RU" u="sng" dirty="0">
                <a:hlinkClick r:id="rId11"/>
              </a:rPr>
              <a:t> </a:t>
            </a:r>
            <a:r>
              <a:rPr lang="ru-RU" u="sng" dirty="0" err="1">
                <a:hlinkClick r:id="rId11"/>
              </a:rPr>
              <a:t>закупівлі</a:t>
            </a:r>
            <a:r>
              <a:rPr lang="ru-RU" u="sng" dirty="0">
                <a:hlinkClick r:id="rId11"/>
              </a:rPr>
              <a:t> </a:t>
            </a:r>
            <a:r>
              <a:rPr lang="ru-RU" u="sng" dirty="0" err="1">
                <a:hlinkClick r:id="rId11"/>
              </a:rPr>
              <a:t>медичних</a:t>
            </a:r>
            <a:r>
              <a:rPr lang="ru-RU" u="sng" dirty="0">
                <a:hlinkClick r:id="rId11"/>
              </a:rPr>
              <a:t> </a:t>
            </a:r>
            <a:r>
              <a:rPr lang="ru-RU" u="sng" dirty="0" err="1">
                <a:hlinkClick r:id="rId11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27. ДІАГНОСТИКА, РАДІОЛОГІЧНЕ ЛІКУВАННЯ ТА СУПРОВІД ПАЦІЄНТІВ З ОНКОЛОГІЧНИМИ ЗАХВОРЮВАННЯМИ (АБО ПІДОЗРОЮ НА НОВОУТВОРЕННЯ) У ДОРОСЛИХ ТА ДІТЕЙ У АМБУЛАТОРНИХ ТА СТАЦІОНАРНИХ УМОВАХ: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12"/>
              </a:rPr>
              <a:t>Специфікація</a:t>
            </a:r>
            <a:r>
              <a:rPr lang="ru-RU" u="sng" dirty="0">
                <a:hlinkClick r:id="rId12"/>
              </a:rPr>
              <a:t> </a:t>
            </a:r>
            <a:r>
              <a:rPr lang="ru-RU" u="sng" dirty="0" err="1">
                <a:hlinkClick r:id="rId12"/>
              </a:rPr>
              <a:t>надання</a:t>
            </a:r>
            <a:r>
              <a:rPr lang="ru-RU" u="sng" dirty="0">
                <a:hlinkClick r:id="rId12"/>
              </a:rPr>
              <a:t> </a:t>
            </a:r>
            <a:r>
              <a:rPr lang="ru-RU" u="sng" dirty="0" err="1">
                <a:hlinkClick r:id="rId12"/>
              </a:rPr>
              <a:t>медичних</a:t>
            </a:r>
            <a:r>
              <a:rPr lang="ru-RU" u="sng" dirty="0">
                <a:hlinkClick r:id="rId12"/>
              </a:rPr>
              <a:t> </a:t>
            </a:r>
            <a:r>
              <a:rPr lang="ru-RU" u="sng" dirty="0" err="1">
                <a:hlinkClick r:id="rId12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u="sng" dirty="0" err="1">
                <a:hlinkClick r:id="rId13"/>
              </a:rPr>
              <a:t>Умови</a:t>
            </a:r>
            <a:r>
              <a:rPr lang="ru-RU" u="sng" dirty="0">
                <a:hlinkClick r:id="rId13"/>
              </a:rPr>
              <a:t> </a:t>
            </a:r>
            <a:r>
              <a:rPr lang="ru-RU" u="sng" dirty="0" err="1">
                <a:hlinkClick r:id="rId13"/>
              </a:rPr>
              <a:t>закупівлі</a:t>
            </a:r>
            <a:r>
              <a:rPr lang="ru-RU" u="sng" dirty="0">
                <a:hlinkClick r:id="rId13"/>
              </a:rPr>
              <a:t> </a:t>
            </a:r>
            <a:r>
              <a:rPr lang="ru-RU" u="sng" dirty="0" err="1">
                <a:hlinkClick r:id="rId13"/>
              </a:rPr>
              <a:t>медичних</a:t>
            </a:r>
            <a:r>
              <a:rPr lang="ru-RU" u="sng" dirty="0">
                <a:hlinkClick r:id="rId13"/>
              </a:rPr>
              <a:t> </a:t>
            </a:r>
            <a:r>
              <a:rPr lang="ru-RU" u="sng" dirty="0" err="1">
                <a:hlinkClick r:id="rId13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запровадження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гарантованого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пакету? 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Причина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класична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базова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проблема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постійний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дефіцит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бюдже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ту: потреби людей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перевищують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правда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медицини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обмежені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найбагатші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гарантувати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можливі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своїм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громадянам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 Тому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перед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необхідністю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так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званої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раціоналізації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закупівлі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гарантій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2021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86610"/>
          </a:xfrm>
        </p:spPr>
        <p:txBody>
          <a:bodyPr>
            <a:normAutofit fontScale="40000" lnSpcReduction="20000"/>
          </a:bodyPr>
          <a:lstStyle/>
          <a:p>
            <a:r>
              <a:rPr lang="ru-RU" b="1" dirty="0"/>
              <a:t>28.</a:t>
            </a:r>
            <a:r>
              <a:rPr lang="ru-RU" dirty="0"/>
              <a:t> </a:t>
            </a:r>
            <a:r>
              <a:rPr lang="ru-RU" b="1" dirty="0"/>
              <a:t>ДІАГНОСТИКА, ЛІКУВАННЯ ТА СУПРОВІД ПАЦІЄНТІВ З ГЕМАТОЛОГІЧНИМИ ТА ОНКОГЕМАТОЛОГІЧНИМИ ЗАХВОРЮВАННЯМИ (АБО ПІДОЗРОЮ НА ВІДПОВІДНІ ЗАХВОРЮВАННЯ) У ДОРОСЛИХ ТА ДІТЕЙ У АМБУЛАТОРНИХ ТА СТАЦІОНАРНИХ УМОВАХ:</a:t>
            </a:r>
            <a:br>
              <a:rPr lang="ru-RU" dirty="0"/>
            </a:br>
            <a:r>
              <a:rPr lang="ru-RU" dirty="0"/>
              <a:t>– </a:t>
            </a:r>
            <a:r>
              <a:rPr lang="ru-RU" dirty="0" err="1">
                <a:hlinkClick r:id="rId2"/>
              </a:rPr>
              <a:t>Специфікація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надання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медичних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dirty="0" err="1">
                <a:hlinkClick r:id="rId3"/>
              </a:rPr>
              <a:t>Умови</a:t>
            </a:r>
            <a:r>
              <a:rPr lang="ru-RU" dirty="0">
                <a:hlinkClick r:id="rId3"/>
              </a:rPr>
              <a:t> </a:t>
            </a:r>
            <a:r>
              <a:rPr lang="ru-RU" dirty="0" err="1">
                <a:hlinkClick r:id="rId3"/>
              </a:rPr>
              <a:t>закупівлі</a:t>
            </a:r>
            <a:r>
              <a:rPr lang="ru-RU" dirty="0">
                <a:hlinkClick r:id="rId3"/>
              </a:rPr>
              <a:t> </a:t>
            </a:r>
            <a:r>
              <a:rPr lang="ru-RU" dirty="0" err="1">
                <a:hlinkClick r:id="rId3"/>
              </a:rPr>
              <a:t>медичних</a:t>
            </a:r>
            <a:r>
              <a:rPr lang="ru-RU" dirty="0">
                <a:hlinkClick r:id="rId3"/>
              </a:rPr>
              <a:t> </a:t>
            </a:r>
            <a:r>
              <a:rPr lang="ru-RU" dirty="0" err="1">
                <a:hlinkClick r:id="rId3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29. СТАЦІОНАРНА ПСИХІАТРИЧНА ДОПОМОГА:</a:t>
            </a:r>
            <a:br>
              <a:rPr lang="ru-RU" dirty="0"/>
            </a:br>
            <a:r>
              <a:rPr lang="ru-RU" dirty="0"/>
              <a:t>– </a:t>
            </a:r>
            <a:r>
              <a:rPr lang="ru-RU" dirty="0" err="1">
                <a:hlinkClick r:id="rId4"/>
              </a:rPr>
              <a:t>Специфікація</a:t>
            </a:r>
            <a:r>
              <a:rPr lang="ru-RU" dirty="0">
                <a:hlinkClick r:id="rId4"/>
              </a:rPr>
              <a:t> </a:t>
            </a:r>
            <a:r>
              <a:rPr lang="ru-RU" dirty="0" err="1">
                <a:hlinkClick r:id="rId4"/>
              </a:rPr>
              <a:t>надання</a:t>
            </a:r>
            <a:r>
              <a:rPr lang="ru-RU" dirty="0">
                <a:hlinkClick r:id="rId4"/>
              </a:rPr>
              <a:t> </a:t>
            </a:r>
            <a:r>
              <a:rPr lang="ru-RU" dirty="0" err="1">
                <a:hlinkClick r:id="rId4"/>
              </a:rPr>
              <a:t>медичних</a:t>
            </a:r>
            <a:r>
              <a:rPr lang="ru-RU" dirty="0">
                <a:hlinkClick r:id="rId4"/>
              </a:rPr>
              <a:t> </a:t>
            </a:r>
            <a:r>
              <a:rPr lang="ru-RU" dirty="0" err="1">
                <a:hlinkClick r:id="rId4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dirty="0" err="1">
                <a:hlinkClick r:id="rId5"/>
              </a:rPr>
              <a:t>Умови</a:t>
            </a:r>
            <a:r>
              <a:rPr lang="ru-RU" dirty="0">
                <a:hlinkClick r:id="rId5"/>
              </a:rPr>
              <a:t> </a:t>
            </a:r>
            <a:r>
              <a:rPr lang="ru-RU" dirty="0" err="1">
                <a:hlinkClick r:id="rId5"/>
              </a:rPr>
              <a:t>закупівлі</a:t>
            </a:r>
            <a:r>
              <a:rPr lang="ru-RU" dirty="0">
                <a:hlinkClick r:id="rId5"/>
              </a:rPr>
              <a:t> </a:t>
            </a:r>
            <a:r>
              <a:rPr lang="ru-RU" dirty="0" err="1">
                <a:hlinkClick r:id="rId5"/>
              </a:rPr>
              <a:t>медичних</a:t>
            </a:r>
            <a:r>
              <a:rPr lang="ru-RU" dirty="0">
                <a:hlinkClick r:id="rId5"/>
              </a:rPr>
              <a:t> </a:t>
            </a:r>
            <a:r>
              <a:rPr lang="ru-RU" dirty="0" err="1">
                <a:hlinkClick r:id="rId5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30. ПСИХІАТРИЧНА ДОПОМОГА, ЯКА НАДАЄТЬСЯ МОБІЛЬНИМИ МУЛЬТИДИСЦИПЛІНАРНИМИ КОМАНДАМИ З ОХОРОНИ ПСИХІЧНОГО ЗДОРОВ’Я:</a:t>
            </a:r>
            <a:br>
              <a:rPr lang="ru-RU" dirty="0"/>
            </a:br>
            <a:r>
              <a:rPr lang="ru-RU" dirty="0"/>
              <a:t>– </a:t>
            </a:r>
            <a:r>
              <a:rPr lang="ru-RU" dirty="0" err="1">
                <a:hlinkClick r:id="rId6"/>
              </a:rPr>
              <a:t>Специфікація</a:t>
            </a:r>
            <a:r>
              <a:rPr lang="ru-RU" dirty="0">
                <a:hlinkClick r:id="rId6"/>
              </a:rPr>
              <a:t> </a:t>
            </a:r>
            <a:r>
              <a:rPr lang="ru-RU" dirty="0" err="1">
                <a:hlinkClick r:id="rId6"/>
              </a:rPr>
              <a:t>надання</a:t>
            </a:r>
            <a:r>
              <a:rPr lang="ru-RU" dirty="0">
                <a:hlinkClick r:id="rId6"/>
              </a:rPr>
              <a:t> </a:t>
            </a:r>
            <a:r>
              <a:rPr lang="ru-RU" dirty="0" err="1">
                <a:hlinkClick r:id="rId6"/>
              </a:rPr>
              <a:t>медичних</a:t>
            </a:r>
            <a:r>
              <a:rPr lang="ru-RU" dirty="0">
                <a:hlinkClick r:id="rId6"/>
              </a:rPr>
              <a:t> </a:t>
            </a:r>
            <a:r>
              <a:rPr lang="ru-RU" dirty="0" err="1">
                <a:hlinkClick r:id="rId6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dirty="0" err="1">
                <a:hlinkClick r:id="rId7"/>
              </a:rPr>
              <a:t>Умови</a:t>
            </a:r>
            <a:r>
              <a:rPr lang="ru-RU" dirty="0">
                <a:hlinkClick r:id="rId7"/>
              </a:rPr>
              <a:t> </a:t>
            </a:r>
            <a:r>
              <a:rPr lang="ru-RU" dirty="0" err="1">
                <a:hlinkClick r:id="rId7"/>
              </a:rPr>
              <a:t>закупівлі</a:t>
            </a:r>
            <a:r>
              <a:rPr lang="ru-RU" dirty="0">
                <a:hlinkClick r:id="rId7"/>
              </a:rPr>
              <a:t> </a:t>
            </a:r>
            <a:r>
              <a:rPr lang="ru-RU" dirty="0" err="1">
                <a:hlinkClick r:id="rId7"/>
              </a:rPr>
              <a:t>медичних</a:t>
            </a:r>
            <a:r>
              <a:rPr lang="ru-RU" dirty="0">
                <a:hlinkClick r:id="rId7"/>
              </a:rPr>
              <a:t> </a:t>
            </a:r>
            <a:r>
              <a:rPr lang="ru-RU" dirty="0" err="1">
                <a:hlinkClick r:id="rId7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31. МЕДИЧНА РЕАБІЛІТАЦІЯ НЕМОВЛЯТ, ЯКІ НАРОДИЛИСЬ ПЕРЕДЧАСНО ТА/АБО ХВОРИМИ, УПРОДОВЖ ПЕРШИХ ТРЬОХ РОКІВ ЖИТТЯ:</a:t>
            </a:r>
            <a:br>
              <a:rPr lang="ru-RU" dirty="0"/>
            </a:br>
            <a:r>
              <a:rPr lang="ru-RU" dirty="0"/>
              <a:t>– </a:t>
            </a:r>
            <a:r>
              <a:rPr lang="ru-RU" dirty="0" err="1">
                <a:hlinkClick r:id="rId8"/>
              </a:rPr>
              <a:t>Специфікація</a:t>
            </a:r>
            <a:r>
              <a:rPr lang="ru-RU" dirty="0">
                <a:hlinkClick r:id="rId8"/>
              </a:rPr>
              <a:t> </a:t>
            </a:r>
            <a:r>
              <a:rPr lang="ru-RU" dirty="0" err="1">
                <a:hlinkClick r:id="rId8"/>
              </a:rPr>
              <a:t>надання</a:t>
            </a:r>
            <a:r>
              <a:rPr lang="ru-RU" dirty="0">
                <a:hlinkClick r:id="rId8"/>
              </a:rPr>
              <a:t> </a:t>
            </a:r>
            <a:r>
              <a:rPr lang="ru-RU" dirty="0" err="1">
                <a:hlinkClick r:id="rId8"/>
              </a:rPr>
              <a:t>медичних</a:t>
            </a:r>
            <a:r>
              <a:rPr lang="ru-RU" dirty="0">
                <a:hlinkClick r:id="rId8"/>
              </a:rPr>
              <a:t> </a:t>
            </a:r>
            <a:r>
              <a:rPr lang="ru-RU" dirty="0" err="1">
                <a:hlinkClick r:id="rId8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dirty="0" err="1">
                <a:hlinkClick r:id="rId9"/>
              </a:rPr>
              <a:t>Умови</a:t>
            </a:r>
            <a:r>
              <a:rPr lang="ru-RU" dirty="0">
                <a:hlinkClick r:id="rId9"/>
              </a:rPr>
              <a:t> </a:t>
            </a:r>
            <a:r>
              <a:rPr lang="ru-RU" dirty="0" err="1">
                <a:hlinkClick r:id="rId9"/>
              </a:rPr>
              <a:t>закупівлі</a:t>
            </a:r>
            <a:r>
              <a:rPr lang="ru-RU" dirty="0">
                <a:hlinkClick r:id="rId9"/>
              </a:rPr>
              <a:t> </a:t>
            </a:r>
            <a:r>
              <a:rPr lang="ru-RU" dirty="0" err="1">
                <a:hlinkClick r:id="rId9"/>
              </a:rPr>
              <a:t>медичних</a:t>
            </a:r>
            <a:r>
              <a:rPr lang="ru-RU" dirty="0">
                <a:hlinkClick r:id="rId9"/>
              </a:rPr>
              <a:t> </a:t>
            </a:r>
            <a:r>
              <a:rPr lang="ru-RU" dirty="0" err="1">
                <a:hlinkClick r:id="rId9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32. МЕДИЧНА РЕАБІЛІТАЦІЯ ДОРОСЛИХ ТА ДІТЕЙ ВІД ТРЬОХ РОКІВ З УРАЖЕННЯМ ОПОРНО-РУХОВОГО АПАРАТУ:</a:t>
            </a:r>
            <a:br>
              <a:rPr lang="ru-RU" dirty="0"/>
            </a:br>
            <a:r>
              <a:rPr lang="ru-RU" dirty="0"/>
              <a:t>– </a:t>
            </a:r>
            <a:r>
              <a:rPr lang="ru-RU" dirty="0" err="1">
                <a:hlinkClick r:id="rId10"/>
              </a:rPr>
              <a:t>Специфікація</a:t>
            </a:r>
            <a:r>
              <a:rPr lang="ru-RU" dirty="0">
                <a:hlinkClick r:id="rId10"/>
              </a:rPr>
              <a:t> </a:t>
            </a:r>
            <a:r>
              <a:rPr lang="ru-RU" dirty="0" err="1">
                <a:hlinkClick r:id="rId10"/>
              </a:rPr>
              <a:t>надання</a:t>
            </a:r>
            <a:r>
              <a:rPr lang="ru-RU" dirty="0">
                <a:hlinkClick r:id="rId10"/>
              </a:rPr>
              <a:t> </a:t>
            </a:r>
            <a:r>
              <a:rPr lang="ru-RU" dirty="0" err="1">
                <a:hlinkClick r:id="rId10"/>
              </a:rPr>
              <a:t>медичних</a:t>
            </a:r>
            <a:r>
              <a:rPr lang="ru-RU" dirty="0">
                <a:hlinkClick r:id="rId10"/>
              </a:rPr>
              <a:t> </a:t>
            </a:r>
            <a:r>
              <a:rPr lang="ru-RU" dirty="0" err="1">
                <a:hlinkClick r:id="rId10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dirty="0" err="1">
                <a:hlinkClick r:id="rId11"/>
              </a:rPr>
              <a:t>Умови</a:t>
            </a:r>
            <a:r>
              <a:rPr lang="ru-RU" dirty="0">
                <a:hlinkClick r:id="rId11"/>
              </a:rPr>
              <a:t> </a:t>
            </a:r>
            <a:r>
              <a:rPr lang="ru-RU" dirty="0" err="1">
                <a:hlinkClick r:id="rId11"/>
              </a:rPr>
              <a:t>закупівлі</a:t>
            </a:r>
            <a:r>
              <a:rPr lang="ru-RU" dirty="0">
                <a:hlinkClick r:id="rId11"/>
              </a:rPr>
              <a:t> </a:t>
            </a:r>
            <a:r>
              <a:rPr lang="ru-RU" dirty="0" err="1">
                <a:hlinkClick r:id="rId11"/>
              </a:rPr>
              <a:t>медичних</a:t>
            </a:r>
            <a:r>
              <a:rPr lang="ru-RU" dirty="0">
                <a:hlinkClick r:id="rId11"/>
              </a:rPr>
              <a:t> </a:t>
            </a:r>
            <a:r>
              <a:rPr lang="ru-RU" dirty="0" err="1">
                <a:hlinkClick r:id="rId11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33. МЕДИЧНА РЕАБІЛІТАЦІЯ ДОРОСЛИХ ТА ДІТЕЙ ВІД ТРЬОХ РОКІВ З УРАЖЕННЯМ НЕРВОВОЇ СИСТЕМИ:</a:t>
            </a:r>
            <a:br>
              <a:rPr lang="ru-RU" dirty="0"/>
            </a:br>
            <a:r>
              <a:rPr lang="ru-RU" dirty="0"/>
              <a:t>– </a:t>
            </a:r>
            <a:r>
              <a:rPr lang="ru-RU" dirty="0" err="1">
                <a:hlinkClick r:id="rId12"/>
              </a:rPr>
              <a:t>Специфікація</a:t>
            </a:r>
            <a:r>
              <a:rPr lang="ru-RU" dirty="0">
                <a:hlinkClick r:id="rId12"/>
              </a:rPr>
              <a:t> </a:t>
            </a:r>
            <a:r>
              <a:rPr lang="ru-RU" dirty="0" err="1">
                <a:hlinkClick r:id="rId12"/>
              </a:rPr>
              <a:t>надання</a:t>
            </a:r>
            <a:r>
              <a:rPr lang="ru-RU" dirty="0">
                <a:hlinkClick r:id="rId12"/>
              </a:rPr>
              <a:t> </a:t>
            </a:r>
            <a:r>
              <a:rPr lang="ru-RU" dirty="0" err="1">
                <a:hlinkClick r:id="rId12"/>
              </a:rPr>
              <a:t>медичних</a:t>
            </a:r>
            <a:r>
              <a:rPr lang="ru-RU" dirty="0">
                <a:hlinkClick r:id="rId12"/>
              </a:rPr>
              <a:t> </a:t>
            </a:r>
            <a:r>
              <a:rPr lang="ru-RU" dirty="0" err="1">
                <a:hlinkClick r:id="rId12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dirty="0" err="1">
                <a:hlinkClick r:id="rId13"/>
              </a:rPr>
              <a:t>Умови</a:t>
            </a:r>
            <a:r>
              <a:rPr lang="ru-RU" dirty="0">
                <a:hlinkClick r:id="rId13"/>
              </a:rPr>
              <a:t> </a:t>
            </a:r>
            <a:r>
              <a:rPr lang="ru-RU" dirty="0" err="1">
                <a:hlinkClick r:id="rId13"/>
              </a:rPr>
              <a:t>закупівлі</a:t>
            </a:r>
            <a:r>
              <a:rPr lang="ru-RU" dirty="0">
                <a:hlinkClick r:id="rId13"/>
              </a:rPr>
              <a:t> </a:t>
            </a:r>
            <a:r>
              <a:rPr lang="ru-RU" dirty="0" err="1">
                <a:hlinkClick r:id="rId13"/>
              </a:rPr>
              <a:t>медичних</a:t>
            </a:r>
            <a:r>
              <a:rPr lang="ru-RU" dirty="0">
                <a:hlinkClick r:id="rId13"/>
              </a:rPr>
              <a:t> </a:t>
            </a:r>
            <a:r>
              <a:rPr lang="ru-RU" dirty="0" err="1">
                <a:hlinkClick r:id="rId13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34. СТАЦІОНАРНА ПАЛІАТИВНА МЕДИЧНА ДОПОМОГА ДОРОСЛИМ ТА ДІТЯМ:</a:t>
            </a:r>
            <a:br>
              <a:rPr lang="ru-RU" dirty="0"/>
            </a:br>
            <a:r>
              <a:rPr lang="ru-RU" dirty="0"/>
              <a:t>– </a:t>
            </a:r>
            <a:r>
              <a:rPr lang="ru-RU" dirty="0" err="1">
                <a:hlinkClick r:id="rId14"/>
              </a:rPr>
              <a:t>Специфікація</a:t>
            </a:r>
            <a:r>
              <a:rPr lang="ru-RU" dirty="0">
                <a:hlinkClick r:id="rId14"/>
              </a:rPr>
              <a:t> </a:t>
            </a:r>
            <a:r>
              <a:rPr lang="ru-RU" dirty="0" err="1">
                <a:hlinkClick r:id="rId14"/>
              </a:rPr>
              <a:t>надання</a:t>
            </a:r>
            <a:r>
              <a:rPr lang="ru-RU" dirty="0">
                <a:hlinkClick r:id="rId14"/>
              </a:rPr>
              <a:t> </a:t>
            </a:r>
            <a:r>
              <a:rPr lang="ru-RU" dirty="0" err="1">
                <a:hlinkClick r:id="rId14"/>
              </a:rPr>
              <a:t>медичних</a:t>
            </a:r>
            <a:r>
              <a:rPr lang="ru-RU" dirty="0">
                <a:hlinkClick r:id="rId14"/>
              </a:rPr>
              <a:t> </a:t>
            </a:r>
            <a:r>
              <a:rPr lang="ru-RU" dirty="0" err="1">
                <a:hlinkClick r:id="rId14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dirty="0" err="1">
                <a:hlinkClick r:id="rId15"/>
              </a:rPr>
              <a:t>Умови</a:t>
            </a:r>
            <a:r>
              <a:rPr lang="ru-RU" dirty="0">
                <a:hlinkClick r:id="rId15"/>
              </a:rPr>
              <a:t> </a:t>
            </a:r>
            <a:r>
              <a:rPr lang="ru-RU" dirty="0" err="1">
                <a:hlinkClick r:id="rId15"/>
              </a:rPr>
              <a:t>закупівлі</a:t>
            </a:r>
            <a:r>
              <a:rPr lang="ru-RU" dirty="0">
                <a:hlinkClick r:id="rId15"/>
              </a:rPr>
              <a:t> </a:t>
            </a:r>
            <a:r>
              <a:rPr lang="ru-RU" dirty="0" err="1">
                <a:hlinkClick r:id="rId15"/>
              </a:rPr>
              <a:t>медичних</a:t>
            </a:r>
            <a:r>
              <a:rPr lang="ru-RU" dirty="0">
                <a:hlinkClick r:id="rId15"/>
              </a:rPr>
              <a:t> </a:t>
            </a:r>
            <a:r>
              <a:rPr lang="ru-RU" dirty="0" err="1">
                <a:hlinkClick r:id="rId15"/>
              </a:rPr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35. МОБІЛЬНА ПАЛІАТИВНА МЕДИЧНА ДОПОМОГА ДОРОСЛИМ І ДІТЯМ:</a:t>
            </a:r>
            <a:br>
              <a:rPr lang="ru-RU" dirty="0"/>
            </a:br>
            <a:r>
              <a:rPr lang="ru-RU" dirty="0"/>
              <a:t>– </a:t>
            </a:r>
            <a:r>
              <a:rPr lang="ru-RU" dirty="0" err="1">
                <a:hlinkClick r:id="rId16"/>
              </a:rPr>
              <a:t>Специфікація</a:t>
            </a:r>
            <a:r>
              <a:rPr lang="ru-RU" dirty="0">
                <a:hlinkClick r:id="rId16"/>
              </a:rPr>
              <a:t> </a:t>
            </a:r>
            <a:r>
              <a:rPr lang="ru-RU" dirty="0" err="1">
                <a:hlinkClick r:id="rId16"/>
              </a:rPr>
              <a:t>надання</a:t>
            </a:r>
            <a:r>
              <a:rPr lang="ru-RU" dirty="0">
                <a:hlinkClick r:id="rId16"/>
              </a:rPr>
              <a:t> </a:t>
            </a:r>
            <a:r>
              <a:rPr lang="ru-RU" dirty="0" err="1">
                <a:hlinkClick r:id="rId16"/>
              </a:rPr>
              <a:t>медичних</a:t>
            </a:r>
            <a:r>
              <a:rPr lang="ru-RU" dirty="0">
                <a:hlinkClick r:id="rId16"/>
              </a:rPr>
              <a:t> </a:t>
            </a:r>
            <a:r>
              <a:rPr lang="ru-RU" dirty="0" err="1">
                <a:hlinkClick r:id="rId16"/>
              </a:rPr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 </a:t>
            </a:r>
            <a:r>
              <a:rPr lang="ru-RU" dirty="0" err="1">
                <a:hlinkClick r:id="rId17"/>
              </a:rPr>
              <a:t>Умови</a:t>
            </a:r>
            <a:r>
              <a:rPr lang="ru-RU" dirty="0">
                <a:hlinkClick r:id="rId17"/>
              </a:rPr>
              <a:t> </a:t>
            </a:r>
            <a:r>
              <a:rPr lang="ru-RU" dirty="0" err="1">
                <a:hlinkClick r:id="rId17"/>
              </a:rPr>
              <a:t>закупівлі</a:t>
            </a:r>
            <a:r>
              <a:rPr lang="ru-RU" dirty="0">
                <a:hlinkClick r:id="rId17"/>
              </a:rPr>
              <a:t> </a:t>
            </a:r>
            <a:r>
              <a:rPr lang="ru-RU" dirty="0" err="1">
                <a:hlinkClick r:id="rId17"/>
              </a:rPr>
              <a:t>медичних</a:t>
            </a:r>
            <a:r>
              <a:rPr lang="ru-RU" dirty="0">
                <a:hlinkClick r:id="rId17"/>
              </a:rPr>
              <a:t> </a:t>
            </a:r>
            <a:r>
              <a:rPr lang="ru-RU" dirty="0" err="1">
                <a:hlinkClick r:id="rId17"/>
              </a:rPr>
              <a:t>послуг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пакет 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повторює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структуру 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закупівель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і 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трьома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характеристиками.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792088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Специфікація надання медичних послуг за напрямом СТОМАТОЛОГІЧНА ДОПОМОГА ДОРОСЛИМ ТА ДІТЯМ</a:t>
            </a:r>
            <a:b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518457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uk-UA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 послуги (специфікація) відповідно до потреб пацієнта:</a:t>
            </a:r>
          </a:p>
          <a:p>
            <a:pPr algn="ctr"/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первинного огляду стоматологічного пацієнта з оцінкою стану стоматологічного здоров'я відповідно до підходів ВООЗ.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 ургентної стоматологічної допомоги дітям та дорослим.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 планової стоматологічної допомоги дітям (крім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ортодонтичних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процедур та протезування).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інструментальних досліджень в рамках ургентної стоматологічної допомоги, а також планової стоматологічної допомоги дітям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внутрішньоротова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(локальна, прицільна),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позаротова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рентгенографія (панорамна або оглядова)).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обов'язкових медичних профілактичних оглядів учнів загальноосвітніх навчальних закладів, а також дітей до 6 років відповідно до чинного законодавства.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огляду стану слизової оболонки порожнини рота, язика і червоної облямівки губ стоматологічних пацієнтів на виявлення візуальних форм раку (а також  патологічних станів,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облігатних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передракових змін), при виявленні пацієнтів з підозрою, їх скерування до лікарів-спеціалістів відповідного профілю для подальшого обстеження та встановлення діагнозу.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 рекомендацій щодо раціональної гігієни порожнини рота і методики чищення зубів,  індивідуальних засобів гігієни, призначення лікувально-профілактичних паст.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Специфікація надання медичних послуг за напрямом СТОМАТОЛОГІЧНА ДОПОМОГА ДОРОСЛИМ ТА ДІТЯМ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pPr lvl="0"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Своєчасне знеболення на всіх етапах діагностики та лікування.</a:t>
            </a:r>
          </a:p>
          <a:p>
            <a:pPr marL="0" lvl="0" indent="0"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 невідкладної медичної допомоги пацієнтам, а також, у разі виникнення невідкладних станів у пацієнта, виклик бригади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ЕМД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надання екстреної медичної допомоги до прибуття бригади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ЕМД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 закупівлі медичних послуг за напрямом СТОМАТОЛОГІЧНА ДОПОМОГА ДОРОСЛИМ ТА ДІТЯМ</a:t>
            </a:r>
            <a:b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386610"/>
          </a:xfrm>
        </p:spPr>
        <p:txBody>
          <a:bodyPr>
            <a:norm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 надання послуги: амбулаторно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 надання послуги: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самозвернення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лікаря-стоматолога,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лікаря-стоматолога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дитячого,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лікаря-стоматолога-ортодонта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лікаря-стоматолога-ортопеда, лікаря-стоматолога-терапевта, лікаря-стоматолога-хірурга;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направлення лікаря з надання ПМД, з яким укладено декларацію про вибір лікаря;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направлення лікуючого лікаря.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 закупівлі медичних послуг за напрямом СТОМАТОЛОГІЧНА ДОПОМОГА ДОРОСЛИМ ТА ДІТЯМ</a:t>
            </a:r>
            <a:b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568952" cy="5688632"/>
          </a:xfrm>
        </p:spPr>
        <p:txBody>
          <a:bodyPr>
            <a:normAutofit fontScale="55000" lnSpcReduction="2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до організації надання послуг: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проведення інструментальних методів дослідження: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внутрішньоротова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(локальна, прицільна),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позаротова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рентгенографія (панорамна або оглядова).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 з іншими надавачами медичних послуг для своєчасного та ефективного надання допомоги пацієнтам.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програми з інфекційного контролю та дотримання заходів із запобігання інфекціям, пов’язаним з наданням медичної допомоги, відповідно до чинних наказів МОЗ України.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локальних документів з інфекційного контролю за особливо небезпечними інфекційними хворобами (ОНІХ) та запобігання їх розповсюдженню з обов’язково відпрацьованим сценарієм щодо впровадження протиепідемічних режиму 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ЗОЗ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його суворого дотримання в організації роботи та наданні медичної допомоги в умовах виникнення пандемії, а також у випадку виникнення осередку інфікування ОНІХ (зокрема,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коронавірусної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хвороби (SARS-CoV-2 /COVID-19).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внутрішньої системи управління і контролю якості та безпеки медичної діяльності з дотриманням вимог до їх організації і проведення відповідно до чинного законодавства із здійсненням безперервного моніторингу індикаторів оцінки та  критеріїв доступності, якості, безпеки надання медичної допомоги за напрямом її надання, ефективного контролю та управління якістю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ЗОЗ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забезпечення прав пацієнта на отримання медичної допомоги необхідного обсягу та належної якості.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uk-UA" dirty="0"/>
          </a:p>
          <a:p>
            <a:pPr lvl="0"/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 закупівлі медичних послуг за напрямом СТОМАТОЛОГІЧНА ДОПОМОГА ДОРОСЛИМ ТА ДІТЯМ</a:t>
            </a:r>
            <a:b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386610"/>
          </a:xfrm>
        </p:spPr>
        <p:txBody>
          <a:bodyPr>
            <a:normAutofit/>
          </a:bodyPr>
          <a:lstStyle/>
          <a:p>
            <a:pPr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до спеціалізації та кількості фахівців: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Лікар-стоматолог та/або лікар-стоматолог дитячий та/або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лікаря-стоматолога-ортодонта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та/або лікаря-стоматолога-ортопеда та/або лікаря-стоматолога-терапевта та/або лікаря-стоматолога-хірурга – щонайменше 3 особи з даного переліку, які працюють за основним місцем роботи в цьому закладі.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до переліку обладнання: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616624"/>
          </a:xfrm>
        </p:spPr>
        <p:txBody>
          <a:bodyPr>
            <a:normAutofit/>
          </a:bodyPr>
          <a:lstStyle/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місцем надання послуг: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рентгенівський апарат та/або пересувний рентгенівський апарат;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бормашина;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стоматологічна установка;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стоматологічне крісло пацієнта;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набір інструментів для проведення трахеотомії;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 дихальний ручний (мішок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Амбу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аптечка невідкладної допомоги;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тонометр;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термометр безконтактний</a:t>
            </a:r>
            <a:r>
              <a:rPr lang="uk-UA" dirty="0"/>
              <a:t>.</a:t>
            </a:r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Інші вимоги: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ліцензії на провадження господарської діяльності з медичної практики за спеціальністю стоматологія та/або дитяча стоматологія.</a:t>
            </a:r>
          </a:p>
          <a:p>
            <a:pPr marL="0" lv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 даних до Електронної системи охорони здоров'я на постійній основі.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заклад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обирає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оголошеннями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пакетами), 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подає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заяву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до НСЗУ для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укладення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договору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Гарантований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пакет –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інструмент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прозорої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передбачуваної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раціоналізації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pPr algn="ctr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гарантований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пакет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гарантовані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пацієнтам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правила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пацієнти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право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Дякую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ЩО ТАКЕ ПРОГРАМА МЕДИЧНИХ ГАРАНТІЙ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гарантій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гарантуються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населенню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оплачуються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державного бюджету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єдиних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національних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тарифів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Розробка та затвердження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гарантій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розроблений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НСЗУ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затверджений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Кабінетом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розроблена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критеріїв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як потреба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пацієнтів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послугах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результативність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лікування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пацієнта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катастрофічних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надмірних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 на 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охорону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принципу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нейтральності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бюджету,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реалістичності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запланованим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тарифам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надані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Одним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гарантій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пріоритизація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Міністерство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затвердило Наказ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пріоритетні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2020-2022 роки.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враховані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гарантій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Стратегічні </a:t>
            </a:r>
            <a:r>
              <a:rPr lang="uk-UA" sz="2800" b="1" i="1" dirty="0" err="1">
                <a:latin typeface="Times New Roman" pitchFamily="18" charset="0"/>
                <a:cs typeface="Times New Roman" pitchFamily="18" charset="0"/>
              </a:rPr>
              <a:t>напрямкаи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835292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СТРАТЕГІЧНІ ЗАКУПІВЛІ МЕДИЧНИХ ПОСЛУГ </a:t>
            </a:r>
            <a:br>
              <a:rPr lang="ru-RU" sz="2800" b="1" i="1" dirty="0">
                <a:latin typeface="Times New Roman" pitchFamily="18" charset="0"/>
                <a:cs typeface="Times New Roman" pitchFamily="18" charset="0"/>
              </a:rPr>
            </a:b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Стратегічні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закупівлі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-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багатьма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країнами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при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плануванні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закупівель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включені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гарантованого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пакету. Цей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прийшов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зміну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фінансуванню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історичним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принципом та/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кошторисному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фінансуванню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4390</Words>
  <Application>Microsoft Office PowerPoint</Application>
  <PresentationFormat>Экран (4:3)</PresentationFormat>
  <Paragraphs>151</Paragraphs>
  <Slides>40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4" baseType="lpstr">
      <vt:lpstr>Arial</vt:lpstr>
      <vt:lpstr>Calibri</vt:lpstr>
      <vt:lpstr>Times New Roman</vt:lpstr>
      <vt:lpstr>Тема Office</vt:lpstr>
      <vt:lpstr>ПРОГРАМА МЕДИЧНИХ ГАРАНТІЙ ПАКЕТИ МЕДИЧНИХ ПОСЛУГ   Слабкий Г.О.</vt:lpstr>
      <vt:lpstr>Намагання більш чітко визначити гарантії держави в сфері охорони здоров’я  - загальносвітова  тенденція. </vt:lpstr>
      <vt:lpstr>Чому виникає необхідність запровадження гарантованого пакету?  </vt:lpstr>
      <vt:lpstr>Гарантований пакет – інструмент прозорої та передбачуваної раціоналізації.</vt:lpstr>
      <vt:lpstr>ЩО ТАКЕ ПРОГРАМА МЕДИЧНИХ ГАРАНТІЙ  </vt:lpstr>
      <vt:lpstr>Розробка та затвердження</vt:lpstr>
      <vt:lpstr>Принципи розробки програми</vt:lpstr>
      <vt:lpstr>Стратегічні напрямкаи</vt:lpstr>
      <vt:lpstr>СТРАТЕГІЧНІ ЗАКУПІВЛІ МЕДИЧНИХ ПОСЛУГ  </vt:lpstr>
      <vt:lpstr>Підхід  стратегічних  закупівель  заснований  на  тому,  що  прийняття рішень  щодо  фінансування базується на трьох основних запитаннях: </vt:lpstr>
      <vt:lpstr>Виділяють п'ять основних тарифів для фінансування медичних послуг.</vt:lpstr>
      <vt:lpstr>Виділяють п'ять основних тарифів для фінансування медичних послуг.</vt:lpstr>
      <vt:lpstr>Виділяють п'ять основних тарифів для фінансування медичних послуг.</vt:lpstr>
      <vt:lpstr>Виділяють п'ять основних тарифів для фінансування медичних послуг.</vt:lpstr>
      <vt:lpstr>ОДИНИЦЕЮ ОПЛАТИ ДЛЯ ЦИХ ТАРИФІВ Є: </vt:lpstr>
      <vt:lpstr>Як були розроблені проекти специфікацій та вимог до надання послуг? </vt:lpstr>
      <vt:lpstr>Чинні нормативно-правові акти</vt:lpstr>
      <vt:lpstr>Важливо</vt:lpstr>
      <vt:lpstr>Проєкти пакетів медичних послуг за Програмою медичних гарантій на 2021 рік передбачають укладення договорів за наступними напрямками: </vt:lpstr>
      <vt:lpstr>Проєкти пакетів медичних послуг за Програмою медичних гарантій на 2021 рік передбачають укладення договорів за наступними напрямками:</vt:lpstr>
      <vt:lpstr>Проєкти пакетів медичних послуг за Програмою медичних гарантій на 2021 рік передбачають укладення договорів за наступними напрямками:</vt:lpstr>
      <vt:lpstr>Проєкти пакетів медичних послуг за Програмою медичних гарантій на 2021 рік передбачають укладення договорів за наступними напрямками:</vt:lpstr>
      <vt:lpstr>Проєкти пакетів медичних послуг за Програмою медичних гарантій на 2021 рік передбачають укладення договорів за наступними напрямками:</vt:lpstr>
      <vt:lpstr>Проєкти пакетів медичних послуг за Програмою медичних гарантій на 2021 рік передбачають укладення договорів за наступними напрямками:</vt:lpstr>
      <vt:lpstr>Проєкти пакетів медичних послуг за Програмою медичних гарантій на 2021 рік передбачають укладення договорів за наступними напрямками:</vt:lpstr>
      <vt:lpstr>Проєкти умов закупівлі медичних послуг за Програмою медичних гарантій у 2021 році: </vt:lpstr>
      <vt:lpstr>Проєкти умов закупівлі медичних послуг за Програмою медичних гарантій у 2021 році:</vt:lpstr>
      <vt:lpstr>Проєкти умов закупівлі медичних послуг за Програмою медичних гарантій у 2021 році:</vt:lpstr>
      <vt:lpstr>Проєкти умов закупівлі медичних послуг за Програмою медичних гарантій у 2021 році:</vt:lpstr>
      <vt:lpstr>Проєкти умов закупівлі медичних послуг за Програмою медичних гарантій у 2021 році:</vt:lpstr>
      <vt:lpstr>Кожен  пакет  повторює  структуру  питань  стратегічних  закупівель  і  характеризується  трьома основними характеристиками.</vt:lpstr>
      <vt:lpstr>Специфікація надання медичних послуг за напрямом СТОМАТОЛОГІЧНА ДОПОМОГА ДОРОСЛИМ ТА ДІТЯМ </vt:lpstr>
      <vt:lpstr>Специфікація надання медичних послуг за напрямом СТОМАТОЛОГІЧНА ДОПОМОГА ДОРОСЛИМ ТА ДІТЯМ</vt:lpstr>
      <vt:lpstr>Умови закупівлі медичних послуг за напрямом СТОМАТОЛОГІЧНА ДОПОМОГА ДОРОСЛИМ ТА ДІТЯМ </vt:lpstr>
      <vt:lpstr>Умови закупівлі медичних послуг за напрямом СТОМАТОЛОГІЧНА ДОПОМОГА ДОРОСЛИМ ТА ДІТЯМ </vt:lpstr>
      <vt:lpstr>Умови закупівлі медичних послуг за напрямом СТОМАТОЛОГІЧНА ДОПОМОГА ДОРОСЛИМ ТА ДІТЯМ </vt:lpstr>
      <vt:lpstr>Вимоги до переліку обладнання: </vt:lpstr>
      <vt:lpstr>Інші вимоги: </vt:lpstr>
      <vt:lpstr>Презентация PowerPoint</vt:lpstr>
      <vt:lpstr>Дякую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Slabkiy</cp:lastModifiedBy>
  <cp:revision>12</cp:revision>
  <dcterms:created xsi:type="dcterms:W3CDTF">2020-12-02T16:48:51Z</dcterms:created>
  <dcterms:modified xsi:type="dcterms:W3CDTF">2022-01-06T17:20:59Z</dcterms:modified>
</cp:coreProperties>
</file>