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9" r:id="rId4"/>
    <p:sldId id="259" r:id="rId5"/>
    <p:sldId id="260" r:id="rId6"/>
    <p:sldId id="270" r:id="rId7"/>
    <p:sldId id="277" r:id="rId8"/>
    <p:sldId id="276" r:id="rId9"/>
    <p:sldId id="272" r:id="rId10"/>
    <p:sldId id="273" r:id="rId11"/>
    <p:sldId id="274" r:id="rId12"/>
    <p:sldId id="261" r:id="rId13"/>
    <p:sldId id="262" r:id="rId14"/>
    <p:sldId id="263" r:id="rId15"/>
    <p:sldId id="264" r:id="rId16"/>
    <p:sldId id="279" r:id="rId17"/>
    <p:sldId id="280" r:id="rId18"/>
    <p:sldId id="267" r:id="rId19"/>
    <p:sldId id="278" r:id="rId20"/>
    <p:sldId id="281" r:id="rId21"/>
    <p:sldId id="28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252027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Актуальні питання  підготовки  магістрів</a:t>
            </a:r>
            <a:br>
              <a:rPr lang="uk-UA" sz="2800" b="1" i="1" dirty="0">
                <a:latin typeface="Times New Roman" pitchFamily="18" charset="0"/>
                <a:cs typeface="Times New Roman" pitchFamily="18" charset="0"/>
              </a:rPr>
            </a:br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громадського здоров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я в Ужгородському  національному університеті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3886200"/>
            <a:ext cx="6768752" cy="1752600"/>
          </a:xfrm>
        </p:spPr>
        <p:txBody>
          <a:bodyPr>
            <a:normAutofit/>
          </a:bodyPr>
          <a:lstStyle/>
          <a:p>
            <a:pPr algn="r"/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Слабкий Г.О.</a:t>
            </a:r>
          </a:p>
          <a:p>
            <a:pPr algn="r"/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завідувач  кафедри  наук про здоров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uk-UA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УжНУ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Вибіркові компоненти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12776"/>
            <a:ext cx="8712968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8496943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4293096"/>
            <a:ext cx="8496944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endParaRPr lang="ru-RU" sz="2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/>
              <a:t>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Методами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виступають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лекційні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семінарські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заняття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 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заняття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дистанційного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методу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a-Latn" dirty="0">
                <a:latin typeface="Times New Roman" pitchFamily="18" charset="0"/>
                <a:cs typeface="Times New Roman" pitchFamily="18" charset="0"/>
              </a:rPr>
              <a:t>Moodle,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практичні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заняття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визначеними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темами в тому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числі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відвідуванням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практичних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громадського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підготовка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магістрами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аналітичних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оглядів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наукової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визначеними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темами,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підготовка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аналітичних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медико-демографічної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ситуації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регіоні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ділових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ігор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самостійне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науково-дослідної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написання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наукової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дипломної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магістерської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захист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Наукові здобутки магістрів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uk-UA" sz="3000" dirty="0">
                <a:latin typeface="Times New Roman" pitchFamily="18" charset="0"/>
                <a:cs typeface="Times New Roman" pitchFamily="18" charset="0"/>
              </a:rPr>
              <a:t>За результатами свої наукової діяльності вони опублікували  50 наукових робіт серед вказаних робіт 19  </a:t>
            </a:r>
            <a:r>
              <a:rPr lang="uk-UA" sz="3000" dirty="0" err="1">
                <a:latin typeface="Times New Roman" pitchFamily="18" charset="0"/>
                <a:cs typeface="Times New Roman" pitchFamily="18" charset="0"/>
              </a:rPr>
              <a:t>стеттей</a:t>
            </a:r>
            <a:r>
              <a:rPr lang="uk-UA" sz="3000" dirty="0">
                <a:latin typeface="Times New Roman" pitchFamily="18" charset="0"/>
                <a:cs typeface="Times New Roman" pitchFamily="18" charset="0"/>
              </a:rPr>
              <a:t> у фахових виданнях в тому числі 11 підготовлених та опублікованих одноосібно.  Опубліковано 23 тези  на міжнародних наукових конференціях в тому числі 11 тез опублікованих за кордоном. Крім того вони стали авторами 3 тез опубліковано на  національних наукових конференціях.  Магістри прийняли участь у підготовці трьох томного словника термінів в системі громадського здоров’я</a:t>
            </a:r>
            <a:r>
              <a:rPr lang="uk-UA" dirty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Призери наукових конференцій за кордоном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32859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БАБИЧ Екатерина.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Динамика отдельных эпидемиологических показателей болезней органов зрения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детского населения Закарпатья как проблемы общественного здоровья.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Зайняла 1 місце.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   74-а міжнародна науково-практична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онлайн-конференция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студентів-медиків і молодих вчених.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Узбекістан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г. Самарканд, 15.05.2020 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DUDASH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Gabriella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Opportunities to use information and communication channels to promote health among different age groups.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Зайняла 1 місце.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 II. MEDZINБRODNEJ ŠTUDENTSKEJ VEDECKEJ A ODBORNEJ KONFERENCIE. MICHALOVCE. 2020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BABYCH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Kateryna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Analysis  of  individual  epidemiological  indicators  of vision-related  diseases  among children of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Transcarpathian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region of Ukraine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Зайняла 2  місце.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 II. MEDZINБRODNEJ ŠTUDENTSKEJ VEDECKEJ A ODBORNEJ KONFERENCIE. MICHALOVCE. 2020.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Перегляд </a:t>
            </a:r>
            <a:r>
              <a:rPr lang="uk-UA" sz="2800" b="1" i="1" dirty="0" err="1">
                <a:latin typeface="Times New Roman" pitchFamily="18" charset="0"/>
                <a:cs typeface="Times New Roman" pitchFamily="18" charset="0"/>
              </a:rPr>
              <a:t>освітньо-наукової</a:t>
            </a:r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 програми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Стейкхолдери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uk-UA" b="1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Академічна спільнота</a:t>
            </a:r>
          </a:p>
          <a:p>
            <a:pPr algn="ctr">
              <a:buNone/>
            </a:pP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Майбутні роботодавці</a:t>
            </a:r>
          </a:p>
          <a:p>
            <a:pPr algn="ctr">
              <a:buNone/>
            </a:pP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Студенти</a:t>
            </a:r>
          </a:p>
          <a:p>
            <a:pPr algn="ctr">
              <a:buNone/>
            </a:pP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Представники міжнародних організацій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/>
          </a:bodyPr>
          <a:lstStyle/>
          <a:p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Наказ Мінекономіки від 18.08.2020 № 1574 </a:t>
            </a:r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"Про затвердження Зміни № 9 до національного класифікатора </a:t>
            </a:r>
            <a:r>
              <a:rPr lang="uk-UA" sz="2800" b="1" i="1" dirty="0" err="1">
                <a:latin typeface="Times New Roman" pitchFamily="18" charset="0"/>
                <a:cs typeface="Times New Roman" pitchFamily="18" charset="0"/>
              </a:rPr>
              <a:t>ДК</a:t>
            </a:r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 003:2010"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  фахівець з довкілля та здоров’я</a:t>
            </a:r>
          </a:p>
          <a:p>
            <a:pPr algn="ctr">
              <a:lnSpc>
                <a:spcPct val="150000"/>
              </a:lnSpc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епідеміолог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000" dirty="0"/>
          </a:p>
        </p:txBody>
      </p:sp>
      <p:pic>
        <p:nvPicPr>
          <p:cNvPr id="4" name="Picture 27" descr="C:\Users\anastasiya\Pictures\titl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2656"/>
            <a:ext cx="7776864" cy="1008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6" descr="C:\Users\anastasiya\Pictures\framework 2.PNG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1556792"/>
            <a:ext cx="5040560" cy="49244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Group 934"/>
          <p:cNvGrpSpPr>
            <a:grpSpLocks/>
          </p:cNvGrpSpPr>
          <p:nvPr/>
        </p:nvGrpSpPr>
        <p:grpSpPr bwMode="auto">
          <a:xfrm>
            <a:off x="5724128" y="1700808"/>
            <a:ext cx="3168352" cy="4304134"/>
            <a:chOff x="0" y="0"/>
            <a:chExt cx="35052" cy="24765"/>
          </a:xfrm>
        </p:grpSpPr>
        <p:sp>
          <p:nvSpPr>
            <p:cNvPr id="9" name="Rounded Rectangle 9"/>
            <p:cNvSpPr>
              <a:spLocks noChangeArrowheads="1"/>
            </p:cNvSpPr>
            <p:nvPr/>
          </p:nvSpPr>
          <p:spPr bwMode="auto">
            <a:xfrm>
              <a:off x="0" y="666"/>
              <a:ext cx="12600" cy="5134"/>
            </a:xfrm>
            <a:prstGeom prst="roundRect">
              <a:avLst>
                <a:gd name="adj" fmla="val 16667"/>
              </a:avLst>
            </a:prstGeom>
            <a:solidFill>
              <a:srgbClr val="7030A0"/>
            </a:solidFill>
            <a:ln w="9525">
              <a:noFill/>
              <a:round/>
              <a:headEnd/>
              <a:tailEnd/>
            </a:ln>
            <a:effectLst>
              <a:outerShdw dist="19050" dir="5400000" algn="ctr" rotWithShape="0">
                <a:srgbClr val="000000">
                  <a:alpha val="62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ndara" pitchFamily="34" charset="0"/>
                  <a:cs typeface="Arial" pitchFamily="34" charset="0"/>
                </a:rPr>
                <a:t>Рівень 1 (Експерт)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ounded Rectangle 14"/>
            <p:cNvSpPr>
              <a:spLocks noChangeArrowheads="1"/>
            </p:cNvSpPr>
            <p:nvPr/>
          </p:nvSpPr>
          <p:spPr bwMode="auto">
            <a:xfrm>
              <a:off x="0" y="8498"/>
              <a:ext cx="12600" cy="4346"/>
            </a:xfrm>
            <a:prstGeom prst="roundRect">
              <a:avLst>
                <a:gd name="adj" fmla="val 16667"/>
              </a:avLst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>
              <a:outerShdw dist="19050" dir="5400000" algn="ctr" rotWithShape="0">
                <a:srgbClr val="000000">
                  <a:alpha val="62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err="1">
                  <a:ln>
                    <a:noFill/>
                  </a:ln>
                  <a:solidFill>
                    <a:srgbClr val="FFFFFF"/>
                  </a:solidFill>
                  <a:effectLst/>
                  <a:latin typeface="Candara" pitchFamily="34" charset="0"/>
                  <a:cs typeface="Arial" pitchFamily="34" charset="0"/>
                </a:rPr>
                <a:t>Рівень</a:t>
              </a:r>
              <a:r>
                <a:rPr kumimoji="0" lang="ru-RU" sz="14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ndara" pitchFamily="34" charset="0"/>
                  <a:cs typeface="Arial" pitchFamily="34" charset="0"/>
                </a:rPr>
                <a:t> 2</a:t>
              </a:r>
              <a:r>
                <a:rPr kumimoji="0" lang="ru-RU" sz="12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ndara" pitchFamily="34" charset="0"/>
                  <a:cs typeface="Arial" pitchFamily="34" charset="0"/>
                </a:rPr>
                <a:t> </a:t>
              </a:r>
              <a:r>
                <a:rPr kumimoji="0" lang="ru-RU" sz="14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ndara" pitchFamily="34" charset="0"/>
                  <a:cs typeface="Arial" pitchFamily="34" charset="0"/>
                </a:rPr>
                <a:t>(</a:t>
              </a:r>
              <a:r>
                <a:rPr kumimoji="0" lang="ru-RU" sz="1400" b="1" i="0" u="none" strike="noStrike" cap="none" normalizeH="0" baseline="0" dirty="0" err="1">
                  <a:ln>
                    <a:noFill/>
                  </a:ln>
                  <a:solidFill>
                    <a:srgbClr val="FFFFFF"/>
                  </a:solidFill>
                  <a:effectLst/>
                  <a:latin typeface="Candara" pitchFamily="34" charset="0"/>
                  <a:cs typeface="Arial" pitchFamily="34" charset="0"/>
                </a:rPr>
                <a:t>Спеціаліст</a:t>
              </a:r>
              <a:r>
                <a:rPr kumimoji="0" lang="ru-RU" sz="14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ndara" pitchFamily="34" charset="0"/>
                  <a:cs typeface="Arial" pitchFamily="34" charset="0"/>
                </a:rPr>
                <a:t>)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12477" y="0"/>
              <a:ext cx="22575" cy="247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Високий</a:t>
              </a:r>
              <a:r>
                <a:rPr kumimoji="0" lang="ru-RU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r>
                <a:rPr kumimoji="0" lang="ru-RU" sz="11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рівень</a:t>
              </a:r>
              <a:r>
                <a:rPr kumimoji="0" lang="ru-RU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 </a:t>
              </a:r>
              <a:r>
                <a:rPr kumimoji="0" lang="ru-RU" sz="11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експертної</a:t>
              </a:r>
              <a:r>
                <a:rPr kumimoji="0" lang="ru-RU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 </a:t>
              </a:r>
              <a:r>
                <a:rPr kumimoji="0" lang="ru-RU" sz="11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кваліфікації</a:t>
              </a:r>
              <a:r>
                <a:rPr kumimoji="0" lang="ru-RU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 як «в ширину», так </a:t>
              </a:r>
              <a:r>
                <a:rPr kumimoji="0" lang="ru-RU" sz="11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і</a:t>
              </a:r>
              <a:r>
                <a:rPr kumimoji="0" lang="ru-RU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 «в </a:t>
              </a:r>
              <a:r>
                <a:rPr kumimoji="0" lang="ru-RU" sz="11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глибину</a:t>
              </a:r>
              <a:r>
                <a:rPr kumimoji="0" lang="ru-RU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». </a:t>
              </a:r>
              <a:r>
                <a:rPr kumimoji="0" lang="ru-RU" sz="11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Визначає</a:t>
              </a:r>
              <a:r>
                <a:rPr kumimoji="0" lang="ru-RU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 </a:t>
              </a:r>
              <a:r>
                <a:rPr kumimoji="0" lang="ru-RU" sz="11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стратегічні</a:t>
              </a:r>
              <a:r>
                <a:rPr kumimoji="0" lang="ru-RU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 напрямки. </a:t>
              </a:r>
              <a:r>
                <a:rPr kumimoji="0" lang="ru-RU" sz="11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Керівні</a:t>
              </a:r>
              <a:r>
                <a:rPr kumimoji="0" lang="ru-RU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 </a:t>
              </a:r>
              <a:r>
                <a:rPr kumimoji="0" lang="ru-RU" sz="11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обов'язки</a:t>
              </a:r>
              <a:r>
                <a:rPr kumimoji="0" lang="ru-RU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 та </a:t>
              </a:r>
              <a:r>
                <a:rPr kumimoji="0" lang="ru-RU" sz="11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можливість</a:t>
              </a:r>
              <a:r>
                <a:rPr kumimoji="0" lang="ru-RU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 </a:t>
              </a:r>
              <a:r>
                <a:rPr kumimoji="0" lang="ru-RU" sz="11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самостійних</a:t>
              </a:r>
              <a:r>
                <a:rPr kumimoji="0" lang="ru-RU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 </a:t>
              </a:r>
              <a:r>
                <a:rPr kumimoji="0" lang="ru-RU" sz="11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дій</a:t>
              </a:r>
              <a:endPara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Незалежність</a:t>
              </a:r>
              <a:r>
                <a:rPr kumimoji="0" lang="ru-RU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 та </a:t>
              </a:r>
              <a:r>
                <a:rPr kumimoji="0" lang="ru-RU" sz="11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відповідальність</a:t>
              </a:r>
              <a:r>
                <a:rPr kumimoji="0" lang="ru-RU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 при </a:t>
              </a:r>
              <a:r>
                <a:rPr kumimoji="0" lang="ru-RU" sz="11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координуванні</a:t>
              </a:r>
              <a:r>
                <a:rPr kumimoji="0" lang="ru-RU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 </a:t>
              </a:r>
              <a:r>
                <a:rPr kumimoji="0" lang="ru-RU" sz="11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роботи</a:t>
              </a:r>
              <a:r>
                <a:rPr kumimoji="0" lang="ru-RU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, </a:t>
              </a:r>
              <a:r>
                <a:rPr kumimoji="0" lang="ru-RU" sz="11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що</a:t>
              </a:r>
              <a:r>
                <a:rPr kumimoji="0" lang="ru-RU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 </a:t>
              </a:r>
              <a:r>
                <a:rPr kumimoji="0" lang="ru-RU" sz="11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відображає</a:t>
              </a:r>
              <a:r>
                <a:rPr kumimoji="0" lang="ru-RU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 </a:t>
              </a:r>
              <a:r>
                <a:rPr kumimoji="0" lang="ru-RU" sz="11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ширшу</a:t>
              </a:r>
              <a:r>
                <a:rPr kumimoji="0" lang="ru-RU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 та </a:t>
              </a:r>
              <a:r>
                <a:rPr kumimoji="0" lang="ru-RU" sz="11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глибшу</a:t>
              </a:r>
              <a:r>
                <a:rPr kumimoji="0" lang="ru-RU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 </a:t>
              </a:r>
              <a:r>
                <a:rPr kumimoji="0" lang="ru-RU" sz="11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експертну</a:t>
              </a:r>
              <a:r>
                <a:rPr kumimoji="0" lang="ru-RU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 </a:t>
              </a:r>
              <a:r>
                <a:rPr kumimoji="0" lang="ru-RU" sz="11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кваліфікацію</a:t>
              </a:r>
              <a:r>
                <a:rPr kumimoji="0" lang="ru-RU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 у </a:t>
              </a:r>
              <a:r>
                <a:rPr kumimoji="0" lang="ru-RU" sz="11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власному</a:t>
              </a:r>
              <a:r>
                <a:rPr kumimoji="0" lang="ru-RU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 </a:t>
              </a:r>
              <a:r>
                <a:rPr kumimoji="0" lang="ru-RU" sz="11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напрямку</a:t>
              </a:r>
              <a:r>
                <a:rPr kumimoji="0" lang="ru-RU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 </a:t>
              </a:r>
              <a:r>
                <a:rPr kumimoji="0" lang="ru-RU" sz="11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роботи</a:t>
              </a:r>
              <a:endPara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Незалежність</a:t>
              </a:r>
              <a:r>
                <a:rPr kumimoji="0" lang="ru-RU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 в </a:t>
              </a:r>
              <a:r>
                <a:rPr kumimoji="0" lang="ru-RU" sz="11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зазначених</a:t>
              </a:r>
              <a:r>
                <a:rPr kumimoji="0" lang="ru-RU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 </a:t>
              </a:r>
              <a:r>
                <a:rPr kumimoji="0" lang="ru-RU" sz="11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напрямках</a:t>
              </a:r>
              <a:r>
                <a:rPr kumimoji="0" lang="ru-RU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 та/</a:t>
              </a:r>
              <a:r>
                <a:rPr kumimoji="0" lang="ru-RU" sz="11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або</a:t>
              </a:r>
              <a:r>
                <a:rPr kumimoji="0" lang="ru-RU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 </a:t>
              </a:r>
              <a:r>
                <a:rPr kumimoji="0" lang="ru-RU" sz="11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роботі</a:t>
              </a:r>
              <a:r>
                <a:rPr kumimoji="0" lang="ru-RU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 </a:t>
              </a:r>
              <a:r>
                <a:rPr kumimoji="0" lang="ru-RU" sz="11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під</a:t>
              </a:r>
              <a:r>
                <a:rPr kumimoji="0" lang="ru-RU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 </a:t>
              </a:r>
              <a:r>
                <a:rPr kumimoji="0" lang="ru-RU" sz="11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  <a:cs typeface="Arial" pitchFamily="34" charset="0"/>
                </a:rPr>
                <a:t>керівництвом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3797" name="Rounded Rectangle 15"/>
          <p:cNvSpPr>
            <a:spLocks noChangeArrowheads="1"/>
          </p:cNvSpPr>
          <p:nvPr/>
        </p:nvSpPr>
        <p:spPr bwMode="auto">
          <a:xfrm>
            <a:off x="5724128" y="4365104"/>
            <a:ext cx="1080120" cy="648072"/>
          </a:xfrm>
          <a:prstGeom prst="roundRect">
            <a:avLst>
              <a:gd name="adj" fmla="val 16667"/>
            </a:avLst>
          </a:prstGeom>
          <a:solidFill>
            <a:srgbClr val="009900"/>
          </a:solidFill>
          <a:ln w="9525">
            <a:noFill/>
            <a:round/>
            <a:headEnd/>
            <a:tailEnd/>
          </a:ln>
          <a:effectLst>
            <a:outerShdw dist="19050" dir="5400000" algn="ctr" rotWithShape="0">
              <a:srgbClr val="000000">
                <a:alpha val="62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andara" pitchFamily="34" charset="0"/>
                <a:cs typeface="Arial" pitchFamily="34" charset="0"/>
              </a:rPr>
              <a:t>Рівень</a:t>
            </a:r>
            <a:r>
              <a:rPr kumimoji="0" lang="ru-RU" sz="11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ndara" pitchFamily="34" charset="0"/>
                <a:cs typeface="Arial" pitchFamily="34" charset="0"/>
              </a:rPr>
              <a:t> 3 (</a:t>
            </a:r>
            <a:r>
              <a:rPr kumimoji="0" lang="ru-RU" sz="1100" b="1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andara" pitchFamily="34" charset="0"/>
                <a:cs typeface="Arial" pitchFamily="34" charset="0"/>
              </a:rPr>
              <a:t>Компетентний</a:t>
            </a:r>
            <a:r>
              <a:rPr kumimoji="0" lang="ru-RU" sz="11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ndara" pitchFamily="34" charset="0"/>
                <a:cs typeface="Arial" pitchFamily="34" charset="0"/>
              </a:rPr>
              <a:t>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Засідання</a:t>
            </a:r>
            <a:r>
              <a:rPr lang="ru-RU" dirty="0"/>
              <a:t> </a:t>
            </a:r>
            <a:r>
              <a:rPr lang="ru-RU" dirty="0" err="1"/>
              <a:t>робочої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endParaRPr lang="ru-RU" dirty="0"/>
          </a:p>
        </p:txBody>
      </p:sp>
      <p:pic>
        <p:nvPicPr>
          <p:cNvPr id="2049" name="Picture 1" descr="C:\Users\Home\Desktop\IMG_217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24744"/>
            <a:ext cx="8424936" cy="54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Засідання</a:t>
            </a:r>
            <a:r>
              <a:rPr lang="ru-RU" dirty="0"/>
              <a:t> </a:t>
            </a:r>
            <a:r>
              <a:rPr lang="ru-RU" dirty="0" err="1"/>
              <a:t>робочої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endParaRPr lang="ru-RU" dirty="0"/>
          </a:p>
        </p:txBody>
      </p:sp>
      <p:pic>
        <p:nvPicPr>
          <p:cNvPr id="34818" name="Picture 2" descr="C:\Users\Home\Desktop\IMG_217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1052736"/>
            <a:ext cx="8568952" cy="54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Набір на навчання магістрів громадського здоров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я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2019 рік</a:t>
            </a:r>
          </a:p>
          <a:p>
            <a:pPr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Денна форма навчання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– 11 студентів</a:t>
            </a:r>
          </a:p>
          <a:p>
            <a:pPr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Заочна форма навчання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– 9 студентів</a:t>
            </a:r>
          </a:p>
          <a:p>
            <a:pPr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lain" startAt="2020"/>
            </a:pP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  рік</a:t>
            </a:r>
          </a:p>
          <a:p>
            <a:pPr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Денна форма навчання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– 9 студентів</a:t>
            </a:r>
          </a:p>
          <a:p>
            <a:pPr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Заочна форма навчання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– 4 студенти</a:t>
            </a:r>
          </a:p>
          <a:p>
            <a:pPr marL="514350" indent="-514350">
              <a:buNone/>
            </a:pPr>
            <a:endParaRPr lang="ru-RU" b="1" i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Проблеми 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  <a:p>
            <a:pPr algn="ctr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Впровадження спеціалізації магістрів з </a:t>
            </a:r>
          </a:p>
          <a:p>
            <a:pPr algn="ctr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можливим  їх  працевлаштуванням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s://keystoneacademic-res.cloudinary.com/image/upload/q_auto,f_auto,w_743,c_limit/element/12/12986_KIT_Images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00808"/>
            <a:ext cx="8424936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Перші магістри громадського здоров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6626" name="Picture 2" descr="C:\Users\Home\Desktop\nauk-zd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063" y="1268760"/>
            <a:ext cx="8229601" cy="504056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Створена кафедра </a:t>
            </a:r>
            <a:r>
              <a:rPr lang="uk-UA" sz="2800" b="1" i="1" dirty="0" err="1">
                <a:latin typeface="Times New Roman" pitchFamily="18" charset="0"/>
                <a:cs typeface="Times New Roman" pitchFamily="18" charset="0"/>
              </a:rPr>
              <a:t>“Наук</a:t>
            </a:r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 про здоров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я”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складі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кафедри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працюють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доктор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кандидати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наук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спеціалісти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великим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досвідом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практичної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яка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пов’язана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характерними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громадського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тому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числі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спеціалісти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управляння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охороною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епідеміології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моніторингу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соціології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практичної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психології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інформаційних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технологій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комунікацій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Склад кафедри, 2019-2020 навчальний рік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8" name="AutoShape 2" descr="https://www.uzhnu.edu.ua/uploads/root/kafedru/kaf_nauk_zdorovia/nauk-zd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0" name="AutoShape 4" descr="https://www.uzhnu.edu.ua/uploads/root/kafedru/kaf_nauk_zdorovia/nauk-zd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2" name="AutoShape 6" descr="https://www.uzhnu.edu.ua/uploads/root/kafedru/kaf_nauk_zdorovia/nauk-zd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223" name="Picture 7" descr="C:\Users\Home\Desktop\nauk-zd-1.jpg"/>
          <p:cNvPicPr>
            <a:picLocks noChangeAspect="1" noChangeArrowheads="1"/>
          </p:cNvPicPr>
          <p:nvPr/>
        </p:nvPicPr>
        <p:blipFill rotWithShape="1">
          <a:blip r:embed="rId2" cstate="print"/>
          <a:srcRect t="-1232" b="7811"/>
          <a:stretch/>
        </p:blipFill>
        <p:spPr bwMode="auto">
          <a:xfrm>
            <a:off x="971600" y="1124744"/>
            <a:ext cx="6984776" cy="54586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034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429000"/>
            <a:ext cx="7776864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432124"/>
            <a:ext cx="6105855" cy="3125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Основа розробки програми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вищу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освіту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01.07.2014 р. № 1556–VII  </a:t>
            </a: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Освітній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стандарт для другого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освітнього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магістра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спеціальності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229-громадське здоров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я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2800" b="1" i="1" dirty="0" err="1">
                <a:latin typeface="Times New Roman" pitchFamily="18" charset="0"/>
                <a:cs typeface="Times New Roman" pitchFamily="18" charset="0"/>
              </a:rPr>
              <a:t>труктура</a:t>
            </a:r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 програми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124745"/>
          <a:ext cx="8640961" cy="5721640"/>
        </p:xfrm>
        <a:graphic>
          <a:graphicData uri="http://schemas.openxmlformats.org/drawingml/2006/table">
            <a:tbl>
              <a:tblPr/>
              <a:tblGrid>
                <a:gridCol w="905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5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5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3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35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24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961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3066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Аудиторні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години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68926" marT="55141" marB="551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Самостійна робота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926" marR="68926" marT="55141" marB="551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Вид контролю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926" marR="0" marT="55141" marB="551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усього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68926" marT="55141" marB="551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лекції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926" marR="68926" marT="55141" marB="551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семінари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926" marR="68926" marT="55141" marB="551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практичні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926" marR="0" marT="55141" marB="551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24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3600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68926" marT="55141" marB="551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462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926" marR="68926" marT="55141" marB="551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512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926" marR="68926" marT="55141" marB="551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1318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926" marR="68926" marT="55141" marB="551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1308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926" marR="68926" marT="55141" marB="551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Усне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опитування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Рішення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ситуаційних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задач.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Модульний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тестовий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контроль.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Комп’ютерний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тестовий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іспит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926" marR="0" marT="55141" marB="551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066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Усього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кредитів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ЄКТС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68926" marT="55141" marB="551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926" marR="0" marT="55141" marB="551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066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у тому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числі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55141" marB="551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6331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Кредитів 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68926" marT="55141" marB="551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Науково-дослідна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робота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926" marR="68926" marT="55141" marB="551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Вид контролю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926" marR="0" marT="55141" marB="551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7356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68926" marT="55141" marB="551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Проведення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наукового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самостійного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дослідження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та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підготовка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наукової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дипломної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магістерської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роботи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926" marR="68926" marT="55141" marB="551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Публічний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захист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наукової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дипломної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магістерської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роботи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926" marR="0" marT="55141" marB="5514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uk-UA" sz="2400" b="1" i="1" dirty="0" err="1">
                <a:latin typeface="Times New Roman" pitchFamily="18" charset="0"/>
                <a:cs typeface="Times New Roman" pitchFamily="18" charset="0"/>
              </a:rPr>
              <a:t>Обов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b="1" i="1" dirty="0" err="1">
                <a:latin typeface="Times New Roman" pitchFamily="18" charset="0"/>
                <a:cs typeface="Times New Roman" pitchFamily="18" charset="0"/>
              </a:rPr>
              <a:t>язкові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 компоненти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84784"/>
            <a:ext cx="8280919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632</Words>
  <Application>Microsoft Office PowerPoint</Application>
  <PresentationFormat>Экран (4:3)</PresentationFormat>
  <Paragraphs>83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Candara</vt:lpstr>
      <vt:lpstr>Times New Roman</vt:lpstr>
      <vt:lpstr>Тема Office</vt:lpstr>
      <vt:lpstr>Актуальні питання  підготовки  магістрів громадського здоров’я в Ужгородському  національному університеті</vt:lpstr>
      <vt:lpstr>Набір на навчання магістрів громадського здоров’я</vt:lpstr>
      <vt:lpstr>Перші магістри громадського здоров’я</vt:lpstr>
      <vt:lpstr>Створена кафедра “Наук про здоров’я”</vt:lpstr>
      <vt:lpstr>Склад кафедри, 2019-2020 навчальний рік</vt:lpstr>
      <vt:lpstr>Презентация PowerPoint</vt:lpstr>
      <vt:lpstr>Основа розробки програми</vt:lpstr>
      <vt:lpstr>Cтруктура програми</vt:lpstr>
      <vt:lpstr>Обов’язкові компоненти</vt:lpstr>
      <vt:lpstr>Вибіркові компоненти</vt:lpstr>
      <vt:lpstr>Презентация PowerPoint</vt:lpstr>
      <vt:lpstr>Методи навчання</vt:lpstr>
      <vt:lpstr>Наукові здобутки магістрів</vt:lpstr>
      <vt:lpstr>Призери наукових конференцій за кордоном</vt:lpstr>
      <vt:lpstr>Перегляд освітньо-наукової програми</vt:lpstr>
      <vt:lpstr>Наказ Мінекономіки від 18.08.2020 № 1574 "Про затвердження Зміни № 9 до національного класифікатора ДК 003:2010"</vt:lpstr>
      <vt:lpstr>Презентация PowerPoint</vt:lpstr>
      <vt:lpstr>Засідання робочої групи</vt:lpstr>
      <vt:lpstr>Засідання робочої групи</vt:lpstr>
      <vt:lpstr>Проблеми 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Актуальні питання  підготовки  магістрів громадського здоров’я в Ужгородському  національному університеті</dc:title>
  <dc:creator>Home</dc:creator>
  <cp:lastModifiedBy>Завідувач кафедри</cp:lastModifiedBy>
  <cp:revision>3</cp:revision>
  <dcterms:created xsi:type="dcterms:W3CDTF">2020-11-17T16:29:30Z</dcterms:created>
  <dcterms:modified xsi:type="dcterms:W3CDTF">2020-11-18T07:34:42Z</dcterms:modified>
</cp:coreProperties>
</file>