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739"/>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29"/>
  <c:chart>
    <c:title>
      <c:tx>
        <c:rich>
          <a:bodyPr/>
          <a:lstStyle/>
          <a:p>
            <a:pPr>
              <a:defRPr/>
            </a:pPr>
            <a:r>
              <a:rPr lang="uk-UA"/>
              <a:t>Поліцентрична система ухвалення рішень</a:t>
            </a:r>
          </a:p>
        </c:rich>
      </c:tx>
      <c:layout/>
    </c:title>
    <c:view3D>
      <c:perspective val="30"/>
    </c:view3D>
    <c:plotArea>
      <c:layout/>
      <c:surface3DChart>
        <c:ser>
          <c:idx val="1"/>
          <c:order val="0"/>
          <c:tx>
            <c:strRef>
              <c:f>Лист1!$C$1</c:f>
              <c:strCache>
                <c:ptCount val="1"/>
                <c:pt idx="0">
                  <c:v>правові процедури</c:v>
                </c:pt>
              </c:strCache>
            </c:strRef>
          </c:tx>
          <c:cat>
            <c:strRef>
              <c:f>Лист1!$A$2:$A$5</c:f>
              <c:strCache>
                <c:ptCount val="4"/>
                <c:pt idx="0">
                  <c:v>юдикатура та парл-зм</c:v>
                </c:pt>
                <c:pt idx="1">
                  <c:v>трикутник влади"</c:v>
                </c:pt>
                <c:pt idx="2">
                  <c:v>доступ до пол/ посад</c:v>
                </c:pt>
                <c:pt idx="3">
                  <c:v>пар-зм та лобіювання</c:v>
                </c:pt>
              </c:strCache>
            </c:strRef>
          </c:cat>
          <c:val>
            <c:numRef>
              <c:f>Лист1!$C$2:$C$5</c:f>
              <c:numCache>
                <c:formatCode>General</c:formatCode>
                <c:ptCount val="4"/>
                <c:pt idx="0" formatCode="0.00">
                  <c:v>4.7</c:v>
                </c:pt>
                <c:pt idx="1">
                  <c:v>3.5</c:v>
                </c:pt>
                <c:pt idx="2">
                  <c:v>3.7</c:v>
                </c:pt>
                <c:pt idx="3">
                  <c:v>1.7</c:v>
                </c:pt>
              </c:numCache>
            </c:numRef>
          </c:val>
        </c:ser>
        <c:ser>
          <c:idx val="0"/>
          <c:order val="1"/>
          <c:tx>
            <c:strRef>
              <c:f>Лист1!$B$1</c:f>
              <c:strCache>
                <c:ptCount val="1"/>
                <c:pt idx="0">
                  <c:v>правові цінності</c:v>
                </c:pt>
              </c:strCache>
            </c:strRef>
          </c:tx>
          <c:cat>
            <c:strRef>
              <c:f>Лист1!$A$2:$A$5</c:f>
              <c:strCache>
                <c:ptCount val="4"/>
                <c:pt idx="0">
                  <c:v>юдикатура та парл-зм</c:v>
                </c:pt>
                <c:pt idx="1">
                  <c:v>трикутник влади"</c:v>
                </c:pt>
                <c:pt idx="2">
                  <c:v>доступ до пол/ посад</c:v>
                </c:pt>
                <c:pt idx="3">
                  <c:v>пар-зм та лобіювання</c:v>
                </c:pt>
              </c:strCache>
            </c:strRef>
          </c:cat>
          <c:val>
            <c:numRef>
              <c:f>Лист1!$B$2:$B$5</c:f>
              <c:numCache>
                <c:formatCode>General</c:formatCode>
                <c:ptCount val="4"/>
                <c:pt idx="0" formatCode="0.00">
                  <c:v>4.5</c:v>
                </c:pt>
                <c:pt idx="1">
                  <c:v>1.5</c:v>
                </c:pt>
                <c:pt idx="2">
                  <c:v>2.2000000000000002</c:v>
                </c:pt>
                <c:pt idx="3">
                  <c:v>2.5</c:v>
                </c:pt>
              </c:numCache>
            </c:numRef>
          </c:val>
        </c:ser>
        <c:ser>
          <c:idx val="2"/>
          <c:order val="2"/>
          <c:tx>
            <c:strRef>
              <c:f>Лист1!$D$1</c:f>
              <c:strCache>
                <c:ptCount val="1"/>
                <c:pt idx="0">
                  <c:v>правові норми</c:v>
                </c:pt>
              </c:strCache>
            </c:strRef>
          </c:tx>
          <c:cat>
            <c:strRef>
              <c:f>Лист1!$A$2:$A$5</c:f>
              <c:strCache>
                <c:ptCount val="4"/>
                <c:pt idx="0">
                  <c:v>юдикатура та парл-зм</c:v>
                </c:pt>
                <c:pt idx="1">
                  <c:v>трикутник влади"</c:v>
                </c:pt>
                <c:pt idx="2">
                  <c:v>доступ до пол/ посад</c:v>
                </c:pt>
                <c:pt idx="3">
                  <c:v>пар-зм та лобіювання</c:v>
                </c:pt>
              </c:strCache>
            </c:strRef>
          </c:cat>
          <c:val>
            <c:numRef>
              <c:f>Лист1!$D$2:$D$5</c:f>
              <c:numCache>
                <c:formatCode>General</c:formatCode>
                <c:ptCount val="4"/>
                <c:pt idx="0" formatCode="0.00">
                  <c:v>3.1</c:v>
                </c:pt>
                <c:pt idx="1">
                  <c:v>3.1</c:v>
                </c:pt>
                <c:pt idx="2">
                  <c:v>3</c:v>
                </c:pt>
                <c:pt idx="3">
                  <c:v>3.5</c:v>
                </c:pt>
              </c:numCache>
            </c:numRef>
          </c:val>
        </c:ser>
        <c:bandFmts/>
        <c:axId val="93013888"/>
        <c:axId val="93192576"/>
        <c:axId val="88752576"/>
      </c:surface3DChart>
      <c:catAx>
        <c:axId val="93013888"/>
        <c:scaling>
          <c:orientation val="minMax"/>
        </c:scaling>
        <c:axPos val="b"/>
        <c:title>
          <c:layout/>
        </c:title>
        <c:majorTickMark val="none"/>
        <c:tickLblPos val="nextTo"/>
        <c:crossAx val="93192576"/>
        <c:crosses val="autoZero"/>
        <c:auto val="1"/>
        <c:lblAlgn val="ctr"/>
        <c:lblOffset val="100"/>
      </c:catAx>
      <c:valAx>
        <c:axId val="93192576"/>
        <c:scaling>
          <c:orientation val="minMax"/>
        </c:scaling>
        <c:axPos val="l"/>
        <c:majorGridlines/>
        <c:title>
          <c:layout/>
        </c:title>
        <c:numFmt formatCode="0.00" sourceLinked="1"/>
        <c:majorTickMark val="none"/>
        <c:tickLblPos val="nextTo"/>
        <c:crossAx val="93013888"/>
        <c:crosses val="autoZero"/>
        <c:crossBetween val="midCat"/>
      </c:valAx>
      <c:serAx>
        <c:axId val="88752576"/>
        <c:scaling>
          <c:orientation val="minMax"/>
        </c:scaling>
        <c:axPos val="b"/>
        <c:majorTickMark val="none"/>
        <c:tickLblPos val="nextTo"/>
        <c:crossAx val="93192576"/>
        <c:crosses val="autoZero"/>
      </c:serAx>
    </c:plotArea>
    <c:legend>
      <c:legendPos val="r"/>
      <c:layout/>
      <c:txPr>
        <a:bodyPr/>
        <a:lstStyle/>
        <a:p>
          <a:pPr rtl="0">
            <a:defRPr/>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DDC6E-80FC-4AE8-9D72-70EA1545131D}" type="datetimeFigureOut">
              <a:rPr lang="uk-UA" smtClean="0"/>
              <a:pPr/>
              <a:t>28.07.2015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901CB0-83C6-4574-82B9-32302AF9D599}"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03901CB0-83C6-4574-82B9-32302AF9D599}" type="slidenum">
              <a:rPr lang="uk-UA" smtClean="0"/>
              <a:pPr/>
              <a:t>13</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28.07.2015</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28.07.2015</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28.07.2015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28.07.2015</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28.07.2015</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28.07.2015</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savchyn@bigmir.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solidFill>
                  <a:srgbClr val="FF0000"/>
                </a:solidFill>
              </a:rPr>
              <a:t>Захист прав людини в умовах екстраординарних обставин</a:t>
            </a:r>
            <a:endParaRPr lang="uk-UA" dirty="0">
              <a:solidFill>
                <a:srgbClr val="FF0000"/>
              </a:solidFill>
            </a:endParaRPr>
          </a:p>
        </p:txBody>
      </p:sp>
      <p:sp>
        <p:nvSpPr>
          <p:cNvPr id="3" name="Подзаголовок 2"/>
          <p:cNvSpPr>
            <a:spLocks noGrp="1"/>
          </p:cNvSpPr>
          <p:nvPr>
            <p:ph type="subTitle" idx="1"/>
          </p:nvPr>
        </p:nvSpPr>
        <p:spPr>
          <a:xfrm>
            <a:off x="2133600" y="2819400"/>
            <a:ext cx="6560234" cy="2697832"/>
          </a:xfrm>
        </p:spPr>
        <p:txBody>
          <a:bodyPr>
            <a:normAutofit/>
          </a:bodyPr>
          <a:lstStyle/>
          <a:p>
            <a:r>
              <a:rPr lang="uk-UA" dirty="0" smtClean="0"/>
              <a:t>Михайло Савчин, </a:t>
            </a:r>
            <a:br>
              <a:rPr lang="uk-UA" dirty="0" smtClean="0"/>
            </a:br>
            <a:r>
              <a:rPr lang="uk-UA" dirty="0" err="1" smtClean="0"/>
              <a:t>д.ю.н</a:t>
            </a:r>
            <a:r>
              <a:rPr lang="uk-UA" dirty="0" smtClean="0"/>
              <a:t>., проф. </a:t>
            </a:r>
            <a:r>
              <a:rPr lang="uk-UA" dirty="0" err="1" smtClean="0"/>
              <a:t>УжНУ</a:t>
            </a:r>
            <a:r>
              <a:rPr lang="uk-UA" dirty="0" smtClean="0"/>
              <a:t>,</a:t>
            </a:r>
            <a:br>
              <a:rPr lang="uk-UA" dirty="0" smtClean="0"/>
            </a:br>
            <a:r>
              <a:rPr lang="uk-UA" dirty="0" smtClean="0"/>
              <a:t>директор НДІ порівняльного публічного права та міжнародного права </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smtClean="0">
                <a:solidFill>
                  <a:srgbClr val="92D050"/>
                </a:solidFill>
              </a:rPr>
              <a:t>2. Права людини у системі конституційних цінностей</a:t>
            </a:r>
            <a:endParaRPr lang="uk-UA" sz="3600" dirty="0">
              <a:solidFill>
                <a:srgbClr val="92D050"/>
              </a:solidFill>
            </a:endParaRPr>
          </a:p>
        </p:txBody>
      </p:sp>
      <p:sp>
        <p:nvSpPr>
          <p:cNvPr id="3" name="Содержимое 2"/>
          <p:cNvSpPr>
            <a:spLocks noGrp="1"/>
          </p:cNvSpPr>
          <p:nvPr>
            <p:ph idx="1"/>
          </p:nvPr>
        </p:nvSpPr>
        <p:spPr>
          <a:xfrm>
            <a:off x="457200" y="1646236"/>
            <a:ext cx="8229600" cy="5211763"/>
          </a:xfrm>
        </p:spPr>
        <p:txBody>
          <a:bodyPr>
            <a:normAutofit fontScale="77500" lnSpcReduction="20000"/>
          </a:bodyPr>
          <a:lstStyle/>
          <a:p>
            <a:pPr>
              <a:buNone/>
            </a:pPr>
            <a:r>
              <a:rPr lang="uk-UA" dirty="0" smtClean="0"/>
              <a:t>стосовно «…аргументів заявників щодо підготовки та інструктування осіб, що діють від імені держави, і необхідності оперативного контролю, Суд вважає, що це питання, які в контексті даної справи піднімають у світлі статті 2 п. 2 </a:t>
            </a:r>
            <a:r>
              <a:rPr lang="en-US" dirty="0" smtClean="0"/>
              <a:t>[</a:t>
            </a:r>
            <a:r>
              <a:rPr lang="uk-UA" dirty="0" smtClean="0"/>
              <a:t>Конвенції</a:t>
            </a:r>
            <a:r>
              <a:rPr lang="en-US" dirty="0" smtClean="0"/>
              <a:t>] </a:t>
            </a:r>
            <a:r>
              <a:rPr lang="uk-UA" dirty="0" smtClean="0"/>
              <a:t>проблему пропорційності реакції держави на виниклу загрозу терористичного акту. У цьому відношенні досить відзначити, що інструкції про порядок дій, отримані військовослужбовцями і поліцейськими в даному випадку, являють собою ряд правил, які чітко визначають порядок застосування сили, і повністю відповідають внутрішнім нормам, а також по суті нормі, що міститься в Конвенції» </a:t>
            </a:r>
          </a:p>
          <a:p>
            <a:pPr algn="r"/>
            <a:endParaRPr lang="uk-UA" dirty="0" smtClean="0"/>
          </a:p>
          <a:p>
            <a:pPr algn="r">
              <a:buNone/>
            </a:pPr>
            <a:r>
              <a:rPr lang="uk-UA" dirty="0" smtClean="0"/>
              <a:t>(</a:t>
            </a:r>
            <a:r>
              <a:rPr lang="en-US" dirty="0" smtClean="0"/>
              <a:t>Mc</a:t>
            </a:r>
            <a:r>
              <a:rPr lang="ru-RU" dirty="0" smtClean="0"/>
              <a:t>С</a:t>
            </a:r>
            <a:r>
              <a:rPr lang="en-US" dirty="0" err="1" smtClean="0"/>
              <a:t>ann</a:t>
            </a:r>
            <a:r>
              <a:rPr lang="en-US" dirty="0" smtClean="0"/>
              <a:t> v. UK</a:t>
            </a:r>
            <a:r>
              <a:rPr lang="uk-UA" dirty="0" smtClean="0"/>
              <a:t>, пара. 156).</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84784"/>
          </a:xfrm>
        </p:spPr>
        <p:txBody>
          <a:bodyPr>
            <a:noAutofit/>
          </a:bodyPr>
          <a:lstStyle/>
          <a:p>
            <a:r>
              <a:rPr lang="uk-UA" sz="2800" dirty="0" smtClean="0">
                <a:solidFill>
                  <a:srgbClr val="FFFF00"/>
                </a:solidFill>
              </a:rPr>
              <a:t>Зважування цінності прав людини в умовах сучасної демократії: справа </a:t>
            </a:r>
            <a:r>
              <a:rPr lang="uk-UA" sz="2800" dirty="0" err="1" smtClean="0">
                <a:solidFill>
                  <a:srgbClr val="FFFF00"/>
                </a:solidFill>
              </a:rPr>
              <a:t>МакКанн</a:t>
            </a:r>
            <a:r>
              <a:rPr lang="uk-UA" sz="2800" dirty="0" smtClean="0">
                <a:solidFill>
                  <a:srgbClr val="FFFF00"/>
                </a:solidFill>
              </a:rPr>
              <a:t> проти Сполученого Королівства</a:t>
            </a:r>
            <a:endParaRPr lang="uk-UA" sz="2800" dirty="0">
              <a:solidFill>
                <a:srgbClr val="FFFF00"/>
              </a:solidFill>
            </a:endParaRPr>
          </a:p>
        </p:txBody>
      </p:sp>
      <p:sp>
        <p:nvSpPr>
          <p:cNvPr id="3" name="Содержимое 2"/>
          <p:cNvSpPr>
            <a:spLocks noGrp="1"/>
          </p:cNvSpPr>
          <p:nvPr>
            <p:ph idx="1"/>
          </p:nvPr>
        </p:nvSpPr>
        <p:spPr/>
        <p:txBody>
          <a:bodyPr>
            <a:normAutofit fontScale="77500" lnSpcReduction="20000"/>
          </a:bodyPr>
          <a:lstStyle/>
          <a:p>
            <a:pPr>
              <a:buNone/>
            </a:pPr>
            <a:r>
              <a:rPr lang="uk-UA" dirty="0" smtClean="0"/>
              <a:t>«беручи до уваги, що було вирішено не перешкоджати в'їзду підозрюваних у Гібралтар, що влада не змогла врахувати можливість помилковості своїх розвідувальних оцінок, принаймні в деяких аспектах, і що, коли військовослужбовці відкрили вогонь, це автоматично означало застосування сили, що тягне за собою позбавлення життя, Суд не переконаний, що позбавлення життя трьох терористів представляло собою застосування сили, абсолютно необхідною для захисту людей від незаконного насильства за змістом статті 2 п. 2 (а) Конвенції» </a:t>
            </a:r>
          </a:p>
          <a:p>
            <a:endParaRPr lang="uk-UA" dirty="0" smtClean="0"/>
          </a:p>
          <a:p>
            <a:pPr algn="r">
              <a:buNone/>
            </a:pPr>
            <a:r>
              <a:rPr lang="uk-UA" dirty="0" smtClean="0"/>
              <a:t>(</a:t>
            </a:r>
            <a:r>
              <a:rPr lang="en-US" dirty="0" smtClean="0"/>
              <a:t>Mc</a:t>
            </a:r>
            <a:r>
              <a:rPr lang="ru-RU" dirty="0" smtClean="0"/>
              <a:t>С</a:t>
            </a:r>
            <a:r>
              <a:rPr lang="en-US" dirty="0" err="1" smtClean="0"/>
              <a:t>ann</a:t>
            </a:r>
            <a:r>
              <a:rPr lang="en-US" dirty="0" smtClean="0"/>
              <a:t> v. UK</a:t>
            </a:r>
            <a:r>
              <a:rPr lang="uk-UA" dirty="0" smtClean="0"/>
              <a:t>, пара. 213).</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rgbClr val="FF9966"/>
                </a:solidFill>
              </a:rPr>
              <a:t>Проблема суверенітету парламенту та </a:t>
            </a:r>
            <a:r>
              <a:rPr lang="uk-UA" dirty="0" err="1" smtClean="0">
                <a:solidFill>
                  <a:srgbClr val="FF9966"/>
                </a:solidFill>
              </a:rPr>
              <a:t>юдикатури</a:t>
            </a:r>
            <a:endParaRPr lang="uk-UA" dirty="0">
              <a:solidFill>
                <a:srgbClr val="FF9966"/>
              </a:solidFill>
            </a:endParaRPr>
          </a:p>
        </p:txBody>
      </p:sp>
      <p:sp>
        <p:nvSpPr>
          <p:cNvPr id="3" name="Содержимое 2"/>
          <p:cNvSpPr>
            <a:spLocks noGrp="1"/>
          </p:cNvSpPr>
          <p:nvPr>
            <p:ph idx="1"/>
          </p:nvPr>
        </p:nvSpPr>
        <p:spPr/>
        <p:txBody>
          <a:bodyPr>
            <a:normAutofit fontScale="85000" lnSpcReduction="20000"/>
          </a:bodyPr>
          <a:lstStyle/>
          <a:p>
            <a:pPr>
              <a:buNone/>
            </a:pPr>
            <a:r>
              <a:rPr lang="uk-UA" dirty="0" smtClean="0"/>
              <a:t>«У цій структурі конституційний контроль є цінністю, а не недоліком. Конституція немає проблем із судовим конституційним контролем; вона має проблеми із більшістю. Насправді, головною загрозою індивідуальним свободам є влада уряду. Чим більша влада уряду, тим менше індивідуальної свободи; чим більше індивідуальної свободи, тим менше влади в уряду. Влада уряду та індивідуальні свободи – це дві сторони гри з нульовою сумою»</a:t>
            </a:r>
          </a:p>
          <a:p>
            <a:pPr algn="r">
              <a:buNone/>
            </a:pPr>
            <a:endParaRPr lang="uk-UA" dirty="0" smtClean="0"/>
          </a:p>
          <a:p>
            <a:pPr algn="r">
              <a:buNone/>
            </a:pPr>
            <a:r>
              <a:rPr lang="uk-UA" dirty="0" smtClean="0"/>
              <a:t>Томас </a:t>
            </a:r>
            <a:r>
              <a:rPr lang="uk-UA" dirty="0" err="1" smtClean="0"/>
              <a:t>Бейкер</a:t>
            </a:r>
            <a:r>
              <a:rPr lang="uk-UA" dirty="0" smtClean="0"/>
              <a:t>, </a:t>
            </a:r>
            <a:r>
              <a:rPr lang="ru-RU" dirty="0" err="1" smtClean="0"/>
              <a:t>Constitutional</a:t>
            </a:r>
            <a:r>
              <a:rPr lang="ru-RU" dirty="0" smtClean="0"/>
              <a:t> </a:t>
            </a:r>
            <a:r>
              <a:rPr lang="ru-RU" dirty="0" err="1" smtClean="0"/>
              <a:t>Theory</a:t>
            </a:r>
            <a:r>
              <a:rPr lang="ru-RU" dirty="0" smtClean="0"/>
              <a:t> </a:t>
            </a:r>
            <a:r>
              <a:rPr lang="ru-RU" dirty="0" err="1" smtClean="0"/>
              <a:t>in</a:t>
            </a:r>
            <a:r>
              <a:rPr lang="ru-RU" dirty="0" smtClean="0"/>
              <a:t> </a:t>
            </a:r>
            <a:r>
              <a:rPr lang="ru-RU" dirty="0" err="1" smtClean="0"/>
              <a:t>a</a:t>
            </a:r>
            <a:r>
              <a:rPr lang="ru-RU" dirty="0" smtClean="0"/>
              <a:t> </a:t>
            </a:r>
            <a:r>
              <a:rPr lang="ru-RU" dirty="0" err="1" smtClean="0"/>
              <a:t>Nutshell</a:t>
            </a:r>
            <a:r>
              <a:rPr lang="ru-RU" dirty="0" smtClean="0"/>
              <a:t>, 13 </a:t>
            </a:r>
            <a:r>
              <a:rPr lang="ru-RU" dirty="0" err="1" smtClean="0"/>
              <a:t>Wm</a:t>
            </a:r>
            <a:r>
              <a:rPr lang="ru-RU" dirty="0" smtClean="0"/>
              <a:t>. &amp; </a:t>
            </a:r>
            <a:r>
              <a:rPr lang="ru-RU" dirty="0" err="1" smtClean="0"/>
              <a:t>Mary</a:t>
            </a:r>
            <a:r>
              <a:rPr lang="ru-RU" dirty="0" smtClean="0"/>
              <a:t> </a:t>
            </a:r>
            <a:r>
              <a:rPr lang="ru-RU" dirty="0" err="1" smtClean="0"/>
              <a:t>Bill</a:t>
            </a:r>
            <a:r>
              <a:rPr lang="ru-RU" dirty="0" smtClean="0"/>
              <a:t> </a:t>
            </a:r>
            <a:r>
              <a:rPr lang="ru-RU" dirty="0" err="1" smtClean="0"/>
              <a:t>Rts</a:t>
            </a:r>
            <a:r>
              <a:rPr lang="ru-RU" dirty="0" smtClean="0"/>
              <a:t>. J. 57 (2004) 80-81</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3. Екстраординарні обставини та захист прав людини</a:t>
            </a:r>
            <a:endParaRPr lang="uk-UA" dirty="0"/>
          </a:p>
        </p:txBody>
      </p:sp>
      <p:sp>
        <p:nvSpPr>
          <p:cNvPr id="3" name="Содержимое 2"/>
          <p:cNvSpPr>
            <a:spLocks noGrp="1"/>
          </p:cNvSpPr>
          <p:nvPr>
            <p:ph idx="1"/>
          </p:nvPr>
        </p:nvSpPr>
        <p:spPr/>
        <p:txBody>
          <a:bodyPr>
            <a:normAutofit fontScale="85000" lnSpcReduction="20000"/>
          </a:bodyPr>
          <a:lstStyle/>
          <a:p>
            <a:endParaRPr lang="uk-UA" dirty="0" smtClean="0"/>
          </a:p>
          <a:p>
            <a:r>
              <a:rPr lang="uk-UA" dirty="0" smtClean="0"/>
              <a:t>Проблеми захисту прав людини в Україні при екстраординарних обставинах.</a:t>
            </a:r>
          </a:p>
          <a:p>
            <a:endParaRPr lang="uk-UA" dirty="0" smtClean="0"/>
          </a:p>
          <a:p>
            <a:r>
              <a:rPr lang="uk-UA" dirty="0" smtClean="0"/>
              <a:t>Необхідність упровадження поліцентричної мережі ухвалення рішень.</a:t>
            </a:r>
          </a:p>
          <a:p>
            <a:endParaRPr lang="uk-UA" dirty="0" smtClean="0"/>
          </a:p>
          <a:p>
            <a:r>
              <a:rPr lang="uk-UA" dirty="0" smtClean="0"/>
              <a:t>Проблеми рішень парламентської більшості та поваги прав меншин.</a:t>
            </a:r>
          </a:p>
          <a:p>
            <a:endParaRPr lang="uk-UA" dirty="0" smtClean="0"/>
          </a:p>
          <a:p>
            <a:r>
              <a:rPr lang="uk-UA" dirty="0" smtClean="0"/>
              <a:t>Впровадження засад </a:t>
            </a:r>
            <a:r>
              <a:rPr lang="uk-UA" dirty="0" err="1" smtClean="0"/>
              <a:t>деліберативної</a:t>
            </a:r>
            <a:r>
              <a:rPr lang="uk-UA" dirty="0" smtClean="0"/>
              <a:t> демократії та процес ухвалення владних рішень</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rgbClr val="FF9966"/>
                </a:solidFill>
              </a:rPr>
              <a:t>3.1. Проблеми захисту прав людини в Україні при екстраординарних обставинах</a:t>
            </a:r>
            <a:endParaRPr lang="uk-UA" sz="3200" dirty="0">
              <a:solidFill>
                <a:srgbClr val="FF9966"/>
              </a:solidFill>
            </a:endParaRPr>
          </a:p>
        </p:txBody>
      </p:sp>
      <p:sp>
        <p:nvSpPr>
          <p:cNvPr id="3" name="Содержимое 2"/>
          <p:cNvSpPr>
            <a:spLocks noGrp="1"/>
          </p:cNvSpPr>
          <p:nvPr>
            <p:ph idx="1"/>
          </p:nvPr>
        </p:nvSpPr>
        <p:spPr/>
        <p:txBody>
          <a:bodyPr>
            <a:normAutofit fontScale="70000" lnSpcReduction="20000"/>
          </a:bodyPr>
          <a:lstStyle/>
          <a:p>
            <a:pPr>
              <a:buNone/>
            </a:pPr>
            <a:endParaRPr lang="uk-UA" dirty="0" smtClean="0"/>
          </a:p>
          <a:p>
            <a:pPr>
              <a:buNone/>
            </a:pPr>
            <a:r>
              <a:rPr lang="uk-UA" dirty="0" smtClean="0"/>
              <a:t>1. Окремі підрозділи військової організації чи спецслужб  мають бути наділені певним обсягом повноважень стосовно ухвалення окремих рішень, виходячи із оперативної обстановки та маючи доступ до необхідної інформації для ухвалення цих рішень;</a:t>
            </a:r>
          </a:p>
          <a:p>
            <a:endParaRPr lang="uk-UA" dirty="0" smtClean="0"/>
          </a:p>
          <a:p>
            <a:pPr>
              <a:buNone/>
            </a:pPr>
            <a:r>
              <a:rPr lang="uk-UA" dirty="0" smtClean="0"/>
              <a:t>2. Проблема доступу до інформації та правила ведення мереживо-центричних воєн;</a:t>
            </a:r>
          </a:p>
          <a:p>
            <a:pPr>
              <a:buNone/>
            </a:pPr>
            <a:endParaRPr lang="uk-UA" dirty="0" smtClean="0"/>
          </a:p>
          <a:p>
            <a:pPr>
              <a:buNone/>
            </a:pPr>
            <a:r>
              <a:rPr lang="uk-UA" dirty="0" smtClean="0"/>
              <a:t>3. Концентрація влади як ознака її слабкості: екстраполяція подій Революції гідності та анексії Криму </a:t>
            </a:r>
            <a:r>
              <a:rPr lang="uk-UA" dirty="0" err="1" smtClean="0"/>
              <a:t>московією</a:t>
            </a:r>
            <a:r>
              <a:rPr lang="uk-UA" dirty="0" smtClean="0"/>
              <a:t>;</a:t>
            </a:r>
          </a:p>
          <a:p>
            <a:pPr>
              <a:buNone/>
            </a:pPr>
            <a:endParaRPr lang="uk-UA" dirty="0" smtClean="0"/>
          </a:p>
          <a:p>
            <a:pPr>
              <a:buNone/>
            </a:pPr>
            <a:r>
              <a:rPr lang="uk-UA" dirty="0" smtClean="0"/>
              <a:t>4.  Гарантії згідно із Будапештським меморандумом і потреба перегляду доктрини захисту прав людини та світового порядку</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rgbClr val="77E739"/>
                </a:solidFill>
              </a:rPr>
              <a:t>3.2. Необхідність упровадження поліцентричної мережі ухвалення рішень</a:t>
            </a:r>
            <a:endParaRPr lang="uk-UA" sz="3200" dirty="0">
              <a:solidFill>
                <a:srgbClr val="77E739"/>
              </a:solidFill>
            </a:endParaRPr>
          </a:p>
        </p:txBody>
      </p:sp>
      <p:graphicFrame>
        <p:nvGraphicFramePr>
          <p:cNvPr id="4" name="Содержимое 3"/>
          <p:cNvGraphicFramePr>
            <a:graphicFrameLocks noGrp="1"/>
          </p:cNvGraphicFramePr>
          <p:nvPr>
            <p:ph idx="1"/>
          </p:nvPr>
        </p:nvGraphicFramePr>
        <p:xfrm>
          <a:off x="457200" y="16462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solidFill>
                  <a:srgbClr val="77E739"/>
                </a:solidFill>
              </a:rPr>
              <a:t>3</a:t>
            </a:r>
            <a:r>
              <a:rPr lang="uk-UA" sz="3200" dirty="0" smtClean="0">
                <a:solidFill>
                  <a:srgbClr val="77E739"/>
                </a:solidFill>
              </a:rPr>
              <a:t>.3. Проблеми рішень парламентської більшості та поваги прав меншин</a:t>
            </a:r>
            <a:endParaRPr lang="uk-UA" sz="3200" dirty="0">
              <a:solidFill>
                <a:srgbClr val="77E739"/>
              </a:solidFill>
            </a:endParaRPr>
          </a:p>
        </p:txBody>
      </p:sp>
      <p:sp>
        <p:nvSpPr>
          <p:cNvPr id="3" name="Содержимое 2"/>
          <p:cNvSpPr>
            <a:spLocks noGrp="1"/>
          </p:cNvSpPr>
          <p:nvPr>
            <p:ph idx="1"/>
          </p:nvPr>
        </p:nvSpPr>
        <p:spPr/>
        <p:txBody>
          <a:bodyPr>
            <a:normAutofit fontScale="85000" lnSpcReduction="20000"/>
          </a:bodyPr>
          <a:lstStyle/>
          <a:p>
            <a:pPr>
              <a:buNone/>
            </a:pPr>
            <a:r>
              <a:rPr lang="uk-UA" dirty="0" smtClean="0"/>
              <a:t>1) державне фінансування парламентських партій; </a:t>
            </a:r>
          </a:p>
          <a:p>
            <a:pPr>
              <a:buNone/>
            </a:pPr>
            <a:endParaRPr lang="uk-UA" dirty="0" smtClean="0"/>
          </a:p>
          <a:p>
            <a:pPr>
              <a:buNone/>
            </a:pPr>
            <a:r>
              <a:rPr lang="uk-UA" dirty="0" smtClean="0"/>
              <a:t>2) ухвалення закону про лобіювання;</a:t>
            </a:r>
          </a:p>
          <a:p>
            <a:pPr>
              <a:buNone/>
            </a:pPr>
            <a:endParaRPr lang="uk-UA" dirty="0" smtClean="0"/>
          </a:p>
          <a:p>
            <a:pPr>
              <a:buNone/>
            </a:pPr>
            <a:r>
              <a:rPr lang="uk-UA" dirty="0" smtClean="0"/>
              <a:t>3) скасування виборчого бар’єру для політичних партій;</a:t>
            </a:r>
          </a:p>
          <a:p>
            <a:pPr>
              <a:buNone/>
            </a:pPr>
            <a:r>
              <a:rPr lang="uk-UA" dirty="0" smtClean="0"/>
              <a:t> </a:t>
            </a:r>
          </a:p>
          <a:p>
            <a:pPr>
              <a:buNone/>
            </a:pPr>
            <a:r>
              <a:rPr lang="uk-UA" dirty="0" smtClean="0"/>
              <a:t>4) моніторинг Міністерством юстиції за діяльністю політичних партій та громадських організацій;</a:t>
            </a:r>
          </a:p>
          <a:p>
            <a:pPr>
              <a:buNone/>
            </a:pPr>
            <a:endParaRPr lang="uk-UA" dirty="0" smtClean="0"/>
          </a:p>
          <a:p>
            <a:pPr>
              <a:buNone/>
            </a:pPr>
            <a:r>
              <a:rPr lang="uk-UA" dirty="0" smtClean="0"/>
              <a:t>5) забезпечення прав національних меншин та самодостатність органів місцевого самоврядування.</a:t>
            </a: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smtClean="0">
                <a:solidFill>
                  <a:srgbClr val="FF0000"/>
                </a:solidFill>
              </a:rPr>
              <a:t>4. Захист прав людини в умовах </a:t>
            </a:r>
            <a:r>
              <a:rPr lang="uk-UA" sz="3600" dirty="0" err="1" smtClean="0">
                <a:solidFill>
                  <a:srgbClr val="FF0000"/>
                </a:solidFill>
              </a:rPr>
              <a:t>проксі-війни</a:t>
            </a:r>
            <a:endParaRPr lang="uk-UA" sz="3600" dirty="0">
              <a:solidFill>
                <a:srgbClr val="FF0000"/>
              </a:solidFill>
            </a:endParaRPr>
          </a:p>
        </p:txBody>
      </p:sp>
      <p:sp>
        <p:nvSpPr>
          <p:cNvPr id="3" name="Содержимое 2"/>
          <p:cNvSpPr>
            <a:spLocks noGrp="1"/>
          </p:cNvSpPr>
          <p:nvPr>
            <p:ph idx="1"/>
          </p:nvPr>
        </p:nvSpPr>
        <p:spPr/>
        <p:txBody>
          <a:bodyPr>
            <a:normAutofit fontScale="70000" lnSpcReduction="20000"/>
          </a:bodyPr>
          <a:lstStyle/>
          <a:p>
            <a:r>
              <a:rPr lang="uk-UA" dirty="0" smtClean="0"/>
              <a:t>Запровадження управлінських технологій на засадах:</a:t>
            </a:r>
            <a:endParaRPr lang="en-US" dirty="0" smtClean="0"/>
          </a:p>
          <a:p>
            <a:endParaRPr lang="uk-UA" dirty="0" smtClean="0"/>
          </a:p>
          <a:p>
            <a:pPr>
              <a:buNone/>
            </a:pPr>
            <a:r>
              <a:rPr lang="uk-UA" dirty="0" smtClean="0"/>
              <a:t>а) доступ до інформаційних ресурсів автономними підсистемами задля вибору оптимальних варіантів ухвалення управлінських рішень; </a:t>
            </a:r>
          </a:p>
          <a:p>
            <a:pPr>
              <a:buNone/>
            </a:pPr>
            <a:endParaRPr lang="uk-UA" dirty="0" smtClean="0"/>
          </a:p>
          <a:p>
            <a:pPr>
              <a:buNone/>
            </a:pPr>
            <a:r>
              <a:rPr lang="uk-UA" dirty="0" smtClean="0"/>
              <a:t>б) кожен елемент управлінської системи є автономний в ухвалені рішень, виходячи із умов наявної обстановки; </a:t>
            </a:r>
          </a:p>
          <a:p>
            <a:pPr>
              <a:buNone/>
            </a:pPr>
            <a:endParaRPr lang="uk-UA" dirty="0" smtClean="0"/>
          </a:p>
          <a:p>
            <a:pPr>
              <a:buNone/>
            </a:pPr>
            <a:r>
              <a:rPr lang="uk-UA" dirty="0" smtClean="0"/>
              <a:t>в) забезпечення самоорганізації і саморегуляції в системі управлінських рішень, які поєднують у собі ієрархічні і горизонтальні зв’язки, а також нелінійні зв’язки (</a:t>
            </a:r>
            <a:r>
              <a:rPr lang="uk-UA" dirty="0" err="1" smtClean="0"/>
              <a:t>реординацію</a:t>
            </a:r>
            <a:r>
              <a:rPr lang="uk-UA" dirty="0" smtClean="0"/>
              <a:t>) між компонентами системи.</a:t>
            </a: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sp>
        <p:nvSpPr>
          <p:cNvPr id="3" name="Содержимое 2"/>
          <p:cNvSpPr>
            <a:spLocks noGrp="1"/>
          </p:cNvSpPr>
          <p:nvPr>
            <p:ph idx="1"/>
          </p:nvPr>
        </p:nvSpPr>
        <p:spPr/>
        <p:txBody>
          <a:bodyPr/>
          <a:lstStyle/>
          <a:p>
            <a:r>
              <a:rPr lang="uk-UA" dirty="0" smtClean="0"/>
              <a:t>Михайло Савчин,</a:t>
            </a:r>
            <a:br>
              <a:rPr lang="uk-UA" dirty="0" smtClean="0"/>
            </a:br>
            <a:r>
              <a:rPr lang="uk-UA" dirty="0" err="1" smtClean="0"/>
              <a:t>д.ю.н</a:t>
            </a:r>
            <a:r>
              <a:rPr lang="uk-UA" dirty="0" smtClean="0"/>
              <a:t>., проф. </a:t>
            </a:r>
            <a:r>
              <a:rPr lang="uk-UA" dirty="0" err="1" smtClean="0"/>
              <a:t>УжНУ</a:t>
            </a:r>
            <a:r>
              <a:rPr lang="uk-UA" dirty="0" smtClean="0"/>
              <a:t>,</a:t>
            </a:r>
          </a:p>
          <a:p>
            <a:pPr>
              <a:buNone/>
            </a:pPr>
            <a:r>
              <a:rPr lang="en-US" smtClean="0">
                <a:hlinkClick r:id="rId2"/>
              </a:rPr>
              <a:t>msavchyn@bigmir.net</a:t>
            </a:r>
            <a:r>
              <a:rPr lang="en-US" smtClean="0"/>
              <a:t> </a:t>
            </a:r>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chemeClr val="tx1"/>
                </a:solidFill>
              </a:rPr>
              <a:t>Захист прав людини в умовах екстраординарних обставин</a:t>
            </a:r>
            <a:endParaRPr lang="uk-UA" dirty="0">
              <a:solidFill>
                <a:schemeClr val="tx1"/>
              </a:solidFill>
            </a:endParaRPr>
          </a:p>
        </p:txBody>
      </p:sp>
      <p:sp>
        <p:nvSpPr>
          <p:cNvPr id="3" name="Содержимое 2"/>
          <p:cNvSpPr>
            <a:spLocks noGrp="1"/>
          </p:cNvSpPr>
          <p:nvPr>
            <p:ph idx="1"/>
          </p:nvPr>
        </p:nvSpPr>
        <p:spPr/>
        <p:txBody>
          <a:bodyPr>
            <a:normAutofit fontScale="92500" lnSpcReduction="10000"/>
          </a:bodyPr>
          <a:lstStyle/>
          <a:p>
            <a:pPr>
              <a:buNone/>
            </a:pPr>
            <a:r>
              <a:rPr lang="uk-UA" dirty="0" smtClean="0"/>
              <a:t>1. Виклики для конституційних цінностей у період перехідних демократій.</a:t>
            </a:r>
          </a:p>
          <a:p>
            <a:pPr>
              <a:buNone/>
            </a:pPr>
            <a:endParaRPr lang="uk-UA" dirty="0" smtClean="0"/>
          </a:p>
          <a:p>
            <a:pPr>
              <a:buNone/>
            </a:pPr>
            <a:r>
              <a:rPr lang="uk-UA" dirty="0" smtClean="0"/>
              <a:t>2. Права людини у системі конституційних цінностей.</a:t>
            </a:r>
          </a:p>
          <a:p>
            <a:pPr>
              <a:buNone/>
            </a:pPr>
            <a:endParaRPr lang="uk-UA" dirty="0" smtClean="0"/>
          </a:p>
          <a:p>
            <a:pPr>
              <a:buNone/>
            </a:pPr>
            <a:r>
              <a:rPr lang="uk-UA" dirty="0" smtClean="0"/>
              <a:t>3. Екстраординарні обставини та захист прав людини.</a:t>
            </a:r>
          </a:p>
          <a:p>
            <a:pPr>
              <a:buNone/>
            </a:pPr>
            <a:endParaRPr lang="uk-UA" dirty="0" smtClean="0"/>
          </a:p>
          <a:p>
            <a:pPr>
              <a:buNone/>
            </a:pPr>
            <a:r>
              <a:rPr lang="uk-UA" dirty="0" smtClean="0"/>
              <a:t>4. Захист прав людини в умовах </a:t>
            </a:r>
            <a:r>
              <a:rPr lang="uk-UA" dirty="0" err="1" smtClean="0"/>
              <a:t>проксі-війни</a:t>
            </a:r>
            <a:r>
              <a:rPr lang="uk-UA" dirty="0" smtClean="0"/>
              <a:t>.</a:t>
            </a:r>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dirty="0" smtClean="0">
                <a:solidFill>
                  <a:srgbClr val="FFFF00"/>
                </a:solidFill>
              </a:rPr>
              <a:t>1. Виклики для конституційних цінностей у період перехідних демократій</a:t>
            </a:r>
            <a:endParaRPr lang="uk-UA" sz="3200" dirty="0">
              <a:solidFill>
                <a:srgbClr val="FFFF00"/>
              </a:solidFill>
            </a:endParaRPr>
          </a:p>
        </p:txBody>
      </p:sp>
      <p:sp>
        <p:nvSpPr>
          <p:cNvPr id="3" name="Содержимое 2"/>
          <p:cNvSpPr>
            <a:spLocks noGrp="1"/>
          </p:cNvSpPr>
          <p:nvPr>
            <p:ph sz="half" idx="1"/>
          </p:nvPr>
        </p:nvSpPr>
        <p:spPr>
          <a:xfrm>
            <a:off x="457200" y="1645920"/>
            <a:ext cx="5122912" cy="4951432"/>
          </a:xfrm>
        </p:spPr>
        <p:txBody>
          <a:bodyPr>
            <a:normAutofit fontScale="70000" lnSpcReduction="20000"/>
          </a:bodyPr>
          <a:lstStyle/>
          <a:p>
            <a:pPr>
              <a:buNone/>
            </a:pPr>
            <a:r>
              <a:rPr lang="uk-UA" dirty="0" smtClean="0"/>
              <a:t>«Сувереном є той, хто ухвалює рішення про надзвичайний стан»</a:t>
            </a:r>
          </a:p>
          <a:p>
            <a:pPr>
              <a:buNone/>
            </a:pPr>
            <a:endParaRPr lang="uk-UA" dirty="0" smtClean="0"/>
          </a:p>
          <a:p>
            <a:pPr algn="r">
              <a:buNone/>
            </a:pPr>
            <a:r>
              <a:rPr lang="uk-UA" dirty="0" smtClean="0"/>
              <a:t>Карл </a:t>
            </a:r>
            <a:r>
              <a:rPr lang="uk-UA" dirty="0" err="1" smtClean="0"/>
              <a:t>Шмітт</a:t>
            </a:r>
            <a:r>
              <a:rPr lang="uk-UA" dirty="0" smtClean="0"/>
              <a:t>, Політична теологія</a:t>
            </a:r>
          </a:p>
          <a:p>
            <a:pPr algn="r">
              <a:buNone/>
            </a:pPr>
            <a:endParaRPr lang="uk-UA" dirty="0" smtClean="0"/>
          </a:p>
          <a:p>
            <a:pPr>
              <a:buNone/>
            </a:pPr>
            <a:endParaRPr lang="ru-RU" dirty="0" smtClean="0"/>
          </a:p>
          <a:p>
            <a:pPr>
              <a:buNone/>
            </a:pPr>
            <a:r>
              <a:rPr lang="uk-UA" dirty="0" smtClean="0"/>
              <a:t>«Якщо в межах Німецької імперії серйозно порушені громадська безпека і порядок або якщо загрожує серйозна небезпека такого порушення, то президент імперії може вживати заходів, необхідних для відновлення громадської безпеки і порядку, в разі потреби за допомогою збройної сили. З цією метою він може тимчасово припиняти повністю або частково гарантії основних прав...». </a:t>
            </a:r>
          </a:p>
          <a:p>
            <a:pPr algn="r">
              <a:buNone/>
            </a:pPr>
            <a:endParaRPr lang="uk-UA" dirty="0" smtClean="0"/>
          </a:p>
          <a:p>
            <a:pPr algn="r">
              <a:buNone/>
            </a:pPr>
            <a:r>
              <a:rPr lang="uk-UA" dirty="0" smtClean="0"/>
              <a:t>Стаття 48.2 </a:t>
            </a:r>
            <a:r>
              <a:rPr lang="uk-UA" dirty="0" err="1" smtClean="0"/>
              <a:t>Веймарської</a:t>
            </a:r>
            <a:r>
              <a:rPr lang="uk-UA" dirty="0" smtClean="0"/>
              <a:t> конституції</a:t>
            </a:r>
            <a:r>
              <a:rPr lang="en-US" dirty="0" smtClean="0"/>
              <a:t> </a:t>
            </a:r>
            <a:endParaRPr lang="uk-UA" dirty="0"/>
          </a:p>
        </p:txBody>
      </p:sp>
      <p:pic>
        <p:nvPicPr>
          <p:cNvPr id="5" name="Содержимое 4" descr="Carl Schmitt.jpg"/>
          <p:cNvPicPr>
            <a:picLocks noGrp="1" noChangeAspect="1"/>
          </p:cNvPicPr>
          <p:nvPr>
            <p:ph sz="half" idx="2"/>
          </p:nvPr>
        </p:nvPicPr>
        <p:blipFill>
          <a:blip r:embed="rId2" cstate="print"/>
          <a:stretch>
            <a:fillRect/>
          </a:stretch>
        </p:blipFill>
        <p:spPr>
          <a:xfrm>
            <a:off x="5652120" y="1646238"/>
            <a:ext cx="2712616" cy="361682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solidFill>
                  <a:srgbClr val="FFFF00"/>
                </a:solidFill>
              </a:rPr>
              <a:t>Справедливість та права людини в умовах екстремумів</a:t>
            </a:r>
            <a:endParaRPr lang="uk-UA" dirty="0">
              <a:solidFill>
                <a:srgbClr val="FFFF00"/>
              </a:solidFill>
            </a:endParaRPr>
          </a:p>
        </p:txBody>
      </p:sp>
      <p:sp>
        <p:nvSpPr>
          <p:cNvPr id="3" name="Содержимое 2"/>
          <p:cNvSpPr>
            <a:spLocks noGrp="1"/>
          </p:cNvSpPr>
          <p:nvPr>
            <p:ph idx="1"/>
          </p:nvPr>
        </p:nvSpPr>
        <p:spPr>
          <a:xfrm>
            <a:off x="457200" y="1646236"/>
            <a:ext cx="8229600" cy="4879107"/>
          </a:xfrm>
        </p:spPr>
        <p:txBody>
          <a:bodyPr>
            <a:normAutofit fontScale="70000" lnSpcReduction="20000"/>
          </a:bodyPr>
          <a:lstStyle/>
          <a:p>
            <a:pPr algn="ctr">
              <a:buNone/>
            </a:pPr>
            <a:r>
              <a:rPr lang="uk-UA" dirty="0" smtClean="0"/>
              <a:t>Третя хвилина </a:t>
            </a:r>
          </a:p>
          <a:p>
            <a:endParaRPr lang="uk-UA" dirty="0" smtClean="0"/>
          </a:p>
          <a:p>
            <a:pPr>
              <a:buNone/>
            </a:pPr>
            <a:r>
              <a:rPr lang="uk-UA" dirty="0" smtClean="0"/>
              <a:t>Право – це воля до справедливості. Справедливість, втім, означає: судити не зважаючи на особу людини й за однаковим масштабом щодо всіх. Коли схвалюють вбивство політичних противників, дозволяють вбивати представників іншої раси, а за такі ж злочини проти своїх однодумців карають найбільш страшними та принижуючими гідність покараннями, то це не є ані справедливістю, ані правом. Якщо закони свідомо заперечують волю до справедливості, наприклад, свавільно надаючи чи відмовляючи в правах людини, то такі закони є недійсними, то народ не зобов’язаний підпорядковуватися їм, а правники повинні віднайти мужність не визнавати їхнього правового характеру. </a:t>
            </a:r>
          </a:p>
          <a:p>
            <a:endParaRPr lang="uk-UA" dirty="0" smtClean="0"/>
          </a:p>
          <a:p>
            <a:pPr algn="r">
              <a:buNone/>
            </a:pPr>
            <a:r>
              <a:rPr lang="uk-UA" dirty="0" smtClean="0"/>
              <a:t>П'ять </a:t>
            </a:r>
            <a:r>
              <a:rPr lang="uk-UA" dirty="0" smtClean="0"/>
              <a:t>хвилин філософії права. </a:t>
            </a:r>
            <a:r>
              <a:rPr lang="uk-UA" dirty="0" err="1" smtClean="0"/>
              <a:t>Ґустав</a:t>
            </a:r>
            <a:r>
              <a:rPr lang="uk-UA" dirty="0" smtClean="0"/>
              <a:t> </a:t>
            </a:r>
            <a:r>
              <a:rPr lang="uk-UA" dirty="0" err="1" smtClean="0"/>
              <a:t>Радбрух</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u="sng" dirty="0" smtClean="0">
                <a:solidFill>
                  <a:srgbClr val="FF9966"/>
                </a:solidFill>
                <a:effectLst/>
              </a:rPr>
              <a:t>Нацистські практики</a:t>
            </a:r>
            <a:r>
              <a:rPr lang="uk-UA" sz="2800" dirty="0" smtClean="0">
                <a:solidFill>
                  <a:srgbClr val="FF9966"/>
                </a:solidFill>
              </a:rPr>
              <a:t>: Закон проти навмисних нападок на державу та партію і захист партійної єдності 1934 р.</a:t>
            </a:r>
            <a:endParaRPr lang="uk-UA" sz="2800" dirty="0">
              <a:solidFill>
                <a:srgbClr val="FF9966"/>
              </a:solidFill>
            </a:endParaRPr>
          </a:p>
        </p:txBody>
      </p:sp>
      <p:sp>
        <p:nvSpPr>
          <p:cNvPr id="3" name="Содержимое 2"/>
          <p:cNvSpPr>
            <a:spLocks noGrp="1"/>
          </p:cNvSpPr>
          <p:nvPr>
            <p:ph idx="1"/>
          </p:nvPr>
        </p:nvSpPr>
        <p:spPr>
          <a:xfrm>
            <a:off x="179512" y="1646236"/>
            <a:ext cx="8964488" cy="4951115"/>
          </a:xfrm>
        </p:spPr>
        <p:txBody>
          <a:bodyPr>
            <a:noAutofit/>
          </a:bodyPr>
          <a:lstStyle/>
          <a:p>
            <a:pPr>
              <a:buNone/>
            </a:pPr>
            <a:r>
              <a:rPr lang="ru-RU" sz="2400" dirty="0" smtClean="0"/>
              <a:t>(1) Любой, кто публично сделает недоброжелательные или провокационные заявления, направленные против ведущих представителей нации, или разоблачающие основные настроения Национал-социалистической рабочей партии Германии, направленные против предпринятых ими мер или установленных ими институтов, при этом подрывающие доверие людей к политическому лидерству, должен быть наказан тюремным </a:t>
            </a:r>
            <a:r>
              <a:rPr lang="uk-UA" sz="2400" dirty="0" err="1" smtClean="0"/>
              <a:t>заключением</a:t>
            </a:r>
            <a:r>
              <a:rPr lang="uk-UA" sz="2400" dirty="0" smtClean="0"/>
              <a:t>.</a:t>
            </a:r>
          </a:p>
          <a:p>
            <a:pPr>
              <a:buNone/>
            </a:pPr>
            <a:endParaRPr lang="ru-RU" sz="2400" dirty="0" smtClean="0"/>
          </a:p>
          <a:p>
            <a:pPr>
              <a:buNone/>
            </a:pPr>
            <a:r>
              <a:rPr lang="ru-RU" sz="2400" dirty="0" smtClean="0"/>
              <a:t>(2) Непубличные злонамеренные высказывания должны расцениваться так же, как и публичные, в случае если лицо, их сделавшее, осознавало или должно было осознавать, что они станут публичными.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rgbClr val="FF0000"/>
                </a:solidFill>
              </a:rPr>
              <a:t>Дискусія про природу захисту конституційних цінностей</a:t>
            </a:r>
            <a:endParaRPr lang="uk-UA" sz="3200" dirty="0">
              <a:solidFill>
                <a:srgbClr val="FF0000"/>
              </a:solidFill>
            </a:endParaRPr>
          </a:p>
        </p:txBody>
      </p:sp>
      <p:sp>
        <p:nvSpPr>
          <p:cNvPr id="3" name="Текст 2"/>
          <p:cNvSpPr>
            <a:spLocks noGrp="1"/>
          </p:cNvSpPr>
          <p:nvPr>
            <p:ph type="body" idx="1"/>
          </p:nvPr>
        </p:nvSpPr>
        <p:spPr>
          <a:xfrm>
            <a:off x="457200" y="1268761"/>
            <a:ext cx="4040188" cy="648072"/>
          </a:xfrm>
        </p:spPr>
        <p:txBody>
          <a:bodyPr/>
          <a:lstStyle/>
          <a:p>
            <a:r>
              <a:rPr lang="uk-UA" dirty="0" smtClean="0"/>
              <a:t>Лон </a:t>
            </a:r>
            <a:r>
              <a:rPr lang="uk-UA" dirty="0" err="1" smtClean="0"/>
              <a:t>Фуллер</a:t>
            </a:r>
            <a:endParaRPr lang="uk-UA" dirty="0"/>
          </a:p>
        </p:txBody>
      </p:sp>
      <p:sp>
        <p:nvSpPr>
          <p:cNvPr id="4" name="Текст 3"/>
          <p:cNvSpPr>
            <a:spLocks noGrp="1"/>
          </p:cNvSpPr>
          <p:nvPr>
            <p:ph type="body" sz="half" idx="3"/>
          </p:nvPr>
        </p:nvSpPr>
        <p:spPr>
          <a:xfrm>
            <a:off x="4645025" y="1412777"/>
            <a:ext cx="4041775" cy="576064"/>
          </a:xfrm>
        </p:spPr>
        <p:txBody>
          <a:bodyPr/>
          <a:lstStyle/>
          <a:p>
            <a:r>
              <a:rPr lang="uk-UA" dirty="0" err="1" smtClean="0"/>
              <a:t>Герберт</a:t>
            </a:r>
            <a:r>
              <a:rPr lang="uk-UA" dirty="0" smtClean="0"/>
              <a:t> Гарт</a:t>
            </a:r>
            <a:endParaRPr lang="uk-UA" dirty="0"/>
          </a:p>
        </p:txBody>
      </p:sp>
      <p:sp>
        <p:nvSpPr>
          <p:cNvPr id="5" name="Содержимое 4"/>
          <p:cNvSpPr>
            <a:spLocks noGrp="1"/>
          </p:cNvSpPr>
          <p:nvPr>
            <p:ph sz="quarter" idx="2"/>
          </p:nvPr>
        </p:nvSpPr>
        <p:spPr>
          <a:xfrm>
            <a:off x="457200" y="2060848"/>
            <a:ext cx="4040188" cy="4536504"/>
          </a:xfrm>
        </p:spPr>
        <p:txBody>
          <a:bodyPr>
            <a:normAutofit fontScale="92500" lnSpcReduction="10000"/>
          </a:bodyPr>
          <a:lstStyle/>
          <a:p>
            <a:endParaRPr lang="uk-UA" dirty="0" smtClean="0"/>
          </a:p>
          <a:p>
            <a:r>
              <a:rPr lang="uk-UA" dirty="0" smtClean="0"/>
              <a:t>положення конституції мають бути простими і зрозумілими, у т.ч. у сенсі розуміння її цілей;</a:t>
            </a:r>
          </a:p>
          <a:p>
            <a:endParaRPr lang="uk-UA" dirty="0" smtClean="0"/>
          </a:p>
          <a:p>
            <a:r>
              <a:rPr lang="uk-UA" dirty="0" smtClean="0"/>
              <a:t>матеріальні цілі мають досягатися процедурно, а обмеження уряду мають бути простими, нагальними, доречно необхідними;</a:t>
            </a:r>
          </a:p>
          <a:p>
            <a:endParaRPr lang="uk-UA" dirty="0" smtClean="0"/>
          </a:p>
          <a:p>
            <a:r>
              <a:rPr lang="uk-UA" dirty="0" smtClean="0"/>
              <a:t>ретроспективне і «таємне» законодавство нацистів було практично непридатне для ухвалення правомірних рішень. </a:t>
            </a:r>
            <a:endParaRPr lang="uk-UA" dirty="0"/>
          </a:p>
        </p:txBody>
      </p:sp>
      <p:sp>
        <p:nvSpPr>
          <p:cNvPr id="6" name="Содержимое 5"/>
          <p:cNvSpPr>
            <a:spLocks noGrp="1"/>
          </p:cNvSpPr>
          <p:nvPr>
            <p:ph sz="quarter" idx="4"/>
          </p:nvPr>
        </p:nvSpPr>
        <p:spPr>
          <a:xfrm>
            <a:off x="4645025" y="1988840"/>
            <a:ext cx="4041775" cy="4536504"/>
          </a:xfrm>
        </p:spPr>
        <p:txBody>
          <a:bodyPr>
            <a:normAutofit fontScale="92500" lnSpcReduction="10000"/>
          </a:bodyPr>
          <a:lstStyle/>
          <a:p>
            <a:endParaRPr lang="uk-UA" dirty="0" smtClean="0"/>
          </a:p>
          <a:p>
            <a:r>
              <a:rPr lang="uk-UA" dirty="0" smtClean="0"/>
              <a:t>право як сукупність «фундаментальних норм, прийнятих у суспільстві, що встановлюють основні законодавчі процедури»;</a:t>
            </a:r>
          </a:p>
          <a:p>
            <a:endParaRPr lang="uk-UA" dirty="0" smtClean="0"/>
          </a:p>
          <a:p>
            <a:r>
              <a:rPr lang="uk-UA" dirty="0" smtClean="0"/>
              <a:t>розмежування питання моралі і права, належного і сущого у правовому регулюванні;</a:t>
            </a:r>
          </a:p>
          <a:p>
            <a:endParaRPr lang="uk-UA" dirty="0" smtClean="0"/>
          </a:p>
          <a:p>
            <a:r>
              <a:rPr lang="uk-UA" dirty="0" err="1" smtClean="0"/>
              <a:t>“як</a:t>
            </a:r>
            <a:r>
              <a:rPr lang="uk-UA" dirty="0" smtClean="0"/>
              <a:t> можна ставити питання про належні правила, якщо соціальна природа людини та природа суспільства різко зміниться?”</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solidFill>
                  <a:srgbClr val="77E739"/>
                </a:solidFill>
              </a:rPr>
              <a:t>Основні виклики перехідної демократії в Україні у галузі прав людини</a:t>
            </a:r>
            <a:r>
              <a:rPr lang="uk-UA" sz="3200" dirty="0" smtClean="0"/>
              <a:t> </a:t>
            </a:r>
            <a:endParaRPr lang="uk-UA" sz="3200" dirty="0"/>
          </a:p>
        </p:txBody>
      </p:sp>
      <p:sp>
        <p:nvSpPr>
          <p:cNvPr id="3" name="Содержимое 2"/>
          <p:cNvSpPr>
            <a:spLocks noGrp="1"/>
          </p:cNvSpPr>
          <p:nvPr>
            <p:ph idx="1"/>
          </p:nvPr>
        </p:nvSpPr>
        <p:spPr/>
        <p:txBody>
          <a:bodyPr>
            <a:normAutofit lnSpcReduction="10000"/>
          </a:bodyPr>
          <a:lstStyle/>
          <a:p>
            <a:r>
              <a:rPr lang="uk-UA" dirty="0" smtClean="0"/>
              <a:t>Нестабільність законодавства;</a:t>
            </a:r>
          </a:p>
          <a:p>
            <a:r>
              <a:rPr lang="uk-UA" dirty="0" smtClean="0"/>
              <a:t>Суперечливе застосування законодавства;</a:t>
            </a:r>
          </a:p>
          <a:p>
            <a:r>
              <a:rPr lang="uk-UA" dirty="0" smtClean="0"/>
              <a:t>Тероризм та </a:t>
            </a:r>
            <a:r>
              <a:rPr lang="uk-UA" dirty="0" err="1" smtClean="0"/>
              <a:t>право-</a:t>
            </a:r>
            <a:r>
              <a:rPr lang="uk-UA" dirty="0" smtClean="0"/>
              <a:t> і ліворадикальні рухи;</a:t>
            </a:r>
          </a:p>
          <a:p>
            <a:r>
              <a:rPr lang="uk-UA" dirty="0" smtClean="0"/>
              <a:t>Радянська постколоніальна спадщина;</a:t>
            </a:r>
          </a:p>
          <a:p>
            <a:r>
              <a:rPr lang="uk-UA" dirty="0" smtClean="0"/>
              <a:t>Самодостатність і відкритість економічної системи;</a:t>
            </a:r>
          </a:p>
          <a:p>
            <a:r>
              <a:rPr lang="uk-UA" dirty="0" smtClean="0"/>
              <a:t>Проблеми доступу до справедливого правосуддя.</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solidFill>
                  <a:srgbClr val="92D050"/>
                </a:solidFill>
              </a:rPr>
              <a:t>Виклики правам людини сучасних демократій та їх захист за </a:t>
            </a:r>
            <a:r>
              <a:rPr lang="uk-UA" sz="2800" dirty="0" err="1" smtClean="0">
                <a:solidFill>
                  <a:srgbClr val="92D050"/>
                </a:solidFill>
              </a:rPr>
              <a:t>Юрґеном</a:t>
            </a:r>
            <a:r>
              <a:rPr lang="uk-UA" sz="2800" dirty="0" smtClean="0">
                <a:solidFill>
                  <a:srgbClr val="92D050"/>
                </a:solidFill>
              </a:rPr>
              <a:t> </a:t>
            </a:r>
            <a:r>
              <a:rPr lang="uk-UA" sz="2800" dirty="0" err="1" smtClean="0">
                <a:solidFill>
                  <a:srgbClr val="92D050"/>
                </a:solidFill>
              </a:rPr>
              <a:t>Габермасом</a:t>
            </a:r>
            <a:endParaRPr lang="uk-UA" sz="2800" dirty="0">
              <a:solidFill>
                <a:srgbClr val="92D050"/>
              </a:solidFill>
            </a:endParaRPr>
          </a:p>
        </p:txBody>
      </p:sp>
      <p:pic>
        <p:nvPicPr>
          <p:cNvPr id="5" name="Содержимое 4" descr="JuergenHabermas_retouched.jpg"/>
          <p:cNvPicPr>
            <a:picLocks noGrp="1" noChangeAspect="1"/>
          </p:cNvPicPr>
          <p:nvPr>
            <p:ph sz="half" idx="1"/>
          </p:nvPr>
        </p:nvPicPr>
        <p:blipFill>
          <a:blip r:embed="rId2" cstate="print"/>
          <a:stretch>
            <a:fillRect/>
          </a:stretch>
        </p:blipFill>
        <p:spPr>
          <a:xfrm>
            <a:off x="557328" y="1646238"/>
            <a:ext cx="2916476" cy="3438946"/>
          </a:xfrm>
        </p:spPr>
      </p:pic>
      <p:sp>
        <p:nvSpPr>
          <p:cNvPr id="4" name="Содержимое 3"/>
          <p:cNvSpPr>
            <a:spLocks noGrp="1"/>
          </p:cNvSpPr>
          <p:nvPr>
            <p:ph sz="half" idx="2"/>
          </p:nvPr>
        </p:nvSpPr>
        <p:spPr>
          <a:xfrm>
            <a:off x="3563888" y="1645920"/>
            <a:ext cx="5122912" cy="4526280"/>
          </a:xfrm>
        </p:spPr>
        <p:txBody>
          <a:bodyPr>
            <a:normAutofit fontScale="85000" lnSpcReduction="20000"/>
          </a:bodyPr>
          <a:lstStyle/>
          <a:p>
            <a:r>
              <a:rPr lang="uk-UA" dirty="0" smtClean="0"/>
              <a:t>суверенітет держави проявляється у наявності держави </a:t>
            </a:r>
            <a:r>
              <a:rPr lang="en-US" i="1" dirty="0" err="1" smtClean="0"/>
              <a:t>ius</a:t>
            </a:r>
            <a:r>
              <a:rPr lang="en-US" i="1" dirty="0" smtClean="0"/>
              <a:t> ad bellum</a:t>
            </a:r>
            <a:r>
              <a:rPr lang="uk-UA" dirty="0" smtClean="0"/>
              <a:t> (права на ведення війни);</a:t>
            </a:r>
          </a:p>
          <a:p>
            <a:endParaRPr lang="uk-UA" dirty="0" smtClean="0"/>
          </a:p>
          <a:p>
            <a:r>
              <a:rPr lang="uk-UA" dirty="0" smtClean="0"/>
              <a:t>демократична легітимність держави як асоціації вільних громадян, заснованої на розподілі повноважень та системі демократичної комунікації;</a:t>
            </a:r>
          </a:p>
          <a:p>
            <a:endParaRPr lang="uk-UA" dirty="0" smtClean="0"/>
          </a:p>
          <a:p>
            <a:r>
              <a:rPr lang="uk-UA" dirty="0" smtClean="0"/>
              <a:t>важливість військового фактора – безпекова політика ЄС спирається на потугу НАТО</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800" dirty="0" smtClean="0">
                <a:solidFill>
                  <a:srgbClr val="92D050"/>
                </a:solidFill>
              </a:rPr>
              <a:t>2. Права людини у системі конституційних цінностей</a:t>
            </a:r>
            <a:endParaRPr lang="uk-UA" dirty="0"/>
          </a:p>
        </p:txBody>
      </p:sp>
      <p:sp>
        <p:nvSpPr>
          <p:cNvPr id="3" name="Содержимое 2"/>
          <p:cNvSpPr>
            <a:spLocks noGrp="1"/>
          </p:cNvSpPr>
          <p:nvPr>
            <p:ph idx="1"/>
          </p:nvPr>
        </p:nvSpPr>
        <p:spPr/>
        <p:txBody>
          <a:bodyPr>
            <a:normAutofit fontScale="92500" lnSpcReduction="20000"/>
          </a:bodyPr>
          <a:lstStyle/>
          <a:p>
            <a:endParaRPr lang="uk-UA" dirty="0" smtClean="0"/>
          </a:p>
          <a:p>
            <a:r>
              <a:rPr lang="uk-UA" dirty="0" smtClean="0"/>
              <a:t>Проблема зважування цінностей та їх збалансування.</a:t>
            </a:r>
          </a:p>
          <a:p>
            <a:endParaRPr lang="uk-UA" dirty="0" smtClean="0"/>
          </a:p>
          <a:p>
            <a:r>
              <a:rPr lang="uk-UA" dirty="0" smtClean="0"/>
              <a:t>Демократичний дискурс та розуміння прав людини: дискусія стосовно </a:t>
            </a:r>
            <a:r>
              <a:rPr lang="en-US" i="1" dirty="0" err="1" smtClean="0"/>
              <a:t>sequentialism</a:t>
            </a:r>
            <a:r>
              <a:rPr lang="en-US" dirty="0" smtClean="0"/>
              <a:t> </a:t>
            </a:r>
            <a:r>
              <a:rPr lang="uk-UA" dirty="0" smtClean="0"/>
              <a:t>(послідовності завдань держави – Томас </a:t>
            </a:r>
            <a:r>
              <a:rPr lang="uk-UA" dirty="0" err="1" smtClean="0"/>
              <a:t>Карозерс</a:t>
            </a:r>
            <a:r>
              <a:rPr lang="uk-UA" dirty="0" smtClean="0"/>
              <a:t>, Спокуса верховенством права).</a:t>
            </a:r>
          </a:p>
          <a:p>
            <a:endParaRPr lang="uk-UA" dirty="0" smtClean="0"/>
          </a:p>
          <a:p>
            <a:r>
              <a:rPr lang="uk-UA" dirty="0" smtClean="0"/>
              <a:t>Дилема суверенітету парламенту та судового конституційного контролю (</a:t>
            </a:r>
            <a:r>
              <a:rPr lang="uk-UA" dirty="0" err="1" smtClean="0"/>
              <a:t>юдикатури</a:t>
            </a:r>
            <a:r>
              <a:rPr lang="uk-UA" dirty="0" smtClean="0"/>
              <a:t>)</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1415</TotalTime>
  <Words>1254</Words>
  <Application>Microsoft Office PowerPoint</Application>
  <PresentationFormat>Экран (4:3)</PresentationFormat>
  <Paragraphs>120</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Литейная</vt:lpstr>
      <vt:lpstr>Захист прав людини в умовах екстраординарних обставин</vt:lpstr>
      <vt:lpstr>Захист прав людини в умовах екстраординарних обставин</vt:lpstr>
      <vt:lpstr>1. Виклики для конституційних цінностей у період перехідних демократій</vt:lpstr>
      <vt:lpstr>Справедливість та права людини в умовах екстремумів</vt:lpstr>
      <vt:lpstr>Нацистські практики: Закон проти навмисних нападок на державу та партію і захист партійної єдності 1934 р.</vt:lpstr>
      <vt:lpstr>Дискусія про природу захисту конституційних цінностей</vt:lpstr>
      <vt:lpstr>Основні виклики перехідної демократії в Україні у галузі прав людини </vt:lpstr>
      <vt:lpstr>Виклики правам людини сучасних демократій та їх захист за Юрґеном Габермасом</vt:lpstr>
      <vt:lpstr>2. Права людини у системі конституційних цінностей</vt:lpstr>
      <vt:lpstr>2. Права людини у системі конституційних цінностей</vt:lpstr>
      <vt:lpstr>Зважування цінності прав людини в умовах сучасної демократії: справа МакКанн проти Сполученого Королівства</vt:lpstr>
      <vt:lpstr>Проблема суверенітету парламенту та юдикатури</vt:lpstr>
      <vt:lpstr>3. Екстраординарні обставини та захист прав людини</vt:lpstr>
      <vt:lpstr>3.1. Проблеми захисту прав людини в Україні при екстраординарних обставинах</vt:lpstr>
      <vt:lpstr>3.2. Необхідність упровадження поліцентричної мережі ухвалення рішень</vt:lpstr>
      <vt:lpstr>3.3. Проблеми рішень парламентської більшості та поваги прав меншин</vt:lpstr>
      <vt:lpstr>4. Захист прав людини в умовах проксі-війни</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Захист прав людини в умовах екстраординарних обставин</dc:title>
  <dc:creator>Misha</dc:creator>
  <cp:lastModifiedBy>Misha</cp:lastModifiedBy>
  <cp:revision>123</cp:revision>
  <dcterms:created xsi:type="dcterms:W3CDTF">2015-07-20T10:10:35Z</dcterms:created>
  <dcterms:modified xsi:type="dcterms:W3CDTF">2015-07-28T22:24:21Z</dcterms:modified>
</cp:coreProperties>
</file>