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uk-UA" smtClean="0"/>
              <a:t>Структура прав людини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50540-DA8A-4708-8925-D83F3042B43C}" type="datetimeFigureOut">
              <a:rPr lang="uk-UA" smtClean="0"/>
              <a:pPr/>
              <a:t>10.08.2013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EC12C-CDCC-431C-985B-1C16F70D89F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uk-UA" smtClean="0"/>
              <a:t>Структура прав людини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7C5D8-054B-4787-B486-66BB0C2E0438}" type="datetimeFigureOut">
              <a:rPr lang="uk-UA" smtClean="0"/>
              <a:pPr/>
              <a:t>10.08.2013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0575B-586A-442D-B9A6-B9F9029F27F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0575B-586A-442D-B9A6-B9F9029F27F2}" type="slidenum">
              <a:rPr lang="uk-UA" smtClean="0"/>
              <a:pPr/>
              <a:t>1</a:t>
            </a:fld>
            <a:endParaRPr lang="uk-UA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uk-UA" smtClean="0"/>
              <a:t>Структура прав людини</a:t>
            </a:r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BD96-8BFD-49D9-9074-0609925FDA08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BC57-2A6B-4B3F-9040-98B7511FD015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CFFB-EAB5-4C31-8D75-18A14D824A4C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45D-67C3-4AA4-8A2E-54585F86AEB8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B382-F52A-49F8-A462-AB3AC8822D8B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A244-C3BD-447F-8657-A8DE99C3F690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3BDD-DC40-461A-8106-064D0BEF4E45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DD3A1-B3F6-4EE0-9377-361C1D9F4E30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195E-09FB-4164-BF42-05DD19427E6E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6D1B-8818-4BD3-94A3-1DF31DE7AC0A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328D-F117-4762-87ED-FFCE48606292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E8378F-9C24-4A03-97F9-22FA48C37DBC}" type="datetime1">
              <a:rPr lang="uk-UA" smtClean="0"/>
              <a:pPr/>
              <a:t>10.08.2013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Структура прав людини: співвідношення ідеального і реального</a:t>
            </a:r>
            <a:br>
              <a:rPr lang="uk-UA" sz="3200" dirty="0" smtClean="0"/>
            </a:br>
            <a:endParaRPr lang="uk-UA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к.ю.н</a:t>
            </a:r>
            <a:r>
              <a:rPr lang="uk-UA" dirty="0" smtClean="0"/>
              <a:t>., доц.,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радник голови КСУ (2008 – 2010)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4</a:t>
            </a:r>
            <a:r>
              <a:rPr lang="uk-UA" sz="2800" dirty="0" smtClean="0"/>
              <a:t>.1. Тлумачення Конституції як засіб подолання розриву ідеального і реального: реалістичне тлумачення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Виходячи із реалістичної теорії тлумачення конституції її приписи наповнюються змістом у ході реалізації повноважень щодо з’ясування конституційного тексту (семіотичний аспект) у контексті фактичних обставин справи (соціологічний аспект, який включає дилему ефективності та чинності конституційних норм), що базується на свободі конституційної юрисдикції, на основі Конституції та правосвідомості (вимоги верховенства права (</a:t>
            </a:r>
            <a:r>
              <a:rPr lang="uk-UA" i="1" dirty="0" err="1" smtClean="0"/>
              <a:t>rule</a:t>
            </a:r>
            <a:r>
              <a:rPr lang="uk-UA" i="1" dirty="0" smtClean="0"/>
              <a:t> </a:t>
            </a:r>
            <a:r>
              <a:rPr lang="uk-UA" i="1" dirty="0" err="1" smtClean="0"/>
              <a:t>of</a:t>
            </a:r>
            <a:r>
              <a:rPr lang="uk-UA" i="1" dirty="0" smtClean="0"/>
              <a:t> </a:t>
            </a:r>
            <a:r>
              <a:rPr lang="uk-UA" i="1" dirty="0" err="1" smtClean="0"/>
              <a:t>law</a:t>
            </a:r>
            <a:r>
              <a:rPr lang="uk-UA" dirty="0" smtClean="0"/>
              <a:t>) та належної правової процедури (</a:t>
            </a:r>
            <a:r>
              <a:rPr lang="uk-UA" i="1" dirty="0" err="1" smtClean="0"/>
              <a:t>due</a:t>
            </a:r>
            <a:r>
              <a:rPr lang="uk-UA" i="1" dirty="0" smtClean="0"/>
              <a:t> </a:t>
            </a:r>
            <a:r>
              <a:rPr lang="uk-UA" i="1" dirty="0" err="1" smtClean="0"/>
              <a:t>process</a:t>
            </a:r>
            <a:r>
              <a:rPr lang="uk-UA" i="1" dirty="0" smtClean="0"/>
              <a:t> </a:t>
            </a:r>
            <a:r>
              <a:rPr lang="uk-UA" i="1" dirty="0" err="1" smtClean="0"/>
              <a:t>of</a:t>
            </a:r>
            <a:r>
              <a:rPr lang="uk-UA" i="1" dirty="0" smtClean="0"/>
              <a:t> </a:t>
            </a:r>
            <a:r>
              <a:rPr lang="uk-UA" i="1" dirty="0" err="1" smtClean="0"/>
              <a:t>law</a:t>
            </a:r>
            <a:r>
              <a:rPr lang="uk-UA" dirty="0" smtClean="0"/>
              <a:t>)) ухвалювати відповідні правові акти.</a:t>
            </a:r>
          </a:p>
          <a:p>
            <a:endParaRPr lang="uk-UA" i="1" dirty="0" smtClean="0"/>
          </a:p>
          <a:p>
            <a:pPr algn="r">
              <a:buNone/>
            </a:pPr>
            <a:r>
              <a:rPr lang="uk-UA" i="1" dirty="0" err="1" smtClean="0"/>
              <a:t>Тропер</a:t>
            </a:r>
            <a:r>
              <a:rPr lang="uk-UA" i="1" dirty="0" smtClean="0"/>
              <a:t> М.</a:t>
            </a:r>
            <a:r>
              <a:rPr lang="uk-UA" dirty="0" smtClean="0"/>
              <a:t> </a:t>
            </a:r>
            <a:r>
              <a:rPr lang="uk-UA" dirty="0" err="1" smtClean="0"/>
              <a:t>Реалистическая</a:t>
            </a:r>
            <a:r>
              <a:rPr lang="uk-UA" dirty="0" smtClean="0"/>
              <a:t> </a:t>
            </a:r>
            <a:r>
              <a:rPr lang="uk-UA" dirty="0" err="1" smtClean="0"/>
              <a:t>теория</a:t>
            </a:r>
            <a:r>
              <a:rPr lang="uk-UA" dirty="0" smtClean="0"/>
              <a:t> </a:t>
            </a:r>
            <a:r>
              <a:rPr lang="uk-UA" dirty="0" err="1" smtClean="0"/>
              <a:t>толкования</a:t>
            </a:r>
            <a:r>
              <a:rPr lang="uk-UA" dirty="0" smtClean="0"/>
              <a:t> // СКО. – 2006. – № 1. – С. 136-143. 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A8967-53A4-4969-89FE-7B3EA1AEAB2F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4</a:t>
            </a:r>
            <a:r>
              <a:rPr lang="uk-UA" sz="2400" dirty="0" smtClean="0"/>
              <a:t>.2. Тлумачення Конституції як засіб подолання розриву ідеального і реального: </a:t>
            </a:r>
            <a:br>
              <a:rPr lang="uk-UA" sz="2400" dirty="0" smtClean="0"/>
            </a:br>
            <a:r>
              <a:rPr lang="uk-UA" sz="2400" dirty="0" smtClean="0"/>
              <a:t>офіційне тлумачення Конституції і законів КСУ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паліатив конституційної скарги:</a:t>
            </a:r>
          </a:p>
          <a:p>
            <a:endParaRPr lang="uk-UA" dirty="0" smtClean="0"/>
          </a:p>
          <a:p>
            <a:r>
              <a:rPr lang="uk-UA" dirty="0" smtClean="0"/>
              <a:t>1) наявність неоднозначного застосування Конституції і законів України, що </a:t>
            </a:r>
          </a:p>
          <a:p>
            <a:r>
              <a:rPr lang="uk-UA" dirty="0" smtClean="0"/>
              <a:t>2) на думку суб’єкта звернення привело або може привести до порушення його конституційних прав і свобод.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9572-7C37-42D5-B67C-22D7AB712A70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4</a:t>
            </a:r>
            <a:r>
              <a:rPr lang="uk-UA" sz="2400" dirty="0" smtClean="0"/>
              <a:t>.3. Тлумачення Конституції як засіб подолання розриву ідеального і реального:  динамічне тлумачення</a:t>
            </a:r>
            <a:br>
              <a:rPr lang="uk-UA" sz="2400" dirty="0" smtClean="0"/>
            </a:b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uk-UA" dirty="0" smtClean="0"/>
              <a:t>права людини і ефективно діючий правопорядок, ефективність засобів правового захисту;</a:t>
            </a:r>
          </a:p>
          <a:p>
            <a:r>
              <a:rPr lang="uk-UA" dirty="0" smtClean="0"/>
              <a:t>доступ до правосуддя;</a:t>
            </a:r>
          </a:p>
          <a:p>
            <a:r>
              <a:rPr lang="uk-UA" dirty="0" smtClean="0"/>
              <a:t>диверсифікація засобів правового захисту: правосуддя – медіація – третейські суди;</a:t>
            </a:r>
          </a:p>
          <a:p>
            <a:r>
              <a:rPr lang="uk-UA" dirty="0" smtClean="0"/>
              <a:t>диференціація правосуддя: конституційна скарга/звернення (?) – загальні суди – суд присяжних – мирові суди.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6898-CE6B-4438-A4A6-685063D798BB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</a:t>
            </a:r>
            <a:r>
              <a:rPr lang="uk-UA" sz="2400" dirty="0" smtClean="0"/>
              <a:t>.4. Тлумачення Конституції як засіб подолання розриву ідеального і реального: семіотика і герменевтика конституційного тексту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Семіотика конституційного тексту </a:t>
            </a:r>
            <a:r>
              <a:rPr lang="uk-UA" dirty="0" smtClean="0"/>
              <a:t>– конституція є набором певних знаків і символів із притаманними їм внутрішніми і логічними взаємозв’язками, які передають певні поняття, категорії, юридичні конструкції тощо. 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Конституційна герменевтика </a:t>
            </a:r>
            <a:r>
              <a:rPr lang="uk-UA" dirty="0" smtClean="0"/>
              <a:t>– бере до уваги не лише конституційний текст із його формальним понятійно-категоріальним апаратом, а також їхнє пристосування до конкретних історичних обставин, для чого є притаманною диференціація застосування певних понять і категорій відповідно до соціального контексту з метою з’ясування фактичного складу 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F70C-F379-418C-912C-81367834EA14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pPr algn="r">
              <a:buNone/>
            </a:pPr>
            <a:r>
              <a:rPr lang="uk-UA" dirty="0" smtClean="0"/>
              <a:t>Михайло Савчин,</a:t>
            </a:r>
          </a:p>
          <a:p>
            <a:pPr algn="r">
              <a:buNone/>
            </a:pPr>
            <a:r>
              <a:rPr lang="uk-UA" dirty="0" err="1" smtClean="0"/>
              <a:t>к.ю.н</a:t>
            </a:r>
            <a:r>
              <a:rPr lang="uk-UA" dirty="0" smtClean="0"/>
              <a:t>., доц.,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</a:p>
          <a:p>
            <a:pPr algn="r">
              <a:buNone/>
            </a:pPr>
            <a:r>
              <a:rPr lang="uk-UA" dirty="0" smtClean="0"/>
              <a:t>радник голови КСУ (2008 – 2010)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90BA-D158-4F6B-A713-6F36DAD3A13E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 Права людини у сучасній конституційній системі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dirty="0" smtClean="0"/>
              <a:t>Раніше була свобода, а не було прав, тепер більше прав – але менше свободи.</a:t>
            </a:r>
            <a:endParaRPr lang="uk-UA" dirty="0"/>
          </a:p>
        </p:txBody>
      </p:sp>
      <p:pic>
        <p:nvPicPr>
          <p:cNvPr id="5" name="Рисунок 4" descr="human right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199" r="5199"/>
          <a:stretch>
            <a:fillRect/>
          </a:stretch>
        </p:blipFill>
        <p:spPr>
          <a:xfrm rot="420000">
            <a:off x="3318449" y="1212397"/>
            <a:ext cx="5162215" cy="3931920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7345-4B42-4DB5-B9D6-060457D40497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1.1. Розуміння права людини як </a:t>
            </a:r>
            <a:br>
              <a:rPr lang="uk-UA" sz="3200" dirty="0" smtClean="0"/>
            </a:br>
            <a:r>
              <a:rPr lang="uk-UA" sz="3200" dirty="0" smtClean="0"/>
              <a:t>суб'єктивних публічних прав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Право людини – вимога суб'єкта до органу публічної влади чи іншої інституції, наділеною аналогічними функціями і повноваженнями, забезпечити захист вільного вибору варіанта поведінки щодо її доступу до матеріальних і духовних благ з метою задоволення її потреб та інтересів.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Права людини як:</a:t>
            </a:r>
          </a:p>
          <a:p>
            <a:r>
              <a:rPr lang="uk-UA" dirty="0" smtClean="0"/>
              <a:t>універсальний характер - соціальна цінність, що зумовлює її зважування у системі інших конституційних цінностей (рівність, свобода, справедливість, </a:t>
            </a:r>
            <a:r>
              <a:rPr lang="uk-UA" dirty="0" err="1" smtClean="0"/>
              <a:t>солідаризм</a:t>
            </a:r>
            <a:r>
              <a:rPr lang="uk-UA" dirty="0" smtClean="0"/>
              <a:t> тощо);</a:t>
            </a:r>
          </a:p>
          <a:p>
            <a:r>
              <a:rPr lang="uk-UA" dirty="0" smtClean="0"/>
              <a:t>рівна міра </a:t>
            </a:r>
            <a:r>
              <a:rPr lang="uk-UA" smtClean="0"/>
              <a:t>– гідність </a:t>
            </a:r>
            <a:r>
              <a:rPr lang="uk-UA" dirty="0" smtClean="0"/>
              <a:t>як методологічна основа прав людини (конкуруючі концепції: рівність , свобода);</a:t>
            </a:r>
          </a:p>
          <a:p>
            <a:r>
              <a:rPr lang="uk-UA" dirty="0" smtClean="0"/>
              <a:t>природний, невідчужуваний і невід'ємний характер;</a:t>
            </a:r>
          </a:p>
          <a:p>
            <a:r>
              <a:rPr lang="uk-UA" dirty="0" smtClean="0"/>
              <a:t>вираження приватної автономії особи (свободи вільного вибору поведінки);</a:t>
            </a:r>
          </a:p>
          <a:p>
            <a:r>
              <a:rPr lang="uk-UA" dirty="0" smtClean="0"/>
              <a:t>нормативність – зумовлює певні межі свободи вибору і відповідальність особи: право = (межі вільного вибору (свобода волі) + гідність (вираження людської природи))  / (відповідальність + співмірність);</a:t>
            </a:r>
          </a:p>
          <a:p>
            <a:r>
              <a:rPr lang="uk-UA" dirty="0" smtClean="0"/>
              <a:t>гарантованість = належна правова процедура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8197-3BFE-477D-ABB5-C2521AF2A14F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1.2. Традиційне розуміння структури прав людини у вітчизняній доктрині 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00B050"/>
                </a:solidFill>
              </a:rPr>
              <a:t>А. Права людини як</a:t>
            </a:r>
            <a:r>
              <a:rPr lang="uk-UA" dirty="0" smtClean="0"/>
              <a:t>:</a:t>
            </a:r>
          </a:p>
          <a:p>
            <a:r>
              <a:rPr lang="uk-UA" dirty="0" smtClean="0"/>
              <a:t>суб'єктивні права;</a:t>
            </a:r>
          </a:p>
          <a:p>
            <a:r>
              <a:rPr lang="uk-UA" dirty="0" smtClean="0"/>
              <a:t>об'єктивні права.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00B050"/>
                </a:solidFill>
              </a:rPr>
              <a:t>Б. Структура прав людини</a:t>
            </a:r>
            <a:r>
              <a:rPr lang="uk-UA" dirty="0" smtClean="0"/>
              <a:t>:</a:t>
            </a:r>
          </a:p>
          <a:p>
            <a:r>
              <a:rPr lang="uk-UA" dirty="0" smtClean="0"/>
              <a:t>громадянство (підданство);</a:t>
            </a:r>
          </a:p>
          <a:p>
            <a:r>
              <a:rPr lang="uk-UA" dirty="0" smtClean="0"/>
              <a:t>правосуб'єктність особи;</a:t>
            </a:r>
          </a:p>
          <a:p>
            <a:r>
              <a:rPr lang="uk-UA" dirty="0" smtClean="0"/>
              <a:t>принципи статусу;</a:t>
            </a:r>
          </a:p>
          <a:p>
            <a:r>
              <a:rPr lang="uk-UA" dirty="0" smtClean="0"/>
              <a:t>зміст прав людини і основоположних свобод;</a:t>
            </a:r>
          </a:p>
          <a:p>
            <a:r>
              <a:rPr lang="uk-UA" dirty="0" smtClean="0"/>
              <a:t>гарантії прав людини і основоположних свобод.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71753-975B-4C52-A631-87D2C8F5540F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90656" cy="1906536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Носії суб'єктивного публічного права</a:t>
            </a:r>
            <a:r>
              <a:rPr lang="uk-UA" dirty="0" smtClean="0"/>
              <a:t>:</a:t>
            </a:r>
            <a:br>
              <a:rPr lang="uk-UA" dirty="0" smtClean="0"/>
            </a:br>
            <a:r>
              <a:rPr lang="uk-UA" dirty="0" smtClean="0"/>
              <a:t>- </a:t>
            </a:r>
            <a:r>
              <a:rPr lang="uk-UA" sz="2000" dirty="0" smtClean="0"/>
              <a:t>фізичні особи;</a:t>
            </a:r>
            <a:br>
              <a:rPr lang="uk-UA" sz="2000" dirty="0" smtClean="0"/>
            </a:br>
            <a:r>
              <a:rPr lang="uk-UA" sz="2000" dirty="0" smtClean="0"/>
              <a:t>- юридичні особи;</a:t>
            </a:r>
            <a:br>
              <a:rPr lang="uk-UA" sz="2000" dirty="0" smtClean="0"/>
            </a:br>
            <a:r>
              <a:rPr lang="uk-UA" sz="2000" dirty="0" smtClean="0"/>
              <a:t>- органи публічної влади;</a:t>
            </a:r>
            <a:br>
              <a:rPr lang="uk-UA" sz="2000" dirty="0" smtClean="0"/>
            </a:br>
            <a:r>
              <a:rPr lang="uk-UA" sz="2000" dirty="0" smtClean="0"/>
              <a:t>- транснаціональні корпорації і т.п.</a:t>
            </a:r>
            <a:endParaRPr lang="uk-UA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2780928"/>
            <a:ext cx="3670176" cy="3467472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00B0F0"/>
                </a:solidFill>
              </a:rPr>
              <a:t>Адресати суб'єктивного публічного права: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органи публічної влади (індивідуальні і колективні);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міжнародні організації;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наднаціональні організації</a:t>
            </a:r>
            <a:endParaRPr lang="uk-UA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932040" y="2780928"/>
            <a:ext cx="3754760" cy="3467472"/>
          </a:xfrm>
        </p:spPr>
        <p:txBody>
          <a:bodyPr/>
          <a:lstStyle/>
          <a:p>
            <a:pPr>
              <a:buNone/>
            </a:pPr>
            <a:endParaRPr lang="uk-UA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uk-UA" sz="2400" dirty="0" smtClean="0">
                <a:solidFill>
                  <a:srgbClr val="00B050"/>
                </a:solidFill>
              </a:rPr>
              <a:t>Предмет суб'єктивного публічного права:</a:t>
            </a:r>
          </a:p>
          <a:p>
            <a:pPr>
              <a:buNone/>
            </a:pPr>
            <a:endParaRPr lang="uk-UA" sz="2400" dirty="0" smtClean="0">
              <a:solidFill>
                <a:srgbClr val="00B050"/>
              </a:solidFill>
            </a:endParaRPr>
          </a:p>
          <a:p>
            <a:r>
              <a:rPr lang="uk-UA" sz="2400" dirty="0" smtClean="0"/>
              <a:t>матеріальні блага;</a:t>
            </a:r>
          </a:p>
          <a:p>
            <a:r>
              <a:rPr lang="uk-UA" sz="2400" dirty="0" smtClean="0"/>
              <a:t>духовні блага;</a:t>
            </a:r>
          </a:p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2AEE-81A0-46A3-B7FD-04048BF28BEC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2. Носії суб'єктивного публічного права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endParaRPr lang="uk-UA" dirty="0" smtClean="0"/>
          </a:p>
          <a:p>
            <a:pPr fontAlgn="base">
              <a:buNone/>
            </a:pPr>
            <a:r>
              <a:rPr lang="uk-UA" dirty="0" smtClean="0"/>
              <a:t>3. В Конституції України стаття 58 міститься у розділі </a:t>
            </a:r>
            <a:r>
              <a:rPr lang="la-Latn" dirty="0" smtClean="0"/>
              <a:t>II "</a:t>
            </a:r>
            <a:r>
              <a:rPr lang="uk-UA" dirty="0" smtClean="0"/>
              <a:t>Права, свободи та обов'язки людини і громадянина", в якому закріплені конституційні права, свободи і обов'язки насамперед людини і громадянина та їх гарантії. Про це свідчить як назва цього розділу, так і системний аналіз змісту його статей та частини другої статті 3 Конституції України. </a:t>
            </a:r>
            <a:r>
              <a:rPr lang="en-US" dirty="0" smtClean="0"/>
              <a:t>&lt;</a:t>
            </a:r>
            <a:r>
              <a:rPr lang="uk-UA" dirty="0" smtClean="0"/>
              <a:t>…</a:t>
            </a:r>
            <a:r>
              <a:rPr lang="en-US" dirty="0" smtClean="0"/>
              <a:t>&gt;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 </a:t>
            </a:r>
          </a:p>
          <a:p>
            <a:pPr fontAlgn="base">
              <a:buNone/>
            </a:pPr>
            <a:r>
              <a:rPr lang="uk-UA" dirty="0" smtClean="0"/>
              <a:t> Тому Конституційний Суд України дійшов висновку, що положення частини першої статті 58 Конституції України про зворотну дію в часі законів та інших нормативно-правових актів у випадках, коли вони пом'якшують або скасовують відповідальність особи, стосується фізичних осіб і не поширюється на юридичних осіб.</a:t>
            </a:r>
            <a:endParaRPr lang="en-US" dirty="0" smtClean="0"/>
          </a:p>
          <a:p>
            <a:pPr fontAlgn="base"/>
            <a:endParaRPr lang="en-US" dirty="0" smtClean="0"/>
          </a:p>
          <a:p>
            <a:pPr algn="r" fontAlgn="base"/>
            <a:r>
              <a:rPr lang="uk-UA" dirty="0" smtClean="0"/>
              <a:t>п. 3 (1), (3)М Рішення КСУ № 1-рп/99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B5891-37DF-4C6A-BAE4-F238CCB227A0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2.1. Подолання дилеми рішення КСУ № 1-р/99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внесення змін до Конституції, включивши застереження, що прав і свободи, гарантовані цією Конституцією поширюються рівною мірою і на юридичних осіб з урахуванням їх природи і призначення конкретного права;</a:t>
            </a:r>
          </a:p>
          <a:p>
            <a:endParaRPr lang="uk-UA" dirty="0" smtClean="0"/>
          </a:p>
          <a:p>
            <a:r>
              <a:rPr lang="uk-UA" dirty="0" smtClean="0"/>
              <a:t>динамічне тлумачення Конституції самим КСУ.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2DEE2-51B7-444A-88EA-403B0174BFE9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solidFill>
                  <a:srgbClr val="00B050"/>
                </a:solidFill>
              </a:rPr>
              <a:t>2.2. Адресати прав людини</a:t>
            </a:r>
            <a:endParaRPr lang="uk-UA" sz="3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органи публічної влади;</a:t>
            </a:r>
          </a:p>
          <a:p>
            <a:r>
              <a:rPr lang="uk-UA" dirty="0" smtClean="0"/>
              <a:t>інституції чи організації , наділені аналогічними функціями і повноваженнями;</a:t>
            </a:r>
          </a:p>
          <a:p>
            <a:r>
              <a:rPr lang="uk-UA" dirty="0" smtClean="0"/>
              <a:t>міжнародні, транснаціональні і наднаціональні інституції;</a:t>
            </a:r>
          </a:p>
          <a:p>
            <a:r>
              <a:rPr lang="uk-UA" dirty="0" smtClean="0"/>
              <a:t>негативні обов'язки;</a:t>
            </a:r>
          </a:p>
          <a:p>
            <a:r>
              <a:rPr lang="uk-UA" dirty="0" smtClean="0"/>
              <a:t>позитивні обов'язки.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6CF9D-FFDB-4B7F-8703-B1F3EC8A57B3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2.3. Адресати прав людини у контексті доктрини </a:t>
            </a:r>
            <a:r>
              <a:rPr lang="en-US" sz="2800" i="1" dirty="0" smtClean="0"/>
              <a:t>militant democracy. </a:t>
            </a:r>
            <a:r>
              <a:rPr lang="uk-UA" sz="2800" i="1" dirty="0" smtClean="0"/>
              <a:t>Практика ЄСПЛ</a:t>
            </a:r>
            <a:endParaRPr lang="uk-UA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uk-UA" dirty="0" smtClean="0"/>
              <a:t>Європейський суд одноголосно вирішив, що не було ніякого порушення статті 11 </a:t>
            </a:r>
            <a:r>
              <a:rPr lang="en-US" dirty="0" smtClean="0"/>
              <a:t>[</a:t>
            </a:r>
            <a:r>
              <a:rPr lang="uk-UA" dirty="0" smtClean="0"/>
              <a:t>ЄКПЛ</a:t>
            </a:r>
            <a:r>
              <a:rPr lang="en-US" dirty="0" smtClean="0"/>
              <a:t>]</a:t>
            </a:r>
            <a:r>
              <a:rPr lang="uk-UA" dirty="0" smtClean="0"/>
              <a:t>, і постановив, що держава має право вживати профілактичні заходи для захисту демократії. Суд зазначив, що події, організовані рухом </a:t>
            </a:r>
            <a:r>
              <a:rPr lang="en-US" dirty="0" smtClean="0"/>
              <a:t>[</a:t>
            </a:r>
            <a:r>
              <a:rPr lang="la-Latn" i="1" dirty="0" smtClean="0"/>
              <a:t>Magyar Garda Egyesulet </a:t>
            </a:r>
            <a:r>
              <a:rPr lang="en-US" dirty="0" smtClean="0"/>
              <a:t>]</a:t>
            </a:r>
            <a:r>
              <a:rPr lang="uk-UA" dirty="0" smtClean="0"/>
              <a:t>, тягли за собою реальну небезпеку насильства і розбратів, поривали порядок і громадський спокій, порушували право жителів сіл на свободу і безпеку, навіть якщо на самих демонстраціях, охоронюваних значними силами поліції, практично не було актів насильства.</a:t>
            </a:r>
          </a:p>
          <a:p>
            <a:pPr>
              <a:buNone/>
            </a:pPr>
            <a:r>
              <a:rPr lang="uk-UA" i="1" dirty="0" smtClean="0"/>
              <a:t>«Рух, заснований об’єднанням пана Вони, організовував демонстрації, які транслювали ідею расової сегрегації, що нагадує дію угорського нацистського руху («Схрещені Стріли» – </a:t>
            </a:r>
            <a:r>
              <a:rPr lang="la-Latn" i="1" dirty="0" smtClean="0"/>
              <a:t>Arrow Cross), </a:t>
            </a:r>
            <a:r>
              <a:rPr lang="uk-UA" i="1" dirty="0" smtClean="0"/>
              <a:t>створював відчуття загрози і страху серед циганської меншини в країні»</a:t>
            </a:r>
            <a:r>
              <a:rPr lang="uk-UA" dirty="0" smtClean="0"/>
              <a:t>, – повідомив Є</a:t>
            </a:r>
            <a:r>
              <a:rPr lang="en-US" dirty="0" smtClean="0"/>
              <a:t>C</a:t>
            </a:r>
            <a:r>
              <a:rPr lang="uk-UA" dirty="0" smtClean="0"/>
              <a:t>ПЛ у своїй заяві для преси.</a:t>
            </a:r>
          </a:p>
          <a:p>
            <a:pPr>
              <a:buNone/>
            </a:pPr>
            <a:r>
              <a:rPr lang="uk-UA" i="1" dirty="0" smtClean="0"/>
              <a:t>«По правді кажучи, ці воєнізовані ходи виходили за межі потреби у вираженні гнітючих або образливих термінів, захищених Конвенцією, зважаючи на фізичну наявність організованої і загрозливої групи активістів. Відповідно, єдиним способом, яким можна було знищити загрозу, що походила від цієї групи, було – усунути організаційну підтримку з боку даного об’єднання»</a:t>
            </a:r>
            <a:r>
              <a:rPr lang="uk-UA" dirty="0" smtClean="0"/>
              <a:t>.</a:t>
            </a:r>
          </a:p>
          <a:p>
            <a:endParaRPr lang="en-US" dirty="0" smtClean="0"/>
          </a:p>
          <a:p>
            <a:pPr algn="r"/>
            <a:r>
              <a:rPr lang="en-US" i="1" dirty="0" smtClean="0"/>
              <a:t>Gabor </a:t>
            </a:r>
            <a:r>
              <a:rPr lang="en-US" i="1" dirty="0" err="1" smtClean="0"/>
              <a:t>Vona</a:t>
            </a:r>
            <a:r>
              <a:rPr lang="en-US" i="1" dirty="0" smtClean="0"/>
              <a:t> v. Hungary</a:t>
            </a:r>
            <a:endParaRPr lang="uk-UA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Михайло САВЧИН ІІ Літня школа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9543-A912-4E35-88EA-0DF66E0966A9}" type="datetime1">
              <a:rPr lang="uk-UA" smtClean="0"/>
              <a:pPr/>
              <a:t>10.08.2013</a:t>
            </a:fld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1912</TotalTime>
  <Words>900</Words>
  <Application>Microsoft Office PowerPoint</Application>
  <PresentationFormat>Экран (4:3)</PresentationFormat>
  <Paragraphs>132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Структура прав людини: співвідношення ідеального і реального </vt:lpstr>
      <vt:lpstr>1. Права людини у сучасній конституційній системі</vt:lpstr>
      <vt:lpstr>1.1. Розуміння права людини як  суб'єктивних публічних прав</vt:lpstr>
      <vt:lpstr>1.2. Традиційне розуміння структури прав людини у вітчизняній доктрині </vt:lpstr>
      <vt:lpstr>Носії суб'єктивного публічного права: - фізичні особи; - юридичні особи; - органи публічної влади; - транснаціональні корпорації і т.п.</vt:lpstr>
      <vt:lpstr>2. Носії суб'єктивного публічного права</vt:lpstr>
      <vt:lpstr>2.1. Подолання дилеми рішення КСУ № 1-р/99</vt:lpstr>
      <vt:lpstr>2.2. Адресати прав людини</vt:lpstr>
      <vt:lpstr>2.3. Адресати прав людини у контексті доктрини militant democracy. Практика ЄСПЛ</vt:lpstr>
      <vt:lpstr>4.1. Тлумачення Конституції як засіб подолання розриву ідеального і реального: реалістичне тлумачення</vt:lpstr>
      <vt:lpstr>4.2. Тлумачення Конституції як засіб подолання розриву ідеального і реального:  офіційне тлумачення Конституції і законів КСУ</vt:lpstr>
      <vt:lpstr>4.3. Тлумачення Конституції як засіб подолання розриву ідеального і реального:  динамічне тлумачення </vt:lpstr>
      <vt:lpstr>4.4. Тлумачення Конституції як засіб подолання розриву ідеального і реального: семіотика і герменевтика конституційного тексту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прав людини: співвідношення ідеального і реального</dc:title>
  <cp:lastModifiedBy>savchyn</cp:lastModifiedBy>
  <cp:revision>25</cp:revision>
  <dcterms:modified xsi:type="dcterms:W3CDTF">2013-08-10T21:06:48Z</dcterms:modified>
</cp:coreProperties>
</file>