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24"/>
  </p:notesMasterIdLst>
  <p:sldIdLst>
    <p:sldId id="256" r:id="rId2"/>
    <p:sldId id="274" r:id="rId3"/>
    <p:sldId id="276" r:id="rId4"/>
    <p:sldId id="277" r:id="rId5"/>
    <p:sldId id="278" r:id="rId6"/>
    <p:sldId id="257" r:id="rId7"/>
    <p:sldId id="270" r:id="rId8"/>
    <p:sldId id="273" r:id="rId9"/>
    <p:sldId id="275" r:id="rId10"/>
    <p:sldId id="258" r:id="rId11"/>
    <p:sldId id="259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2" r:id="rId22"/>
    <p:sldId id="271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0B54FC-BF9E-4736-BEE2-C9CE74884FCF}" type="datetimeFigureOut">
              <a:rPr lang="uk-UA" smtClean="0"/>
              <a:pPr/>
              <a:t>13.08.2013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38C0AB-A095-469F-BFBB-7CA7447520C8}" type="slidenum">
              <a:rPr lang="uk-UA" smtClean="0"/>
              <a:pPr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FE779D7-A065-43B6-BD2B-8BE41851B5B6}" type="datetime1">
              <a:rPr lang="ru-RU" smtClean="0"/>
              <a:pPr/>
              <a:t>13.08.2013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r>
              <a:rPr lang="ru-RU" smtClean="0"/>
              <a:t>Михайло САВЧИН     ІІ Літня школа</a:t>
            </a:r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5B0D9E-AC77-4EA5-BBAA-DFF3EDC19718}" type="datetime1">
              <a:rPr lang="ru-RU" smtClean="0"/>
              <a:pPr/>
              <a:t>13.08.2013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ru-RU" smtClean="0"/>
              <a:t>Михайло САВЧИН     ІІ Літня школа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81546F-ABF8-4516-AB73-DBF2400FFF09}" type="datetime1">
              <a:rPr lang="ru-RU" smtClean="0"/>
              <a:pPr/>
              <a:t>13.08.2013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ru-RU" smtClean="0"/>
              <a:t>Михайло САВЧИН     ІІ Літня школа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7BA379-7090-4FE7-86F7-86A6930DD0C1}" type="datetime1">
              <a:rPr lang="ru-RU" smtClean="0"/>
              <a:pPr/>
              <a:t>13.08.2013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ru-RU" smtClean="0"/>
              <a:t>Михайло САВЧИН     ІІ Літня школа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97A045-D74D-491F-9DC6-0729B71A4E44}" type="datetime1">
              <a:rPr lang="ru-RU" smtClean="0"/>
              <a:pPr/>
              <a:t>13.08.2013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ru-RU" smtClean="0"/>
              <a:t>Михайло САВЧИН     ІІ Літня школа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3F07D8-44BA-43B6-A524-3D880346C1B8}" type="datetime1">
              <a:rPr lang="ru-RU" smtClean="0"/>
              <a:pPr/>
              <a:t>13.08.2013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ru-RU" smtClean="0"/>
              <a:t>Михайло САВЧИН     ІІ Літня школа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3953703-C4B2-4A8A-B241-C84323BE6D23}" type="datetime1">
              <a:rPr lang="ru-RU" smtClean="0"/>
              <a:pPr/>
              <a:t>13.08.2013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ru-RU" smtClean="0"/>
              <a:t>Михайло САВЧИН     ІІ Літня школа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EA32C9B-D433-40C6-B5D2-4B5A2B627762}" type="datetime1">
              <a:rPr lang="ru-RU" smtClean="0"/>
              <a:pPr/>
              <a:t>13.08.2013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ru-RU" smtClean="0"/>
              <a:t>Михайло САВЧИН     ІІ Літня школа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A9D44B6-23BF-4F14-A1E9-88097E952423}" type="datetime1">
              <a:rPr lang="ru-RU" smtClean="0"/>
              <a:pPr/>
              <a:t>13.08.2013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ru-RU" smtClean="0"/>
              <a:t>Михайло САВЧИН     ІІ Літня школа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65DA14FB-2F39-402F-AC3E-88EA0DA2F4B0}" type="datetime1">
              <a:rPr lang="ru-RU" smtClean="0"/>
              <a:pPr/>
              <a:t>13.08.2013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ru-RU" smtClean="0"/>
              <a:t>Михайло САВЧИН     ІІ Літня школа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F7D65A9-E21C-49E6-89F3-1B983BF66C17}" type="datetime1">
              <a:rPr lang="ru-RU" smtClean="0"/>
              <a:pPr/>
              <a:t>13.08.2013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r>
              <a:rPr lang="ru-RU" smtClean="0"/>
              <a:t>Михайло САВЧИН     ІІ Літня школа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96F23F14-B2A1-4F22-A4CB-7673AA2432D3}" type="datetime1">
              <a:rPr lang="ru-RU" smtClean="0"/>
              <a:pPr/>
              <a:t>13.08.2013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r>
              <a:rPr lang="ru-RU" smtClean="0"/>
              <a:t>Михайло САВЧИН     ІІ Літня школа</a:t>
            </a: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484785"/>
            <a:ext cx="7772400" cy="2097578"/>
          </a:xfrm>
        </p:spPr>
        <p:txBody>
          <a:bodyPr>
            <a:normAutofit/>
          </a:bodyPr>
          <a:lstStyle/>
          <a:p>
            <a:r>
              <a:rPr lang="uk-UA" sz="2400" dirty="0" smtClean="0"/>
              <a:t>Процедура розгляду справ у Конституційному Суді України і захист прав людини: соціальні права у фокусі соціетального конституціоналізму</a:t>
            </a:r>
            <a:br>
              <a:rPr lang="uk-UA" sz="2400" dirty="0" smtClean="0"/>
            </a:br>
            <a:endParaRPr lang="uk-UA" sz="2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endParaRPr lang="uk-UA" dirty="0" smtClean="0"/>
          </a:p>
          <a:p>
            <a:r>
              <a:rPr lang="uk-UA" dirty="0" smtClean="0"/>
              <a:t>Михайло Савчин,</a:t>
            </a:r>
            <a:br>
              <a:rPr lang="uk-UA" dirty="0" smtClean="0"/>
            </a:br>
            <a:r>
              <a:rPr lang="uk-UA" dirty="0" err="1" smtClean="0"/>
              <a:t>к.ю.н</a:t>
            </a:r>
            <a:r>
              <a:rPr lang="uk-UA" dirty="0" smtClean="0"/>
              <a:t>., доц., </a:t>
            </a:r>
            <a:r>
              <a:rPr lang="uk-UA" dirty="0" err="1" smtClean="0"/>
              <a:t>УжНУ</a:t>
            </a:r>
            <a:r>
              <a:rPr lang="uk-UA" dirty="0" smtClean="0"/>
              <a:t>,</a:t>
            </a:r>
          </a:p>
          <a:p>
            <a:r>
              <a:rPr lang="uk-UA" dirty="0" smtClean="0"/>
              <a:t>радник Голови КСУ (2008 – 2010)</a:t>
            </a:r>
            <a:endParaRPr lang="uk-UA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dirty="0" smtClean="0"/>
          </a:p>
          <a:p>
            <a:pPr eaLnBrk="1" hangingPunct="1"/>
            <a:r>
              <a:rPr lang="uk-UA" dirty="0" smtClean="0"/>
              <a:t>Вирішення питань права</a:t>
            </a:r>
          </a:p>
          <a:p>
            <a:pPr eaLnBrk="1" hangingPunct="1"/>
            <a:r>
              <a:rPr lang="uk-UA" dirty="0" smtClean="0"/>
              <a:t>Питання законності правових актів</a:t>
            </a:r>
            <a:r>
              <a:rPr lang="en-US" dirty="0" smtClean="0"/>
              <a:t> </a:t>
            </a:r>
            <a:r>
              <a:rPr lang="uk-UA" dirty="0" smtClean="0"/>
              <a:t>та питання конституційності</a:t>
            </a:r>
          </a:p>
          <a:p>
            <a:pPr eaLnBrk="1" hangingPunct="1"/>
            <a:r>
              <a:rPr lang="uk-UA" dirty="0" smtClean="0"/>
              <a:t>Питання, які віднесені законом до компетенції судів загальної юрисдикції</a:t>
            </a:r>
            <a:r>
              <a:rPr lang="ru-RU" dirty="0" smtClean="0"/>
              <a:t> </a:t>
            </a:r>
            <a:endParaRPr lang="uk-UA" dirty="0" smtClean="0"/>
          </a:p>
          <a:p>
            <a:pPr eaLnBrk="1" hangingPunct="1"/>
            <a:endParaRPr lang="ru-RU" dirty="0" smtClean="0"/>
          </a:p>
        </p:txBody>
      </p:sp>
      <p:sp>
        <p:nvSpPr>
          <p:cNvPr id="23554" name="Дата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fld id="{D14F19C3-886C-4FAF-BD3D-1BE2064B3038}" type="datetime1">
              <a:rPr lang="ru-RU" smtClean="0"/>
              <a:pPr/>
              <a:t>13.08.2013</a:t>
            </a:fld>
            <a:endParaRPr lang="ru-RU" smtClean="0"/>
          </a:p>
        </p:txBody>
      </p:sp>
      <p:sp>
        <p:nvSpPr>
          <p:cNvPr id="23555" name="Нижний колонтитул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ru-RU" smtClean="0"/>
              <a:t>Михайло САВЧИН     ІІ Літня школа</a:t>
            </a:r>
          </a:p>
        </p:txBody>
      </p:sp>
      <p:sp>
        <p:nvSpPr>
          <p:cNvPr id="23556" name="Номер слайда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E7D1AB0-E618-4595-B37C-0331828EE0E7}" type="slidenum">
              <a:rPr lang="ru-RU" smtClean="0"/>
              <a:pPr/>
              <a:t>10</a:t>
            </a:fld>
            <a:endParaRPr lang="ru-RU" smtClean="0"/>
          </a:p>
        </p:txBody>
      </p:sp>
      <p:sp>
        <p:nvSpPr>
          <p:cNvPr id="235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uk-UA" sz="2800" dirty="0" smtClean="0"/>
              <a:t>2</a:t>
            </a:r>
            <a:r>
              <a:rPr lang="uk-UA" sz="2800" b="1" dirty="0" smtClean="0"/>
              <a:t>.1. Межі розгляду справ </a:t>
            </a:r>
            <a:br>
              <a:rPr lang="uk-UA" sz="2800" b="1" dirty="0" smtClean="0"/>
            </a:br>
            <a:r>
              <a:rPr lang="uk-UA" sz="2800" b="1" dirty="0" smtClean="0"/>
              <a:t>Конституційним Судом</a:t>
            </a:r>
            <a:endParaRPr lang="ru-RU" sz="28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533400" indent="-5334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uk-UA" sz="2400" smtClean="0"/>
              <a:t>Усталена практика (юриспруденція) </a:t>
            </a:r>
          </a:p>
          <a:p>
            <a:pPr marL="533400" indent="-5334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uk-UA" sz="2400" smtClean="0"/>
              <a:t>	Конституційного Суду:</a:t>
            </a:r>
          </a:p>
          <a:p>
            <a:pPr marL="952500" lvl="1" indent="-495300" eaLnBrk="1" hangingPunct="1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uk-UA" sz="2000" smtClean="0"/>
              <a:t>доктрина політичної доцільності;</a:t>
            </a:r>
          </a:p>
          <a:p>
            <a:pPr marL="952500" lvl="1" indent="-495300" eaLnBrk="1" hangingPunct="1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uk-UA" sz="2000" smtClean="0"/>
              <a:t>питання, пов’язані з наявністю колізії між положеннями нормативно-правових актів;</a:t>
            </a:r>
          </a:p>
          <a:p>
            <a:pPr marL="952500" lvl="1" indent="-495300" eaLnBrk="1" hangingPunct="1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uk-UA" sz="2000" smtClean="0"/>
              <a:t>відмова від заповнень прогалин у законодавстві;</a:t>
            </a:r>
          </a:p>
          <a:p>
            <a:pPr marL="952500" lvl="1" indent="-495300" eaLnBrk="1" hangingPunct="1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uk-UA" sz="2000" smtClean="0"/>
              <a:t>питання, вирішення яких потребує встановлення та дослідження фактичних обставин справи;</a:t>
            </a:r>
          </a:p>
          <a:p>
            <a:pPr marL="952500" lvl="1" indent="-495300" eaLnBrk="1" hangingPunct="1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uk-UA" sz="2000" smtClean="0"/>
              <a:t>питання, які по суті є клопотаннями про надання юридичних консультацій</a:t>
            </a:r>
            <a:r>
              <a:rPr lang="ru-RU" sz="2000" smtClean="0"/>
              <a:t> </a:t>
            </a:r>
            <a:endParaRPr lang="uk-UA" sz="2000" smtClean="0"/>
          </a:p>
          <a:p>
            <a:pPr marL="952500" lvl="1" indent="-495300" eaLnBrk="1" hangingPunct="1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uk-UA" sz="2000" smtClean="0"/>
              <a:t>питання, вирішення яких потребує дослідження обставин політичного характеру</a:t>
            </a:r>
          </a:p>
          <a:p>
            <a:pPr marL="952500" lvl="1" indent="-495300" eaLnBrk="1" hangingPunct="1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uk-UA" sz="2000" smtClean="0"/>
              <a:t>питання пов’язані з дослідженням нормативно-правових актів, які втратили чинність</a:t>
            </a:r>
            <a:r>
              <a:rPr lang="ru-RU" sz="2000" smtClean="0"/>
              <a:t> </a:t>
            </a:r>
          </a:p>
          <a:p>
            <a:pPr marL="533400" indent="-533400" eaLnBrk="1" hangingPunct="1">
              <a:lnSpc>
                <a:spcPct val="80000"/>
              </a:lnSpc>
            </a:pPr>
            <a:endParaRPr lang="ru-RU" sz="2400" smtClean="0"/>
          </a:p>
        </p:txBody>
      </p:sp>
      <p:sp>
        <p:nvSpPr>
          <p:cNvPr id="24578" name="Дата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fld id="{9785A24E-7418-462C-8974-339FFDFB3D66}" type="datetime1">
              <a:rPr lang="ru-RU" smtClean="0"/>
              <a:pPr/>
              <a:t>13.08.2013</a:t>
            </a:fld>
            <a:endParaRPr lang="ru-RU" smtClean="0"/>
          </a:p>
        </p:txBody>
      </p:sp>
      <p:sp>
        <p:nvSpPr>
          <p:cNvPr id="24579" name="Нижний колонтитул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ru-RU" smtClean="0"/>
              <a:t>Михайло САВЧИН     ІІ Літня школа</a:t>
            </a:r>
          </a:p>
        </p:txBody>
      </p:sp>
      <p:sp>
        <p:nvSpPr>
          <p:cNvPr id="24580" name="Номер слайда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96A6EE1-1CFF-4066-A64A-3435F706D386}" type="slidenum">
              <a:rPr lang="ru-RU" smtClean="0"/>
              <a:pPr/>
              <a:t>11</a:t>
            </a:fld>
            <a:endParaRPr lang="ru-RU" smtClean="0"/>
          </a:p>
        </p:txBody>
      </p:sp>
      <p:sp>
        <p:nvSpPr>
          <p:cNvPr id="245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b="1" dirty="0" smtClean="0"/>
              <a:t>2</a:t>
            </a:r>
            <a:r>
              <a:rPr lang="uk-UA" sz="2800" b="1" dirty="0" smtClean="0"/>
              <a:t>. 2. Межі розгляду справ Конституційним Судом</a:t>
            </a:r>
            <a:endParaRPr lang="ru-RU" sz="28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06741F75-4D13-4EBA-BE84-E774BF291E4C}" type="datetime1">
              <a:rPr lang="ru-RU" smtClean="0"/>
              <a:pPr>
                <a:defRPr/>
              </a:pPr>
              <a:t>13.08.2013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Михайло САВЧИН     ІІ Літня школа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1DB5EC-9129-43D1-B2AA-B1B14C274BC8}" type="slidenum">
              <a:rPr lang="ru-RU"/>
              <a:pPr>
                <a:defRPr/>
              </a:pPr>
              <a:t>12</a:t>
            </a:fld>
            <a:endParaRPr lang="ru-RU"/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uk-UA" sz="3200" b="1" dirty="0" smtClean="0"/>
              <a:t>3.1. Підстави для відмови у відкритті конституційного провадження</a:t>
            </a:r>
            <a:endParaRPr lang="ru-RU" sz="3200" b="1" dirty="0" smtClean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uk-UA" sz="2400" dirty="0" smtClean="0"/>
              <a:t>Стаття 45 Закону: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uk-UA" sz="24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uk-UA" sz="2000" dirty="0" smtClean="0"/>
              <a:t>1) відсутність встановленого Конституцією України, цим Законом права на конституційне подання, конституційне звернення;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20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uk-UA" sz="2000" dirty="0" smtClean="0">
                <a:solidFill>
                  <a:srgbClr val="FF0000"/>
                </a:solidFill>
              </a:rPr>
              <a:t>2) невідповідність конституційного подання, конституційного звернення вимогам, передбаченим Конституцією України, цим Законом;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2000" dirty="0" smtClean="0"/>
          </a:p>
          <a:p>
            <a:pPr>
              <a:lnSpc>
                <a:spcPct val="80000"/>
              </a:lnSpc>
              <a:buNone/>
              <a:defRPr/>
            </a:pPr>
            <a:r>
              <a:rPr lang="uk-UA" sz="2000" dirty="0" smtClean="0"/>
              <a:t>3) </a:t>
            </a:r>
            <a:r>
              <a:rPr lang="uk-UA" sz="2000" dirty="0" smtClean="0"/>
              <a:t>наявність рішення Конституційного Суду України щодо конституційності аналогічного за змістом та юридичною силою акта, ухвали про відмову у відкритті провадження або ухвали про припинення провадження щодо такого акта;</a:t>
            </a:r>
            <a:endParaRPr lang="en-US" sz="2000" dirty="0" smtClean="0"/>
          </a:p>
          <a:p>
            <a:pPr>
              <a:lnSpc>
                <a:spcPct val="80000"/>
              </a:lnSpc>
              <a:buNone/>
              <a:defRPr/>
            </a:pPr>
            <a:endParaRPr lang="uk-UA" sz="20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000" dirty="0" smtClean="0">
                <a:solidFill>
                  <a:srgbClr val="FF0000"/>
                </a:solidFill>
              </a:rPr>
              <a:t>4) </a:t>
            </a:r>
            <a:r>
              <a:rPr lang="uk-UA" sz="2000" dirty="0" smtClean="0">
                <a:solidFill>
                  <a:srgbClr val="FF0000"/>
                </a:solidFill>
              </a:rPr>
              <a:t>непідвідомчість </a:t>
            </a:r>
            <a:r>
              <a:rPr lang="uk-UA" sz="2000" dirty="0" smtClean="0">
                <a:solidFill>
                  <a:srgbClr val="FF0000"/>
                </a:solidFill>
              </a:rPr>
              <a:t>Конституційному Суду України питань, порушених у конституційному поданні, конституційному зверненні.</a:t>
            </a:r>
            <a:endParaRPr lang="ru-RU" sz="2000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BDC3F304-10B8-46A1-801C-3161513FC3CA}" type="datetime1">
              <a:rPr lang="ru-RU" smtClean="0"/>
              <a:pPr>
                <a:defRPr/>
              </a:pPr>
              <a:t>13.08.2013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Михайло САВЧИН     ІІ Літня школа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634D77-BB86-4CF4-9375-044D30C56C05}" type="slidenum">
              <a:rPr lang="ru-RU"/>
              <a:pPr>
                <a:defRPr/>
              </a:pPr>
              <a:t>13</a:t>
            </a:fld>
            <a:endParaRPr lang="ru-RU"/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uk-UA" sz="3200" b="1" dirty="0" smtClean="0"/>
              <a:t>3.2.а. Підстави для відмови у відкритті конституційного провадження</a:t>
            </a:r>
            <a:endParaRPr lang="ru-RU" sz="3200" b="1" dirty="0" smtClean="0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uk-UA" sz="2400" dirty="0" smtClean="0"/>
              <a:t>Конституційна юриспруденція (усталена практика Конституційного Суду):</a:t>
            </a:r>
          </a:p>
          <a:p>
            <a:pPr eaLnBrk="1" hangingPunct="1">
              <a:lnSpc>
                <a:spcPct val="90000"/>
              </a:lnSpc>
              <a:defRPr/>
            </a:pPr>
            <a:endParaRPr lang="uk-UA" sz="2400" dirty="0" smtClean="0"/>
          </a:p>
          <a:p>
            <a:pPr lvl="1" eaLnBrk="1" hangingPunct="1">
              <a:lnSpc>
                <a:spcPct val="90000"/>
              </a:lnSpc>
              <a:buFont typeface="Wingdings" pitchFamily="2" charset="2"/>
              <a:buAutoNum type="alphaLcPeriod"/>
              <a:defRPr/>
            </a:pPr>
            <a:r>
              <a:rPr lang="uk-UA" sz="1800" dirty="0" smtClean="0"/>
              <a:t>відсутність посилання на конкретні положення Конституції, яким не відповідають норми правового акту, конституційність якого </a:t>
            </a:r>
            <a:r>
              <a:rPr lang="uk-UA" sz="1800" dirty="0" err="1" smtClean="0"/>
              <a:t>оспорюється</a:t>
            </a:r>
            <a:r>
              <a:rPr lang="uk-UA" sz="1800" dirty="0" smtClean="0"/>
              <a:t> або які саме положення Конституції чи Законів України підлягають офіційному тлумаченню</a:t>
            </a:r>
            <a:r>
              <a:rPr lang="ru-RU" sz="1800" dirty="0" smtClean="0"/>
              <a:t>;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AutoNum type="alphaLcPeriod"/>
              <a:defRPr/>
            </a:pPr>
            <a:endParaRPr lang="en-US" sz="1800" dirty="0" smtClean="0"/>
          </a:p>
          <a:p>
            <a:pPr lvl="1" eaLnBrk="1" hangingPunct="1">
              <a:lnSpc>
                <a:spcPct val="90000"/>
              </a:lnSpc>
              <a:buFont typeface="Wingdings" pitchFamily="2" charset="2"/>
              <a:buAutoNum type="alphaLcPeriod"/>
              <a:defRPr/>
            </a:pPr>
            <a:r>
              <a:rPr lang="uk-UA" sz="1800" dirty="0" smtClean="0"/>
              <a:t>не наведення фактів, які б свідчили про неправомірне застосування правового акту органами державної влади;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AutoNum type="alphaLcPeriod"/>
              <a:defRPr/>
            </a:pPr>
            <a:endParaRPr lang="en-US" sz="1800" dirty="0" smtClean="0"/>
          </a:p>
          <a:p>
            <a:pPr lvl="1" eaLnBrk="1" hangingPunct="1">
              <a:lnSpc>
                <a:spcPct val="90000"/>
              </a:lnSpc>
              <a:buFont typeface="Wingdings" pitchFamily="2" charset="2"/>
              <a:buAutoNum type="alphaLcPeriod"/>
              <a:defRPr/>
            </a:pPr>
            <a:r>
              <a:rPr lang="uk-UA" sz="1800" dirty="0" smtClean="0"/>
              <a:t>недопустимість власної інтерпретації змісту правового акту або припущень щодо можливих наслідків його застосування суб’єктом права на конституційне подання (конституційного звернення) у якості правового обґрунтування своєї правової позиції;</a:t>
            </a:r>
          </a:p>
          <a:p>
            <a:pPr eaLnBrk="1" hangingPunct="1">
              <a:lnSpc>
                <a:spcPct val="90000"/>
              </a:lnSpc>
              <a:defRPr/>
            </a:pPr>
            <a:endParaRPr lang="ru-RU" sz="2400" dirty="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DF4327B7-89F4-4BE2-AFD5-9F8C0E78E06F}" type="datetime1">
              <a:rPr lang="ru-RU" smtClean="0"/>
              <a:pPr>
                <a:defRPr/>
              </a:pPr>
              <a:t>13.08.2013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Михайло САВЧИН     ІІ Літня школа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5DDD26-5E4D-4B74-A40C-262050F3C9A7}" type="slidenum">
              <a:rPr lang="ru-RU"/>
              <a:pPr>
                <a:defRPr/>
              </a:pPr>
              <a:t>14</a:t>
            </a:fld>
            <a:endParaRPr lang="ru-RU"/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uk-UA" sz="3200" b="1" dirty="0" smtClean="0"/>
              <a:t>3.2.б. Підстави для відмови у відкритті конституційного провадження</a:t>
            </a:r>
            <a:endParaRPr lang="ru-RU" sz="3200" b="1" dirty="0" smtClean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 eaLnBrk="1" hangingPunct="1">
              <a:lnSpc>
                <a:spcPct val="90000"/>
              </a:lnSpc>
              <a:defRPr/>
            </a:pPr>
            <a:r>
              <a:rPr lang="uk-UA" sz="2800" dirty="0" smtClean="0"/>
              <a:t>Конституційна юриспруденція</a:t>
            </a:r>
            <a:endParaRPr lang="en-US" sz="2800" dirty="0" smtClean="0"/>
          </a:p>
          <a:p>
            <a:pPr marL="533400" indent="-533400" eaLnBrk="1" hangingPunct="1">
              <a:lnSpc>
                <a:spcPct val="90000"/>
              </a:lnSpc>
              <a:defRPr/>
            </a:pPr>
            <a:endParaRPr lang="en-US" sz="2400" dirty="0" smtClean="0"/>
          </a:p>
          <a:p>
            <a:pPr marL="914400" lvl="1" indent="-457200" eaLnBrk="1" hangingPunct="1">
              <a:lnSpc>
                <a:spcPct val="90000"/>
              </a:lnSpc>
              <a:buFont typeface="Wingdings" pitchFamily="2" charset="2"/>
              <a:buAutoNum type="alphaLcPeriod" startAt="4"/>
              <a:defRPr/>
            </a:pPr>
            <a:r>
              <a:rPr lang="uk-UA" sz="2000" dirty="0" smtClean="0"/>
              <a:t>поєднання в одному клопотанні питань, які повинні порушуватися у різній процесуальній формі звернень (статті 39, 42 Закону );</a:t>
            </a:r>
          </a:p>
          <a:p>
            <a:pPr marL="914400" lvl="1" indent="-457200" eaLnBrk="1" hangingPunct="1">
              <a:lnSpc>
                <a:spcPct val="90000"/>
              </a:lnSpc>
              <a:buFont typeface="Wingdings" pitchFamily="2" charset="2"/>
              <a:buAutoNum type="alphaLcPeriod" startAt="4"/>
              <a:defRPr/>
            </a:pPr>
            <a:endParaRPr lang="en-US" sz="2000" dirty="0" smtClean="0"/>
          </a:p>
          <a:p>
            <a:pPr marL="914400" lvl="1" indent="-457200" eaLnBrk="1" hangingPunct="1">
              <a:lnSpc>
                <a:spcPct val="90000"/>
              </a:lnSpc>
              <a:buFont typeface="Wingdings" pitchFamily="2" charset="2"/>
              <a:buAutoNum type="alphaLcPeriod" startAt="4"/>
              <a:defRPr/>
            </a:pPr>
            <a:r>
              <a:rPr lang="uk-UA" sz="2000" dirty="0" smtClean="0"/>
              <a:t>відсутність аргументів правового характеру, які б свідчили про порушення конституційних прав людини й основоположних свобод;</a:t>
            </a:r>
          </a:p>
          <a:p>
            <a:pPr marL="914400" lvl="1" indent="-457200" eaLnBrk="1" hangingPunct="1">
              <a:lnSpc>
                <a:spcPct val="90000"/>
              </a:lnSpc>
              <a:buFont typeface="Wingdings" pitchFamily="2" charset="2"/>
              <a:buAutoNum type="alphaLcPeriod" startAt="4"/>
              <a:defRPr/>
            </a:pPr>
            <a:endParaRPr lang="en-US" sz="2000" dirty="0" smtClean="0"/>
          </a:p>
          <a:p>
            <a:pPr marL="914400" lvl="1" indent="-457200" eaLnBrk="1" hangingPunct="1">
              <a:lnSpc>
                <a:spcPct val="90000"/>
              </a:lnSpc>
              <a:buFont typeface="Wingdings" pitchFamily="2" charset="2"/>
              <a:buAutoNum type="alphaLcPeriod" startAt="4"/>
              <a:defRPr/>
            </a:pPr>
            <a:r>
              <a:rPr lang="uk-UA" sz="2000" dirty="0" smtClean="0"/>
              <a:t>недопустимість порушення питання щодо перевірки конституційності та офіційного тлумачення положень правових актів, які втратили чинність</a:t>
            </a:r>
            <a:r>
              <a:rPr lang="ru-RU" sz="2000" dirty="0" smtClean="0"/>
              <a:t> ;</a:t>
            </a:r>
          </a:p>
          <a:p>
            <a:pPr marL="533400" indent="-533400" eaLnBrk="1" hangingPunct="1">
              <a:lnSpc>
                <a:spcPct val="90000"/>
              </a:lnSpc>
              <a:defRPr/>
            </a:pPr>
            <a:endParaRPr lang="ru-RU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E217A276-EB89-49E9-8188-F18EA9CB3D58}" type="datetime1">
              <a:rPr lang="ru-RU" smtClean="0"/>
              <a:pPr>
                <a:defRPr/>
              </a:pPr>
              <a:t>13.08.2013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Михайло САВЧИН     ІІ Літня школа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F03F70-FC3B-4F32-A1AD-73006CC11BAF}" type="slidenum">
              <a:rPr lang="ru-RU"/>
              <a:pPr>
                <a:defRPr/>
              </a:pPr>
              <a:t>15</a:t>
            </a:fld>
            <a:endParaRPr lang="ru-RU"/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uk-UA" sz="3200" b="1" dirty="0" smtClean="0"/>
              <a:t>3.2.в. Підстави для відмови у відкритті конституційного провадження</a:t>
            </a:r>
            <a:endParaRPr lang="ru-RU" sz="3200" b="1" dirty="0" smtClean="0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 eaLnBrk="1" hangingPunct="1">
              <a:lnSpc>
                <a:spcPct val="80000"/>
              </a:lnSpc>
              <a:defRPr/>
            </a:pPr>
            <a:r>
              <a:rPr lang="uk-UA" sz="2400" dirty="0" smtClean="0"/>
              <a:t>Конституційна юриспруденція</a:t>
            </a:r>
            <a:endParaRPr lang="en-US" sz="2400" dirty="0" smtClean="0"/>
          </a:p>
          <a:p>
            <a:pPr marL="457200" indent="-457200" eaLnBrk="1" hangingPunct="1">
              <a:lnSpc>
                <a:spcPct val="80000"/>
              </a:lnSpc>
              <a:defRPr/>
            </a:pPr>
            <a:endParaRPr lang="uk-UA" sz="2400" dirty="0" smtClean="0"/>
          </a:p>
          <a:p>
            <a:pPr marL="838200" lvl="1" indent="-381000" eaLnBrk="1" hangingPunct="1">
              <a:lnSpc>
                <a:spcPct val="80000"/>
              </a:lnSpc>
              <a:buFont typeface="Wingdings" pitchFamily="2" charset="2"/>
              <a:buAutoNum type="alphaLcPeriod" startAt="7"/>
              <a:defRPr/>
            </a:pPr>
            <a:r>
              <a:rPr lang="uk-UA" sz="1800" dirty="0" smtClean="0"/>
              <a:t>недопустимість порушення питання щодо усунення суперечностей та колізій між законами та іншими нормативно-правовими актами, прогалин у законодавстві, у тому числі тих, що виникли в результаті прийняття Конституційним Судом України конституційними правових актів (окремих їх положень);</a:t>
            </a:r>
          </a:p>
          <a:p>
            <a:pPr marL="838200" lvl="1" indent="-381000" eaLnBrk="1" hangingPunct="1">
              <a:lnSpc>
                <a:spcPct val="80000"/>
              </a:lnSpc>
              <a:buFont typeface="Wingdings" pitchFamily="2" charset="2"/>
              <a:buAutoNum type="alphaLcPeriod" startAt="7"/>
              <a:defRPr/>
            </a:pPr>
            <a:endParaRPr lang="en-US" sz="1800" dirty="0" smtClean="0"/>
          </a:p>
          <a:p>
            <a:pPr marL="838200" lvl="1" indent="-381000" eaLnBrk="1" hangingPunct="1">
              <a:lnSpc>
                <a:spcPct val="80000"/>
              </a:lnSpc>
              <a:buFont typeface="Wingdings" pitchFamily="2" charset="2"/>
              <a:buAutoNum type="alphaLcPeriod" startAt="7"/>
              <a:defRPr/>
            </a:pPr>
            <a:r>
              <a:rPr lang="uk-UA" sz="1800" dirty="0" smtClean="0"/>
              <a:t>недопустимість порушення питання щодо надання консультації та роз’яснень з питань застосування норм законодавства при вирішенні спорів;</a:t>
            </a:r>
          </a:p>
          <a:p>
            <a:pPr marL="838200" lvl="1" indent="-381000" eaLnBrk="1" hangingPunct="1">
              <a:lnSpc>
                <a:spcPct val="80000"/>
              </a:lnSpc>
              <a:buFont typeface="Wingdings" pitchFamily="2" charset="2"/>
              <a:buAutoNum type="alphaLcPeriod" startAt="7"/>
              <a:defRPr/>
            </a:pPr>
            <a:endParaRPr lang="en-US" sz="1800" dirty="0" smtClean="0"/>
          </a:p>
          <a:p>
            <a:pPr marL="838200" lvl="1" indent="-381000" eaLnBrk="1" hangingPunct="1">
              <a:lnSpc>
                <a:spcPct val="80000"/>
              </a:lnSpc>
              <a:buFont typeface="Wingdings" pitchFamily="2" charset="2"/>
              <a:buAutoNum type="alphaLcPeriod" startAt="7"/>
              <a:defRPr/>
            </a:pPr>
            <a:r>
              <a:rPr lang="uk-UA" sz="1800" dirty="0" smtClean="0"/>
              <a:t>недопустимість порушення питання щодо вирішення питань, які вже були предметом розгляду Конституційного Суду або були вже вирішені у законодавчому порядку.</a:t>
            </a:r>
            <a:endParaRPr lang="ru-RU" sz="1800" dirty="0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Дата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E9409196-01FD-4810-844F-189194D42694}" type="datetime1">
              <a:rPr lang="ru-RU" smtClean="0"/>
              <a:pPr/>
              <a:t>13.08.2013</a:t>
            </a:fld>
            <a:endParaRPr lang="ru-RU"/>
          </a:p>
        </p:txBody>
      </p:sp>
      <p:sp>
        <p:nvSpPr>
          <p:cNvPr id="17411" name="Нижний колонтитул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ru-RU" smtClean="0"/>
              <a:t>Михайло САВЧИН     ІІ Літня школа</a:t>
            </a:r>
            <a:endParaRPr lang="ru-RU"/>
          </a:p>
        </p:txBody>
      </p:sp>
      <p:sp>
        <p:nvSpPr>
          <p:cNvPr id="17412" name="Номер слайда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5B2A417-FD18-44BE-BBAD-8D758B9CC90E}" type="slidenum">
              <a:rPr lang="ru-RU"/>
              <a:pPr/>
              <a:t>16</a:t>
            </a:fld>
            <a:endParaRPr lang="ru-RU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723900" indent="-723900" eaLnBrk="1" hangingPunct="1"/>
            <a:r>
              <a:rPr lang="uk-UA" sz="2000" b="1" dirty="0" smtClean="0"/>
              <a:t>4.1. Розгляд справ щодо офіційного тлумачення Конституції і законів України </a:t>
            </a:r>
            <a:r>
              <a:rPr lang="uk-UA" sz="2000" i="1" dirty="0" smtClean="0"/>
              <a:t>(глава 16 Закону)</a:t>
            </a:r>
            <a:endParaRPr lang="ru-RU" sz="2000" b="1" dirty="0" smtClean="0"/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endParaRPr lang="uk-UA" sz="18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uk-UA" sz="1800" b="1" smtClean="0"/>
              <a:t>Підстава для конституційного подання</a:t>
            </a:r>
            <a:r>
              <a:rPr lang="ru-RU" sz="1800" b="1" smtClean="0"/>
              <a:t>: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uk-UA" sz="1800" i="1" u="sng" smtClean="0">
                <a:solidFill>
                  <a:srgbClr val="00CC00"/>
                </a:solidFill>
              </a:rPr>
              <a:t>практична необхідність</a:t>
            </a:r>
            <a:r>
              <a:rPr lang="uk-UA" sz="1800" smtClean="0"/>
              <a:t> у з'ясуванні або роз'ясненні, офіційній інтерпретації положень Конституції України та законів України</a:t>
            </a:r>
            <a:r>
              <a:rPr lang="ru-RU" sz="1800" smtClean="0"/>
              <a:t>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sz="18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uk-UA" sz="1800" b="1" smtClean="0"/>
              <a:t>Підстава для конституційного звернення: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uk-UA" sz="1800" smtClean="0"/>
              <a:t>наявність (1) </a:t>
            </a:r>
            <a:r>
              <a:rPr lang="uk-UA" sz="1800" i="1" u="sng" smtClean="0">
                <a:solidFill>
                  <a:srgbClr val="00CC00"/>
                </a:solidFill>
              </a:rPr>
              <a:t>неоднозначного застосування положень</a:t>
            </a:r>
            <a:r>
              <a:rPr lang="uk-UA" sz="1800" smtClean="0"/>
              <a:t> Конституції України або законів України судами України, іншими органами державної влади, якщо суб'єкт права на конституційне звернення вважає, що (2)</a:t>
            </a:r>
            <a:r>
              <a:rPr lang="en-US" sz="1800" smtClean="0"/>
              <a:t>*</a:t>
            </a:r>
            <a:r>
              <a:rPr lang="uk-UA" sz="1800" smtClean="0"/>
              <a:t> </a:t>
            </a:r>
            <a:r>
              <a:rPr lang="uk-UA" sz="1800" i="1" u="sng" smtClean="0">
                <a:solidFill>
                  <a:srgbClr val="00CC00"/>
                </a:solidFill>
              </a:rPr>
              <a:t>це може призвести або призвело до порушення його конституційних прав і свобод</a:t>
            </a:r>
            <a:r>
              <a:rPr lang="ru-RU" sz="1800" smtClean="0"/>
              <a:t>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uk-UA" sz="18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smtClean="0"/>
              <a:t>*</a:t>
            </a:r>
            <a:r>
              <a:rPr lang="uk-UA" sz="1800" smtClean="0"/>
              <a:t> Як правило, КС не завжди бере до уваги цю кваліфікаційну ознаку допустимості конституційних звернень</a:t>
            </a:r>
            <a:endParaRPr lang="en-US" sz="1800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Дата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00F56A1C-5350-4C1C-9E4F-C8AEF54CEA1D}" type="datetime1">
              <a:rPr lang="ru-RU" smtClean="0"/>
              <a:pPr/>
              <a:t>13.08.2013</a:t>
            </a:fld>
            <a:endParaRPr lang="ru-RU"/>
          </a:p>
        </p:txBody>
      </p:sp>
      <p:sp>
        <p:nvSpPr>
          <p:cNvPr id="18435" name="Нижний колонтитул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ru-RU" smtClean="0"/>
              <a:t>Михайло САВЧИН     ІІ Літня школа</a:t>
            </a:r>
            <a:endParaRPr lang="ru-RU"/>
          </a:p>
        </p:txBody>
      </p:sp>
      <p:sp>
        <p:nvSpPr>
          <p:cNvPr id="18436" name="Номер слайда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5F87EA4-272B-4F6A-B350-6F7CC42E804A}" type="slidenum">
              <a:rPr lang="ru-RU"/>
              <a:pPr/>
              <a:t>17</a:t>
            </a:fld>
            <a:endParaRPr lang="ru-RU"/>
          </a:p>
        </p:txBody>
      </p:sp>
      <p:sp>
        <p:nvSpPr>
          <p:cNvPr id="184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uk-UA" sz="2000" b="1" dirty="0" smtClean="0">
                <a:solidFill>
                  <a:schemeClr val="tx1"/>
                </a:solidFill>
              </a:rPr>
              <a:t>4.2. Практична необхідність</a:t>
            </a:r>
            <a:r>
              <a:rPr lang="uk-UA" sz="2000" b="1" dirty="0" smtClean="0"/>
              <a:t> у з'ясуванні або роз'ясненні, офіційній інтерпретації положень Конституції України</a:t>
            </a:r>
            <a:endParaRPr lang="ru-RU" sz="2000" b="1" dirty="0" smtClean="0"/>
          </a:p>
        </p:txBody>
      </p:sp>
      <p:sp>
        <p:nvSpPr>
          <p:cNvPr id="1843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uk-UA" sz="2000" smtClean="0"/>
          </a:p>
          <a:p>
            <a:pPr eaLnBrk="1" hangingPunct="1">
              <a:buFont typeface="Wingdings" pitchFamily="2" charset="2"/>
              <a:buNone/>
            </a:pPr>
            <a:r>
              <a:rPr lang="uk-UA" sz="2000" smtClean="0"/>
              <a:t>Тлумачення конституції як іманентна діяльність КС</a:t>
            </a:r>
          </a:p>
          <a:p>
            <a:pPr eaLnBrk="1" hangingPunct="1">
              <a:buFont typeface="Wingdings" pitchFamily="2" charset="2"/>
              <a:buNone/>
            </a:pPr>
            <a:endParaRPr lang="uk-UA" sz="2000" smtClean="0"/>
          </a:p>
          <a:p>
            <a:pPr eaLnBrk="1" hangingPunct="1">
              <a:buFont typeface="Wingdings" pitchFamily="2" charset="2"/>
              <a:buNone/>
            </a:pPr>
            <a:r>
              <a:rPr lang="uk-UA" sz="2000" smtClean="0"/>
              <a:t>Тлумачення законів лише в їх конституційному аспекті</a:t>
            </a:r>
          </a:p>
          <a:p>
            <a:pPr eaLnBrk="1" hangingPunct="1">
              <a:buFont typeface="Wingdings" pitchFamily="2" charset="2"/>
              <a:buNone/>
            </a:pPr>
            <a:endParaRPr lang="uk-UA" sz="2000" smtClean="0"/>
          </a:p>
          <a:p>
            <a:pPr eaLnBrk="1" hangingPunct="1">
              <a:buFont typeface="Wingdings" pitchFamily="2" charset="2"/>
              <a:buNone/>
            </a:pPr>
            <a:r>
              <a:rPr lang="uk-UA" sz="2000" smtClean="0"/>
              <a:t>Суб'єкт конституційного подання може посилатися на будь-які обставини чи факти, які, на його думку, призвели до виникнення практичної необхідності у офіційному тлумаченні положень Конституції і законів України</a:t>
            </a:r>
            <a:r>
              <a:rPr lang="ru-RU" sz="2000" smtClean="0"/>
              <a:t> 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Дата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D4C954DB-A2E4-491E-9B85-7AB4442B90E8}" type="datetime1">
              <a:rPr lang="ru-RU" smtClean="0"/>
              <a:pPr/>
              <a:t>13.08.2013</a:t>
            </a:fld>
            <a:endParaRPr lang="ru-RU"/>
          </a:p>
        </p:txBody>
      </p:sp>
      <p:sp>
        <p:nvSpPr>
          <p:cNvPr id="19459" name="Нижний колонтитул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ru-RU" smtClean="0"/>
              <a:t>Михайло САВЧИН     ІІ Літня школа</a:t>
            </a:r>
            <a:endParaRPr lang="ru-RU"/>
          </a:p>
        </p:txBody>
      </p:sp>
      <p:sp>
        <p:nvSpPr>
          <p:cNvPr id="19460" name="Номер слайда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459B3F0-4607-46CD-A7DF-8614CB29195B}" type="slidenum">
              <a:rPr lang="ru-RU"/>
              <a:pPr/>
              <a:t>18</a:t>
            </a:fld>
            <a:endParaRPr lang="ru-RU"/>
          </a:p>
        </p:txBody>
      </p:sp>
      <p:sp>
        <p:nvSpPr>
          <p:cNvPr id="194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uk-UA" sz="2400" b="1" dirty="0" smtClean="0">
                <a:solidFill>
                  <a:schemeClr val="tx1"/>
                </a:solidFill>
              </a:rPr>
              <a:t>4.3. а. Неоднозначне застосування положень</a:t>
            </a:r>
            <a:r>
              <a:rPr lang="uk-UA" sz="2400" b="1" dirty="0" smtClean="0"/>
              <a:t> Конституції або законів України</a:t>
            </a:r>
            <a:endParaRPr lang="ru-RU" sz="2400" b="1" dirty="0" smtClean="0"/>
          </a:p>
        </p:txBody>
      </p:sp>
      <p:sp>
        <p:nvSpPr>
          <p:cNvPr id="1946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AutoNum type="arabicPeriod"/>
            </a:pPr>
            <a:endParaRPr lang="uk-UA" sz="1800" i="1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uk-UA" sz="1800" i="1" smtClean="0"/>
              <a:t>неоднозначність – це коли одна й та сама норма правового акта застосовується органами державної влади по-різному за однакових обставин.</a:t>
            </a:r>
            <a:r>
              <a:rPr lang="uk-UA" sz="1800" smtClean="0"/>
              <a:t> </a:t>
            </a:r>
          </a:p>
          <a:p>
            <a:pPr algn="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uk-UA" sz="1800" smtClean="0"/>
              <a:t>(ухвала № 13-у від 16.11.2006 р);</a:t>
            </a:r>
            <a:r>
              <a:rPr lang="ru-RU" sz="1800" smtClean="0"/>
              <a:t>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uk-UA" sz="1800" i="1" smtClean="0"/>
              <a:t>розбіжності у правових позиціях судів різних інстанцій з однієї тієї ж справи не свідчать про неоднозначне застосування положень нормативних актів</a:t>
            </a:r>
            <a:r>
              <a:rPr lang="ru-RU" sz="1800" smtClean="0"/>
              <a:t> </a:t>
            </a:r>
          </a:p>
          <a:p>
            <a:pPr algn="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uk-UA" sz="1800" smtClean="0"/>
              <a:t>ухвала № 4-у від 20.04.1999 р.;</a:t>
            </a:r>
          </a:p>
          <a:p>
            <a:pPr algn="r" eaLnBrk="1" hangingPunct="1">
              <a:lnSpc>
                <a:spcPct val="80000"/>
              </a:lnSpc>
              <a:buFont typeface="Wingdings" pitchFamily="2" charset="2"/>
              <a:buNone/>
            </a:pPr>
            <a:endParaRPr lang="uk-UA" sz="18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AutoNum type="arabicPeriod" startAt="2"/>
            </a:pPr>
            <a:r>
              <a:rPr lang="uk-UA" sz="1800" smtClean="0"/>
              <a:t>необхідність використання всіх доступних засобів правового захисту заявником: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uk-UA" sz="1800" i="1" smtClean="0"/>
              <a:t>використанні в повному обсязі усіх можливостей для захисту своїх прав у судах загальної юрисдикції, зокрема у Верховному Суді України </a:t>
            </a:r>
            <a:r>
              <a:rPr lang="uk-UA" sz="1800" smtClean="0"/>
              <a:t>(ухвала № 32-у від 10.07.1998 р);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Дата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A74611E6-77C3-4DF8-8D36-16D04A74D776}" type="datetime1">
              <a:rPr lang="ru-RU" smtClean="0"/>
              <a:pPr/>
              <a:t>13.08.2013</a:t>
            </a:fld>
            <a:endParaRPr lang="ru-RU"/>
          </a:p>
        </p:txBody>
      </p:sp>
      <p:sp>
        <p:nvSpPr>
          <p:cNvPr id="20483" name="Нижний колонтитул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ru-RU" smtClean="0"/>
              <a:t>Михайло САВЧИН     ІІ Літня школа</a:t>
            </a:r>
            <a:endParaRPr lang="ru-RU"/>
          </a:p>
        </p:txBody>
      </p:sp>
      <p:sp>
        <p:nvSpPr>
          <p:cNvPr id="20484" name="Номер слайда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2AEE0A2-CC46-4263-B313-FD2E1D002A8E}" type="slidenum">
              <a:rPr lang="ru-RU"/>
              <a:pPr/>
              <a:t>19</a:t>
            </a:fld>
            <a:endParaRPr lang="ru-RU"/>
          </a:p>
        </p:txBody>
      </p:sp>
      <p:sp>
        <p:nvSpPr>
          <p:cNvPr id="204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uk-UA" sz="2400" b="1" dirty="0" smtClean="0">
                <a:solidFill>
                  <a:schemeClr val="tx1"/>
                </a:solidFill>
              </a:rPr>
              <a:t>4.3.б. Неоднозначне застосування положень</a:t>
            </a:r>
            <a:r>
              <a:rPr lang="uk-UA" sz="2400" b="1" dirty="0" smtClean="0"/>
              <a:t> Конституції або законів України</a:t>
            </a:r>
            <a:endParaRPr lang="ru-RU" sz="2400" b="1" dirty="0" smtClean="0"/>
          </a:p>
        </p:txBody>
      </p:sp>
      <p:sp>
        <p:nvSpPr>
          <p:cNvPr id="2048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uk-UA" smtClean="0"/>
          </a:p>
          <a:p>
            <a:pPr eaLnBrk="1" hangingPunct="1">
              <a:buFont typeface="Wingdings" pitchFamily="2" charset="2"/>
              <a:buAutoNum type="arabicPeriod" startAt="3"/>
            </a:pPr>
            <a:r>
              <a:rPr lang="uk-UA" sz="1800" smtClean="0"/>
              <a:t>згідно з принципом поділу влади (стаття 6 Конституції) КС не може здійснювати повноважень інших органів влади:</a:t>
            </a:r>
          </a:p>
          <a:p>
            <a:pPr eaLnBrk="1" hangingPunct="1">
              <a:buFont typeface="Wingdings" pitchFamily="2" charset="2"/>
              <a:buNone/>
            </a:pPr>
            <a:r>
              <a:rPr lang="uk-UA" sz="1800" i="1" smtClean="0"/>
              <a:t>впорядкування конкретних державно-службових відносин, усунення суперечностей та заповнення прогалин у чинному законодавстві до компетенції Конституційного Суду не віднесено</a:t>
            </a:r>
            <a:r>
              <a:rPr lang="uk-UA" sz="1800" smtClean="0"/>
              <a:t> </a:t>
            </a:r>
          </a:p>
          <a:p>
            <a:pPr algn="r" eaLnBrk="1" hangingPunct="1">
              <a:buFont typeface="Wingdings" pitchFamily="2" charset="2"/>
              <a:buNone/>
            </a:pPr>
            <a:r>
              <a:rPr lang="uk-UA" sz="1800" smtClean="0"/>
              <a:t>(ухвала № 41-у від 10.07.1998 р);</a:t>
            </a:r>
          </a:p>
          <a:p>
            <a:pPr algn="r" eaLnBrk="1" hangingPunct="1">
              <a:buFont typeface="Wingdings" pitchFamily="2" charset="2"/>
              <a:buNone/>
            </a:pPr>
            <a:endParaRPr lang="uk-UA" sz="1800" smtClean="0"/>
          </a:p>
          <a:p>
            <a:pPr eaLnBrk="1" hangingPunct="1">
              <a:buFont typeface="Wingdings" pitchFamily="2" charset="2"/>
              <a:buAutoNum type="arabicPeriod" startAt="4"/>
            </a:pPr>
            <a:r>
              <a:rPr lang="uk-UA" sz="1800" smtClean="0"/>
              <a:t>правотворча діяльність органів влади не є неоднозначним застосуванням Конституції і законів України </a:t>
            </a:r>
          </a:p>
          <a:p>
            <a:pPr algn="r" eaLnBrk="1" hangingPunct="1">
              <a:buFont typeface="Wingdings" pitchFamily="2" charset="2"/>
              <a:buNone/>
            </a:pPr>
            <a:r>
              <a:rPr lang="uk-UA" sz="1800" smtClean="0"/>
              <a:t>(ухвала № 2-у від 20.04.1998 р.).</a:t>
            </a:r>
            <a:endParaRPr lang="ru-RU" sz="180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1800" dirty="0" smtClean="0"/>
              <a:t>Соціальні права у фокусі соціетального конституціоналізму</a:t>
            </a:r>
            <a:endParaRPr lang="uk-UA" sz="18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uk-UA" dirty="0" smtClean="0"/>
              <a:t>Чи забезпечення споживання є соціальним захистом?</a:t>
            </a:r>
          </a:p>
          <a:p>
            <a:endParaRPr lang="uk-UA" dirty="0"/>
          </a:p>
        </p:txBody>
      </p:sp>
      <p:pic>
        <p:nvPicPr>
          <p:cNvPr id="5" name="Содержимое 4" descr="soc_right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2339752" y="1340768"/>
            <a:ext cx="4680520" cy="3168351"/>
          </a:xfrm>
        </p:spPr>
      </p:pic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73D31-F412-4F98-85CF-0FA33807994A}" type="datetime1">
              <a:rPr lang="ru-RU" smtClean="0"/>
              <a:pPr/>
              <a:t>13.08.2013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Михайло САВЧИН     ІІ Літня школа</a:t>
            </a:r>
            <a:endParaRPr lang="ru-RU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Дата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9CFC10F9-0498-491A-819E-8B5B0407F914}" type="datetime1">
              <a:rPr lang="ru-RU" smtClean="0"/>
              <a:pPr/>
              <a:t>13.08.2013</a:t>
            </a:fld>
            <a:endParaRPr lang="ru-RU"/>
          </a:p>
        </p:txBody>
      </p:sp>
      <p:sp>
        <p:nvSpPr>
          <p:cNvPr id="21507" name="Нижний колонтитул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ru-RU" smtClean="0"/>
              <a:t>Михайло САВЧИН     ІІ Літня школа</a:t>
            </a:r>
            <a:endParaRPr lang="ru-RU"/>
          </a:p>
        </p:txBody>
      </p:sp>
      <p:sp>
        <p:nvSpPr>
          <p:cNvPr id="21508" name="Номер слайда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DEABE00-3041-4B15-82DA-CF29E4382AE2}" type="slidenum">
              <a:rPr lang="ru-RU"/>
              <a:pPr/>
              <a:t>20</a:t>
            </a:fld>
            <a:endParaRPr lang="ru-RU"/>
          </a:p>
        </p:txBody>
      </p:sp>
      <p:sp>
        <p:nvSpPr>
          <p:cNvPr id="215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uk-UA" sz="2400" b="1" dirty="0" smtClean="0"/>
              <a:t>4.4. Юридична сила рішення</a:t>
            </a:r>
            <a:endParaRPr lang="ru-RU" sz="2400" b="1" dirty="0" smtClean="0"/>
          </a:p>
        </p:txBody>
      </p:sp>
      <p:sp>
        <p:nvSpPr>
          <p:cNvPr id="2151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AutoNum type="arabicPeriod"/>
            </a:pPr>
            <a:endParaRPr lang="uk-UA" sz="2600" smtClean="0"/>
          </a:p>
          <a:p>
            <a:pPr eaLnBrk="1" hangingPunct="1">
              <a:buFont typeface="Wingdings" pitchFamily="2" charset="2"/>
              <a:buAutoNum type="arabicPeriod"/>
            </a:pPr>
            <a:r>
              <a:rPr lang="uk-UA" sz="1600" smtClean="0"/>
              <a:t>Юридична сила е</a:t>
            </a:r>
            <a:r>
              <a:rPr lang="en-US" sz="1600" smtClean="0"/>
              <a:t>x tunc</a:t>
            </a:r>
            <a:r>
              <a:rPr lang="uk-UA" sz="1600" smtClean="0"/>
              <a:t>;</a:t>
            </a:r>
          </a:p>
          <a:p>
            <a:pPr eaLnBrk="1" hangingPunct="1">
              <a:buFont typeface="Wingdings" pitchFamily="2" charset="2"/>
              <a:buAutoNum type="arabicPeriod"/>
            </a:pPr>
            <a:endParaRPr lang="uk-UA" sz="1600" smtClean="0"/>
          </a:p>
          <a:p>
            <a:pPr eaLnBrk="1" hangingPunct="1">
              <a:buFont typeface="Wingdings" pitchFamily="2" charset="2"/>
              <a:buAutoNum type="arabicPeriod"/>
            </a:pPr>
            <a:r>
              <a:rPr lang="uk-UA" sz="1600" smtClean="0"/>
              <a:t>Преюдиціальність рішення;</a:t>
            </a:r>
          </a:p>
          <a:p>
            <a:pPr eaLnBrk="1" hangingPunct="1">
              <a:buFont typeface="Wingdings" pitchFamily="2" charset="2"/>
              <a:buAutoNum type="arabicPeriod"/>
            </a:pPr>
            <a:endParaRPr lang="uk-UA" sz="1600" smtClean="0"/>
          </a:p>
          <a:p>
            <a:pPr eaLnBrk="1" hangingPunct="1">
              <a:buFont typeface="Wingdings" pitchFamily="2" charset="2"/>
              <a:buAutoNum type="arabicPeriod"/>
            </a:pPr>
            <a:r>
              <a:rPr lang="uk-UA" sz="1600" smtClean="0"/>
              <a:t>Стисла форма відповіді на питання, порушенні у конституційному поданні (зверненні);</a:t>
            </a:r>
          </a:p>
          <a:p>
            <a:pPr eaLnBrk="1" hangingPunct="1">
              <a:buFont typeface="Wingdings" pitchFamily="2" charset="2"/>
              <a:buAutoNum type="arabicPeriod"/>
            </a:pPr>
            <a:endParaRPr lang="uk-UA" sz="1600" smtClean="0"/>
          </a:p>
          <a:p>
            <a:pPr eaLnBrk="1" hangingPunct="1">
              <a:buFont typeface="Wingdings" pitchFamily="2" charset="2"/>
              <a:buAutoNum type="arabicPeriod"/>
            </a:pPr>
            <a:r>
              <a:rPr lang="uk-UA" sz="1600" smtClean="0">
                <a:solidFill>
                  <a:srgbClr val="FF00FF"/>
                </a:solidFill>
              </a:rPr>
              <a:t>Правило тісного зв'язку:</a:t>
            </a:r>
          </a:p>
          <a:p>
            <a:pPr eaLnBrk="1" hangingPunct="1">
              <a:buFont typeface="Wingdings" pitchFamily="2" charset="2"/>
              <a:buNone/>
            </a:pPr>
            <a:r>
              <a:rPr lang="uk-UA" sz="1600" i="1" smtClean="0"/>
              <a:t>необхідність вирішення питання про конституційність правових актів, які виникли в ході тлумачення положень Конституції і законів України. Вирішення питання про конституційність закону, що є предметом тлумачення, повинно бути пов’язано із положеннями Конституції, яким КС надає офіційне тлумачення</a:t>
            </a:r>
            <a:r>
              <a:rPr lang="ru-RU" sz="1600" smtClean="0"/>
              <a:t> </a:t>
            </a:r>
            <a:r>
              <a:rPr lang="uk-UA" sz="1600" smtClean="0"/>
              <a:t> </a:t>
            </a:r>
            <a:endParaRPr lang="ru-RU" sz="1600" smtClean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Дата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533BC1B0-690D-4F7C-931B-BADF8A58ED3A}" type="datetime1">
              <a:rPr lang="ru-RU" smtClean="0"/>
              <a:pPr/>
              <a:t>13.08.2013</a:t>
            </a:fld>
            <a:endParaRPr lang="ru-RU"/>
          </a:p>
        </p:txBody>
      </p:sp>
      <p:sp>
        <p:nvSpPr>
          <p:cNvPr id="24579" name="Нижний колонтитул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ru-RU" smtClean="0"/>
              <a:t>Михайло САВЧИН     ІІ Літня школа</a:t>
            </a:r>
            <a:endParaRPr lang="ru-RU"/>
          </a:p>
        </p:txBody>
      </p:sp>
      <p:sp>
        <p:nvSpPr>
          <p:cNvPr id="24580" name="Номер слайда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D4EDBEC-8DEE-4641-93F1-40A9CFA274E2}" type="slidenum">
              <a:rPr lang="ru-RU"/>
              <a:pPr/>
              <a:t>21</a:t>
            </a:fld>
            <a:endParaRPr lang="ru-RU"/>
          </a:p>
        </p:txBody>
      </p:sp>
      <p:sp>
        <p:nvSpPr>
          <p:cNvPr id="245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uk-UA" sz="2400" b="1" dirty="0" smtClean="0"/>
              <a:t>5. </a:t>
            </a:r>
            <a:r>
              <a:rPr lang="uk-UA" sz="2400" b="1" dirty="0" err="1" smtClean="0"/>
              <a:t>Інцидентний</a:t>
            </a:r>
            <a:r>
              <a:rPr lang="uk-UA" sz="2400" b="1" dirty="0" smtClean="0"/>
              <a:t> конституційний контроль </a:t>
            </a:r>
            <a:br>
              <a:rPr lang="uk-UA" sz="2400" b="1" dirty="0" smtClean="0"/>
            </a:br>
            <a:r>
              <a:rPr lang="uk-UA" sz="2400" i="1" dirty="0" smtClean="0"/>
              <a:t>(стаття 83 Закону про КСУ)</a:t>
            </a:r>
            <a:endParaRPr lang="ru-RU" sz="2400" i="1" dirty="0" smtClean="0"/>
          </a:p>
        </p:txBody>
      </p:sp>
      <p:sp>
        <p:nvSpPr>
          <p:cNvPr id="2458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endParaRPr lang="uk-UA" dirty="0" smtClean="0"/>
          </a:p>
          <a:p>
            <a:pPr>
              <a:lnSpc>
                <a:spcPct val="90000"/>
              </a:lnSpc>
              <a:buNone/>
            </a:pPr>
            <a:r>
              <a:rPr lang="uk-UA" sz="1800" dirty="0" smtClean="0"/>
              <a:t>- справа вирішується виключно на зверненням ВСУ і Уповноваженим ВРУ з прав людини;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endParaRPr lang="uk-UA" sz="18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uk-UA" sz="1800" dirty="0" smtClean="0"/>
              <a:t>- спір щодо конституційності положень закону повинен виникнути саме під час процесу загального судочинства;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uk-UA" sz="18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uk-UA" sz="1800" dirty="0" smtClean="0"/>
              <a:t>- норми закону, конституційність яких </a:t>
            </a:r>
            <a:r>
              <a:rPr lang="uk-UA" sz="1800" dirty="0" err="1" smtClean="0"/>
              <a:t>оспорюється</a:t>
            </a:r>
            <a:r>
              <a:rPr lang="uk-UA" sz="1800" dirty="0" smtClean="0"/>
              <a:t>, повинні застосовуватись судом при розгляді конкретної справи;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uk-UA" sz="18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uk-UA" sz="1800" dirty="0" smtClean="0"/>
              <a:t>- предметом розгляду Конституційним Судом можуть бути тільки норми законів України, конституційність яких впливає на правильність вирішення справи судами загальної юрисдикції;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uk-UA" sz="18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uk-UA" sz="1800" dirty="0" smtClean="0"/>
              <a:t>- провадження у справі судом загальної юрисдикції повинно бути зупинено.</a:t>
            </a:r>
            <a:endParaRPr lang="ru-RU" sz="1800" dirty="0" smtClean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/>
            <a:endParaRPr lang="uk-UA" dirty="0" smtClean="0"/>
          </a:p>
          <a:p>
            <a:pPr algn="r"/>
            <a:endParaRPr lang="uk-UA" dirty="0" smtClean="0"/>
          </a:p>
          <a:p>
            <a:pPr algn="r"/>
            <a:r>
              <a:rPr lang="uk-UA" dirty="0" smtClean="0"/>
              <a:t>Михайло Савчин,</a:t>
            </a:r>
            <a:br>
              <a:rPr lang="uk-UA" dirty="0" smtClean="0"/>
            </a:br>
            <a:r>
              <a:rPr lang="uk-UA" dirty="0" err="1" smtClean="0"/>
              <a:t>к.ю.н</a:t>
            </a:r>
            <a:r>
              <a:rPr lang="uk-UA" dirty="0" smtClean="0"/>
              <a:t>., доц., </a:t>
            </a:r>
            <a:r>
              <a:rPr lang="uk-UA" dirty="0" err="1" smtClean="0"/>
              <a:t>УжНУ</a:t>
            </a:r>
            <a:r>
              <a:rPr lang="uk-UA" dirty="0" smtClean="0"/>
              <a:t>,</a:t>
            </a:r>
            <a:br>
              <a:rPr lang="uk-UA" dirty="0" smtClean="0"/>
            </a:br>
            <a:r>
              <a:rPr lang="uk-UA" dirty="0" smtClean="0"/>
              <a:t>радник голови КСУ (2008 – 2010)</a:t>
            </a:r>
            <a:endParaRPr lang="uk-UA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Дякую за увагу!</a:t>
            </a:r>
            <a:endParaRPr lang="uk-UA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FCAB1-5D91-4DB9-87CE-66212FBEBB82}" type="datetime1">
              <a:rPr lang="ru-RU" smtClean="0"/>
              <a:pPr/>
              <a:t>13.08.2013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Михайло САВЧИН     ІІ Літня школа</a:t>
            </a:r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 dirty="0" smtClean="0"/>
          </a:p>
          <a:p>
            <a:r>
              <a:rPr lang="uk-UA" dirty="0" smtClean="0">
                <a:solidFill>
                  <a:srgbClr val="FF0000"/>
                </a:solidFill>
              </a:rPr>
              <a:t>людська гідність та належний рівень життя;</a:t>
            </a:r>
          </a:p>
          <a:p>
            <a:r>
              <a:rPr lang="uk-UA" dirty="0" smtClean="0"/>
              <a:t>позитивний характер  соціальних прав;</a:t>
            </a:r>
          </a:p>
          <a:p>
            <a:r>
              <a:rPr lang="uk-UA" dirty="0" smtClean="0">
                <a:solidFill>
                  <a:srgbClr val="FF0000"/>
                </a:solidFill>
              </a:rPr>
              <a:t>правомірність  очікувань і обов'язок захисту</a:t>
            </a:r>
          </a:p>
          <a:p>
            <a:r>
              <a:rPr lang="uk-UA" dirty="0" smtClean="0"/>
              <a:t>економічна обумовленість;</a:t>
            </a:r>
          </a:p>
          <a:p>
            <a:r>
              <a:rPr lang="uk-UA" dirty="0" smtClean="0">
                <a:solidFill>
                  <a:srgbClr val="FF0000"/>
                </a:solidFill>
              </a:rPr>
              <a:t>соціальна структура і інфраструктура та ступінь забезпеченості соціальних прав;</a:t>
            </a:r>
            <a:endParaRPr lang="uk-UA" dirty="0">
              <a:solidFill>
                <a:srgbClr val="FF000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1.1. Природа соціальних прав</a:t>
            </a:r>
            <a:endParaRPr lang="uk-UA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9A943-D7F6-4606-BCD3-D568803D68E4}" type="datetime1">
              <a:rPr lang="ru-RU" smtClean="0"/>
              <a:pPr/>
              <a:t>13.08.2013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Михайло САВЧИН     ІІ Літня школа</a:t>
            </a:r>
            <a:endParaRPr lang="ru-RU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endParaRPr lang="uk-UA" dirty="0" smtClean="0"/>
          </a:p>
          <a:p>
            <a:pPr>
              <a:buNone/>
            </a:pPr>
            <a:r>
              <a:rPr lang="uk-UA" dirty="0" smtClean="0">
                <a:solidFill>
                  <a:srgbClr val="FFFF00"/>
                </a:solidFill>
              </a:rPr>
              <a:t>а) розвинуте соціальне законодавство; </a:t>
            </a:r>
            <a:endParaRPr lang="en-US" dirty="0" smtClean="0">
              <a:solidFill>
                <a:srgbClr val="FFFF00"/>
              </a:solidFill>
            </a:endParaRPr>
          </a:p>
          <a:p>
            <a:pPr>
              <a:buNone/>
            </a:pPr>
            <a:r>
              <a:rPr lang="uk-UA" dirty="0" smtClean="0"/>
              <a:t>б) наявність розвинутої мережі установ і закладів, що надають соціальні послуги; </a:t>
            </a:r>
            <a:endParaRPr lang="en-US" dirty="0" smtClean="0"/>
          </a:p>
          <a:p>
            <a:pPr>
              <a:buNone/>
            </a:pPr>
            <a:r>
              <a:rPr lang="uk-UA" dirty="0" smtClean="0">
                <a:solidFill>
                  <a:srgbClr val="FFFF00"/>
                </a:solidFill>
              </a:rPr>
              <a:t>в) система соціального страхування; </a:t>
            </a:r>
            <a:endParaRPr lang="en-US" dirty="0" smtClean="0">
              <a:solidFill>
                <a:srgbClr val="FFFF00"/>
              </a:solidFill>
            </a:endParaRPr>
          </a:p>
          <a:p>
            <a:pPr>
              <a:buNone/>
            </a:pPr>
            <a:r>
              <a:rPr lang="uk-UA" dirty="0" smtClean="0"/>
              <a:t>г) система надання соціальних </a:t>
            </a:r>
            <a:r>
              <a:rPr lang="uk-UA" dirty="0" err="1" smtClean="0"/>
              <a:t>допомог</a:t>
            </a:r>
            <a:r>
              <a:rPr lang="uk-UA" dirty="0" smtClean="0"/>
              <a:t> та соціальні виплати; </a:t>
            </a:r>
            <a:endParaRPr lang="en-US" dirty="0" smtClean="0"/>
          </a:p>
          <a:p>
            <a:pPr>
              <a:buNone/>
            </a:pPr>
            <a:r>
              <a:rPr lang="uk-UA" dirty="0" smtClean="0">
                <a:solidFill>
                  <a:srgbClr val="FFFF00"/>
                </a:solidFill>
              </a:rPr>
              <a:t>д) високий рівень добробуту та доходів більшої частини населення, основну якої складає </a:t>
            </a:r>
            <a:r>
              <a:rPr lang="uk-UA" dirty="0" err="1" smtClean="0">
                <a:solidFill>
                  <a:srgbClr val="FFFF00"/>
                </a:solidFill>
              </a:rPr>
              <a:t>„середній</a:t>
            </a:r>
            <a:r>
              <a:rPr lang="uk-UA" dirty="0" smtClean="0">
                <a:solidFill>
                  <a:srgbClr val="FFFF00"/>
                </a:solidFill>
              </a:rPr>
              <a:t> </a:t>
            </a:r>
            <a:r>
              <a:rPr lang="uk-UA" dirty="0" err="1" smtClean="0">
                <a:solidFill>
                  <a:srgbClr val="FFFF00"/>
                </a:solidFill>
              </a:rPr>
              <a:t>клас”</a:t>
            </a:r>
            <a:r>
              <a:rPr lang="uk-UA" dirty="0" smtClean="0">
                <a:solidFill>
                  <a:srgbClr val="FFFF00"/>
                </a:solidFill>
              </a:rPr>
              <a:t>; </a:t>
            </a:r>
            <a:endParaRPr lang="en-US" dirty="0" smtClean="0">
              <a:solidFill>
                <a:srgbClr val="FFFF00"/>
              </a:solidFill>
            </a:endParaRPr>
          </a:p>
          <a:p>
            <a:pPr>
              <a:buNone/>
            </a:pPr>
            <a:r>
              <a:rPr lang="uk-UA" dirty="0" smtClean="0"/>
              <a:t>е) наявність справедливої системи перерозподілу валового внутрішнього продукту через виважену фіскальну політику та систему адресної соціальної допомоги. </a:t>
            </a:r>
          </a:p>
          <a:p>
            <a:endParaRPr lang="uk-UA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1.2.а. Структура соціальних прав</a:t>
            </a:r>
            <a:endParaRPr lang="uk-UA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89FEB-86FB-4BE4-A2E8-C83EAE6CEADA}" type="datetime1">
              <a:rPr lang="ru-RU" smtClean="0"/>
              <a:pPr/>
              <a:t>13.08.2013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Михайло САВЧИН     ІІ Літня школа</a:t>
            </a:r>
            <a:endParaRPr lang="ru-RU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uk-UA" sz="2400" dirty="0" smtClean="0"/>
              <a:t>Суспільна  необхідність</a:t>
            </a:r>
            <a:endParaRPr lang="uk-UA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endParaRPr lang="uk-UA" dirty="0" smtClean="0"/>
          </a:p>
          <a:p>
            <a:r>
              <a:rPr lang="uk-UA" dirty="0" smtClean="0"/>
              <a:t>економічні ризики та вимоги сталого розвитку;</a:t>
            </a:r>
          </a:p>
          <a:p>
            <a:r>
              <a:rPr lang="uk-UA" dirty="0" smtClean="0">
                <a:solidFill>
                  <a:srgbClr val="FFFF00"/>
                </a:solidFill>
              </a:rPr>
              <a:t>хронічна бідність та вимоги справедливості;</a:t>
            </a:r>
          </a:p>
          <a:p>
            <a:r>
              <a:rPr lang="uk-UA" dirty="0" smtClean="0"/>
              <a:t>рівний масштаб прав при рівних умовах;</a:t>
            </a:r>
          </a:p>
          <a:p>
            <a:r>
              <a:rPr lang="uk-UA" dirty="0" smtClean="0">
                <a:solidFill>
                  <a:srgbClr val="FFFF00"/>
                </a:solidFill>
              </a:rPr>
              <a:t>загроза соціальних заворушень і забезпечення прав меншин.</a:t>
            </a:r>
          </a:p>
          <a:p>
            <a:endParaRPr lang="uk-UA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uk-UA" dirty="0" smtClean="0"/>
          </a:p>
          <a:p>
            <a:r>
              <a:rPr lang="uk-UA" dirty="0" smtClean="0">
                <a:solidFill>
                  <a:srgbClr val="FFFF00"/>
                </a:solidFill>
              </a:rPr>
              <a:t>соціальне страхування;</a:t>
            </a:r>
          </a:p>
          <a:p>
            <a:r>
              <a:rPr lang="uk-UA" dirty="0" smtClean="0"/>
              <a:t>соціальні служби;</a:t>
            </a:r>
          </a:p>
          <a:p>
            <a:r>
              <a:rPr lang="uk-UA" dirty="0" smtClean="0">
                <a:solidFill>
                  <a:srgbClr val="FFFF00"/>
                </a:solidFill>
              </a:rPr>
              <a:t>соціальні виплати;</a:t>
            </a:r>
          </a:p>
          <a:p>
            <a:r>
              <a:rPr lang="uk-UA" dirty="0" smtClean="0"/>
              <a:t>соціальні трансформації;</a:t>
            </a:r>
          </a:p>
          <a:p>
            <a:r>
              <a:rPr lang="uk-UA" dirty="0" smtClean="0">
                <a:solidFill>
                  <a:srgbClr val="FFFF00"/>
                </a:solidFill>
              </a:rPr>
              <a:t>соціальні мережі.</a:t>
            </a:r>
            <a:endParaRPr lang="uk-UA" dirty="0">
              <a:solidFill>
                <a:srgbClr val="FFFF00"/>
              </a:solidFill>
            </a:endParaRPr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1.2.а. Структура соціальних прав</a:t>
            </a:r>
            <a:endParaRPr lang="uk-UA" dirty="0"/>
          </a:p>
        </p:txBody>
      </p:sp>
      <p:sp>
        <p:nvSpPr>
          <p:cNvPr id="6" name="Текст 5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uk-UA" sz="2400" dirty="0" smtClean="0"/>
              <a:t>Форми СЗ</a:t>
            </a:r>
            <a:endParaRPr lang="uk-UA" sz="2400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3EE3E-81EA-4192-8F8E-8D503B2FA3E6}" type="datetime1">
              <a:rPr lang="ru-RU" smtClean="0"/>
              <a:pPr/>
              <a:t>13.08.2013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5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Михайло САВЧИН     ІІ Літня школа</a:t>
            </a:r>
            <a:endParaRPr lang="ru-R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endParaRPr lang="uk-UA" dirty="0" smtClean="0"/>
          </a:p>
          <a:p>
            <a:pPr marL="624078" indent="-514350">
              <a:buFont typeface="+mj-lt"/>
              <a:buAutoNum type="alphaLcPeriod"/>
            </a:pPr>
            <a:r>
              <a:rPr lang="uk-UA" sz="2600" i="1" dirty="0" smtClean="0">
                <a:solidFill>
                  <a:schemeClr val="accent6">
                    <a:lumMod val="75000"/>
                  </a:schemeClr>
                </a:solidFill>
              </a:rPr>
              <a:t>Прийняття владних рішень в умовах обмеженості природних ресурсів, необхідності охорони довкілля із застосуванням ІТ;</a:t>
            </a:r>
          </a:p>
          <a:p>
            <a:pPr marL="624078" indent="-514350">
              <a:buFont typeface="+mj-lt"/>
              <a:buAutoNum type="alphaLcPeriod"/>
            </a:pPr>
            <a:endParaRPr lang="uk-UA" sz="2600" i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624078" indent="-514350">
              <a:buFont typeface="+mj-lt"/>
              <a:buAutoNum type="alphaLcPeriod"/>
            </a:pPr>
            <a:r>
              <a:rPr lang="uk-UA" sz="2600" i="1" dirty="0" smtClean="0">
                <a:solidFill>
                  <a:schemeClr val="accent6">
                    <a:lumMod val="75000"/>
                  </a:schemeClr>
                </a:solidFill>
              </a:rPr>
              <a:t>Права людини і позитивні обов'язки держави (доктрина позитивних дій, </a:t>
            </a:r>
            <a:r>
              <a:rPr lang="en-US" sz="2600" i="1" dirty="0" smtClean="0">
                <a:solidFill>
                  <a:schemeClr val="accent6">
                    <a:lumMod val="75000"/>
                  </a:schemeClr>
                </a:solidFill>
              </a:rPr>
              <a:t>affirmative action</a:t>
            </a:r>
            <a:r>
              <a:rPr lang="uk-UA" sz="2600" i="1" dirty="0" smtClean="0">
                <a:solidFill>
                  <a:schemeClr val="accent6">
                    <a:lumMod val="75000"/>
                  </a:schemeClr>
                </a:solidFill>
              </a:rPr>
              <a:t>);</a:t>
            </a:r>
          </a:p>
          <a:p>
            <a:pPr marL="624078" indent="-514350">
              <a:buFont typeface="+mj-lt"/>
              <a:buAutoNum type="alphaLcPeriod"/>
            </a:pPr>
            <a:endParaRPr lang="uk-UA" sz="2600" i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624078" indent="-514350">
              <a:buFont typeface="+mj-lt"/>
              <a:buAutoNum type="alphaLcPeriod"/>
            </a:pPr>
            <a:r>
              <a:rPr lang="uk-UA" sz="2600" i="1" dirty="0" smtClean="0">
                <a:solidFill>
                  <a:schemeClr val="accent6">
                    <a:lumMod val="75000"/>
                  </a:schemeClr>
                </a:solidFill>
              </a:rPr>
              <a:t>Публічне право як відносини ієрархії та </a:t>
            </a:r>
            <a:r>
              <a:rPr lang="uk-UA" sz="2600" i="1" dirty="0" err="1" smtClean="0">
                <a:solidFill>
                  <a:schemeClr val="accent6">
                    <a:lumMod val="75000"/>
                  </a:schemeClr>
                </a:solidFill>
              </a:rPr>
              <a:t>гетерархії</a:t>
            </a:r>
            <a:r>
              <a:rPr lang="uk-UA" sz="2600" i="1" dirty="0" smtClean="0">
                <a:solidFill>
                  <a:schemeClr val="accent6">
                    <a:lumMod val="75000"/>
                  </a:schemeClr>
                </a:solidFill>
              </a:rPr>
              <a:t> в неоднорідному суспільстві;</a:t>
            </a:r>
          </a:p>
          <a:p>
            <a:pPr marL="624078" indent="-514350">
              <a:buFont typeface="+mj-lt"/>
              <a:buAutoNum type="alphaLcPeriod"/>
            </a:pPr>
            <a:endParaRPr lang="uk-UA" sz="2600" i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624078" indent="-514350">
              <a:buFont typeface="+mj-lt"/>
              <a:buAutoNum type="alphaLcPeriod"/>
            </a:pPr>
            <a:r>
              <a:rPr lang="uk-UA" sz="2600" i="1" dirty="0" smtClean="0">
                <a:solidFill>
                  <a:schemeClr val="accent6">
                    <a:lumMod val="75000"/>
                  </a:schemeClr>
                </a:solidFill>
              </a:rPr>
              <a:t>Правило визначання – легітимність публічної влади у контексті </a:t>
            </a:r>
            <a:r>
              <a:rPr lang="uk-UA" sz="2600" i="1" dirty="0" err="1" smtClean="0">
                <a:solidFill>
                  <a:schemeClr val="accent6">
                    <a:lumMod val="75000"/>
                  </a:schemeClr>
                </a:solidFill>
              </a:rPr>
              <a:t>консоціативної</a:t>
            </a:r>
            <a:r>
              <a:rPr lang="uk-UA" sz="2600" i="1" dirty="0" smtClean="0">
                <a:solidFill>
                  <a:schemeClr val="accent6">
                    <a:lumMod val="75000"/>
                  </a:schemeClr>
                </a:solidFill>
              </a:rPr>
              <a:t> і консенсусної демократії.</a:t>
            </a:r>
            <a:endParaRPr lang="uk-UA" sz="2600" i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2800" dirty="0" smtClean="0"/>
              <a:t>1.3.Соціетальний конституціоналізм і соціальні права</a:t>
            </a:r>
            <a:endParaRPr lang="uk-UA" sz="280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0310D-1C5C-4042-BCBD-AE7300271264}" type="datetime1">
              <a:rPr lang="ru-RU" smtClean="0"/>
              <a:pPr/>
              <a:t>13.08.2013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Михайло САВЧИН     ІІ Літня школа</a:t>
            </a:r>
            <a:endParaRPr lang="ru-RU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uk-UA" dirty="0" smtClean="0"/>
          </a:p>
          <a:p>
            <a:pPr>
              <a:buNone/>
            </a:pPr>
            <a:r>
              <a:rPr lang="uk-UA" dirty="0" smtClean="0"/>
              <a:t>а) право на людську гідність; </a:t>
            </a:r>
            <a:endParaRPr lang="en-US" dirty="0" smtClean="0"/>
          </a:p>
          <a:p>
            <a:pPr>
              <a:buNone/>
            </a:pPr>
            <a:r>
              <a:rPr lang="uk-UA" dirty="0" smtClean="0"/>
              <a:t>б) правомірність очікувань і обов'язок захисту; </a:t>
            </a:r>
            <a:endParaRPr lang="en-US" dirty="0" smtClean="0"/>
          </a:p>
          <a:p>
            <a:pPr>
              <a:buNone/>
            </a:pPr>
            <a:r>
              <a:rPr lang="uk-UA" dirty="0" smtClean="0"/>
              <a:t>в) обов'язок законодавчого регулювання; </a:t>
            </a:r>
            <a:endParaRPr lang="en-US" dirty="0" smtClean="0"/>
          </a:p>
          <a:p>
            <a:pPr>
              <a:buNone/>
            </a:pPr>
            <a:r>
              <a:rPr lang="uk-UA" dirty="0" smtClean="0"/>
              <a:t>г) бюджетне забезпечення; </a:t>
            </a:r>
            <a:endParaRPr lang="en-US" dirty="0" smtClean="0"/>
          </a:p>
          <a:p>
            <a:pPr>
              <a:buNone/>
            </a:pPr>
            <a:r>
              <a:rPr lang="uk-UA" dirty="0" smtClean="0"/>
              <a:t>ґ) соціальний захист;</a:t>
            </a:r>
            <a:endParaRPr lang="en-US" dirty="0" smtClean="0"/>
          </a:p>
          <a:p>
            <a:pPr>
              <a:buNone/>
            </a:pPr>
            <a:r>
              <a:rPr lang="uk-UA" dirty="0" smtClean="0"/>
              <a:t>д) соціальна інфраструктура (допомоги і служби);</a:t>
            </a:r>
          </a:p>
          <a:p>
            <a:pPr>
              <a:buNone/>
            </a:pPr>
            <a:r>
              <a:rPr lang="uk-UA" dirty="0" smtClean="0"/>
              <a:t>е) можливість секвестру на засадах пропорційності. </a:t>
            </a:r>
            <a:endParaRPr lang="uk-UA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2800" dirty="0" smtClean="0"/>
              <a:t>1.4. Захист соціальних прав і </a:t>
            </a:r>
            <a:br>
              <a:rPr lang="uk-UA" sz="2800" dirty="0" smtClean="0"/>
            </a:br>
            <a:r>
              <a:rPr lang="uk-UA" sz="2800" dirty="0" smtClean="0"/>
              <a:t>соціетальний конституціоналізм</a:t>
            </a:r>
            <a:endParaRPr lang="uk-UA" sz="280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ABF98-1EE0-4EE0-A933-FB2E10DC3348}" type="datetime1">
              <a:rPr lang="ru-RU" smtClean="0"/>
              <a:pPr/>
              <a:t>13.08.2013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Михайло САВЧИН     ІІ Літня школа</a:t>
            </a:r>
            <a:endParaRPr lang="ru-RU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endParaRPr lang="uk-UA" dirty="0" smtClean="0"/>
          </a:p>
          <a:p>
            <a:pPr>
              <a:buNone/>
            </a:pPr>
            <a:r>
              <a:rPr lang="uk-UA" dirty="0" smtClean="0"/>
              <a:t>…у разі прогалин у законодавстві, що заборонено Конституцією, суди повинні заповнити прогалини у конкретному окремому випадку, і що це має здійснюватися шляхом застосування, в першу чергу , конституції і загальних принципів права. Однак, таке рішення суду не знімає обов'язок законодавця заповнити відповідну прогалину в праві. Зазначені рішення </a:t>
            </a:r>
            <a:r>
              <a:rPr lang="uk-UA" dirty="0" err="1" smtClean="0"/>
              <a:t>КС</a:t>
            </a:r>
            <a:r>
              <a:rPr lang="uk-UA" dirty="0" smtClean="0"/>
              <a:t> можуть мати значення при вирішенні справ, що стосуються соціальних прав особи, реалізація та відновлення яких (якщо ці права були порушені) було б неможливими, якби законодавець намагався уникнути регулювання відповідних відносин у встановленому порядку за допомогою звичайного закону.</a:t>
            </a:r>
          </a:p>
          <a:p>
            <a:endParaRPr lang="uk-UA" dirty="0" smtClean="0"/>
          </a:p>
          <a:p>
            <a:pPr algn="r">
              <a:buNone/>
            </a:pPr>
            <a:r>
              <a:rPr lang="uk-UA" dirty="0" smtClean="0"/>
              <a:t>Рішення </a:t>
            </a:r>
            <a:r>
              <a:rPr lang="uk-UA" dirty="0" err="1" smtClean="0"/>
              <a:t>КС</a:t>
            </a:r>
            <a:r>
              <a:rPr lang="uk-UA" dirty="0" smtClean="0"/>
              <a:t> Литви від 8 серпня 2006 р.</a:t>
            </a:r>
            <a:endParaRPr lang="uk-UA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2800" dirty="0" smtClean="0"/>
              <a:t>1.5. Соціальні права і обов'язок законодавця належного правового регулювання</a:t>
            </a:r>
            <a:endParaRPr lang="uk-UA" sz="280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9F04F-29A7-435D-B67C-5B10AA6AE486}" type="datetime1">
              <a:rPr lang="ru-RU" smtClean="0"/>
              <a:pPr/>
              <a:t>13.08.2013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Михайло САВЧИН     ІІ Літня школа</a:t>
            </a:r>
            <a:endParaRPr lang="ru-RU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uk-UA" dirty="0" smtClean="0"/>
          </a:p>
          <a:p>
            <a:pPr>
              <a:buNone/>
            </a:pPr>
            <a:r>
              <a:rPr lang="uk-UA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а) крайня необхідність в умовах економічної кризи чи рецесії;</a:t>
            </a:r>
          </a:p>
          <a:p>
            <a:pPr>
              <a:buNone/>
            </a:pPr>
            <a:r>
              <a:rPr lang="uk-UA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б) ініціювання урядом суспільно-політичних дебатів щодо скорочення соціальних виплат і послуг;</a:t>
            </a:r>
          </a:p>
          <a:p>
            <a:pPr>
              <a:buNone/>
            </a:pPr>
            <a:r>
              <a:rPr lang="uk-UA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в) здійснення</a:t>
            </a:r>
            <a:r>
              <a:rPr lang="en-US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uk-UA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обмеження соціальних зобов'язань лише на основі закону;</a:t>
            </a:r>
          </a:p>
          <a:p>
            <a:pPr>
              <a:buNone/>
            </a:pPr>
            <a:r>
              <a:rPr lang="uk-UA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г) тимчасовий характер скорочень соціальних зобов'язань;</a:t>
            </a:r>
          </a:p>
          <a:p>
            <a:pPr>
              <a:buNone/>
            </a:pPr>
            <a:r>
              <a:rPr lang="uk-UA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ґ) парламентський контроль за політикою уряду у соціальній сфері;</a:t>
            </a:r>
          </a:p>
          <a:p>
            <a:pPr>
              <a:buNone/>
            </a:pPr>
            <a:r>
              <a:rPr lang="uk-UA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е) додержання засад правомірності очікувань.</a:t>
            </a:r>
            <a:endParaRPr lang="uk-UA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2800" dirty="0" smtClean="0">
                <a:solidFill>
                  <a:schemeClr val="accent2"/>
                </a:solidFill>
              </a:rPr>
              <a:t>1.6. Обмеження соціальних прав на засадах пропорційності</a:t>
            </a:r>
            <a:endParaRPr lang="uk-UA" sz="2800" dirty="0">
              <a:solidFill>
                <a:schemeClr val="accent2"/>
              </a:solidFill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EF5E8-240E-4130-8543-A1F4A14C5E8F}" type="datetime1">
              <a:rPr lang="ru-RU" smtClean="0"/>
              <a:pPr/>
              <a:t>13.08.2013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Михайло САВЧИН     ІІ Літня школа</a:t>
            </a:r>
            <a:endParaRPr lang="ru-RU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343</TotalTime>
  <Words>1529</Words>
  <Application>Microsoft Office PowerPoint</Application>
  <PresentationFormat>Экран (4:3)</PresentationFormat>
  <Paragraphs>236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Открытая</vt:lpstr>
      <vt:lpstr>Процедура розгляду справ у Конституційному Суді України і захист прав людини: соціальні права у фокусі соціетального конституціоналізму </vt:lpstr>
      <vt:lpstr>Соціальні права у фокусі соціетального конституціоналізму</vt:lpstr>
      <vt:lpstr>1.1. Природа соціальних прав</vt:lpstr>
      <vt:lpstr>1.2.а. Структура соціальних прав</vt:lpstr>
      <vt:lpstr>1.2.а. Структура соціальних прав</vt:lpstr>
      <vt:lpstr>1.3.Соціетальний конституціоналізм і соціальні права</vt:lpstr>
      <vt:lpstr>1.4. Захист соціальних прав і  соціетальний конституціоналізм</vt:lpstr>
      <vt:lpstr>1.5. Соціальні права і обов'язок законодавця належного правового регулювання</vt:lpstr>
      <vt:lpstr>1.6. Обмеження соціальних прав на засадах пропорційності</vt:lpstr>
      <vt:lpstr>2.1. Межі розгляду справ  Конституційним Судом</vt:lpstr>
      <vt:lpstr>2. 2. Межі розгляду справ Конституційним Судом</vt:lpstr>
      <vt:lpstr>3.1. Підстави для відмови у відкритті конституційного провадження</vt:lpstr>
      <vt:lpstr>3.2.а. Підстави для відмови у відкритті конституційного провадження</vt:lpstr>
      <vt:lpstr>3.2.б. Підстави для відмови у відкритті конституційного провадження</vt:lpstr>
      <vt:lpstr>3.2.в. Підстави для відмови у відкритті конституційного провадження</vt:lpstr>
      <vt:lpstr>4.1. Розгляд справ щодо офіційного тлумачення Конституції і законів України (глава 16 Закону)</vt:lpstr>
      <vt:lpstr>4.2. Практична необхідність у з'ясуванні або роз'ясненні, офіційній інтерпретації положень Конституції України</vt:lpstr>
      <vt:lpstr>4.3. а. Неоднозначне застосування положень Конституції або законів України</vt:lpstr>
      <vt:lpstr>4.3.б. Неоднозначне застосування положень Конституції або законів України</vt:lpstr>
      <vt:lpstr>4.4. Юридична сила рішення</vt:lpstr>
      <vt:lpstr>5. Інцидентний конституційний контроль  (стаття 83 Закону про КСУ)</vt:lpstr>
      <vt:lpstr>Дякую за увагу!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savchyn</cp:lastModifiedBy>
  <cp:revision>17</cp:revision>
  <dcterms:modified xsi:type="dcterms:W3CDTF">2013-08-12T22:08:15Z</dcterms:modified>
</cp:coreProperties>
</file>