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094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045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1351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5160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969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818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6575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9430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755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567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720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570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876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629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102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696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052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6EA53-8D50-42D7-B22B-E772E7AD13A4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40281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2322" y="709684"/>
            <a:ext cx="8879884" cy="3370997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Модуль </a:t>
            </a:r>
            <a:r>
              <a:rPr lang="uk-UA" b="1" dirty="0" smtClean="0"/>
              <a:t>1</a:t>
            </a:r>
            <a:br>
              <a:rPr lang="uk-UA" b="1" dirty="0" smtClean="0"/>
            </a:br>
            <a:r>
              <a:rPr lang="uk-UA" b="1" dirty="0" smtClean="0"/>
              <a:t>Моделі </a:t>
            </a:r>
            <a:r>
              <a:rPr lang="uk-UA" b="1" dirty="0"/>
              <a:t>нейронних елементів та нейромереж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08654" y="4367281"/>
            <a:ext cx="9144000" cy="15694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b="1" dirty="0" smtClean="0"/>
              <a:t>Тема № 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КОНЕКЦІОНІСТСЬКІ МОДЕЛІ ТА МЕТОДИ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35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2642"/>
            <a:ext cx="10430691" cy="79311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 smtClean="0"/>
              <a:t>Функція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активації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нейронів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719" y="1158240"/>
            <a:ext cx="11634651" cy="49942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Функція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активації</a:t>
            </a:r>
            <a:r>
              <a:rPr lang="ru-RU" sz="2400" dirty="0" smtClean="0"/>
              <a:t> 𝑓</a:t>
            </a:r>
            <a:r>
              <a:rPr lang="ru-RU" sz="2400" baseline="-25000" dirty="0" smtClean="0"/>
              <a:t>𝑎</a:t>
            </a:r>
            <a:r>
              <a:rPr lang="ru-RU" sz="2400" dirty="0" smtClean="0"/>
              <a:t>(∙) </a:t>
            </a:r>
            <a:r>
              <a:rPr lang="ru-RU" sz="2400" dirty="0" err="1" smtClean="0"/>
              <a:t>описує</a:t>
            </a:r>
            <a:r>
              <a:rPr lang="ru-RU" sz="2400" dirty="0" smtClean="0"/>
              <a:t> правило переходу нейрона, що </a:t>
            </a:r>
            <a:r>
              <a:rPr lang="ru-RU" sz="2400" dirty="0" err="1" smtClean="0"/>
              <a:t>перебуває</a:t>
            </a:r>
            <a:r>
              <a:rPr lang="ru-RU" sz="2400" dirty="0" smtClean="0"/>
              <a:t> в момент часу </a:t>
            </a:r>
            <a:r>
              <a:rPr lang="ru-RU" sz="2400" i="1" dirty="0" smtClean="0"/>
              <a:t>k</a:t>
            </a:r>
            <a:r>
              <a:rPr lang="ru-RU" sz="2400" dirty="0" smtClean="0"/>
              <a:t> у </a:t>
            </a:r>
            <a:r>
              <a:rPr lang="ru-RU" sz="2400" dirty="0" err="1" smtClean="0"/>
              <a:t>стані</a:t>
            </a:r>
            <a:r>
              <a:rPr lang="ru-RU" sz="2400" dirty="0" smtClean="0"/>
              <a:t> </a:t>
            </a:r>
            <a:r>
              <a:rPr lang="ru-RU" sz="2400" i="1" dirty="0" smtClean="0"/>
              <a:t>z</a:t>
            </a:r>
            <a:r>
              <a:rPr lang="ru-RU" sz="2400" dirty="0" smtClean="0"/>
              <a:t>(</a:t>
            </a:r>
            <a:r>
              <a:rPr lang="ru-RU" sz="2400" i="1" dirty="0" smtClean="0"/>
              <a:t>k</a:t>
            </a:r>
            <a:r>
              <a:rPr lang="ru-RU" sz="2400" dirty="0" smtClean="0"/>
              <a:t>), у </a:t>
            </a:r>
            <a:r>
              <a:rPr lang="ru-RU" sz="2400" dirty="0" err="1" smtClean="0"/>
              <a:t>новий</a:t>
            </a:r>
            <a:r>
              <a:rPr lang="ru-RU" sz="2400" dirty="0" smtClean="0"/>
              <a:t> стан </a:t>
            </a:r>
            <a:r>
              <a:rPr lang="ru-RU" sz="2400" i="1" dirty="0" smtClean="0"/>
              <a:t>z</a:t>
            </a:r>
            <a:r>
              <a:rPr lang="ru-RU" sz="2400" dirty="0" smtClean="0"/>
              <a:t>(</a:t>
            </a:r>
            <a:r>
              <a:rPr lang="ru-RU" sz="2400" i="1" dirty="0" smtClean="0"/>
              <a:t>k</a:t>
            </a:r>
            <a:r>
              <a:rPr lang="ru-RU" sz="2400" dirty="0" smtClean="0"/>
              <a:t>+1) при </a:t>
            </a:r>
            <a:r>
              <a:rPr lang="ru-RU" sz="2400" dirty="0" err="1" smtClean="0"/>
              <a:t>надходженні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сигналів</a:t>
            </a:r>
            <a:r>
              <a:rPr lang="ru-RU" sz="2400" dirty="0" smtClean="0"/>
              <a:t> </a:t>
            </a:r>
            <a:r>
              <a:rPr lang="ru-RU" sz="2400" i="1" dirty="0" smtClean="0"/>
              <a:t>x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dirty="0" err="1" smtClean="0"/>
              <a:t>Надалі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позначатимемо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функцію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активації</a:t>
            </a:r>
            <a:r>
              <a:rPr lang="ru-RU" sz="2400" dirty="0" smtClean="0"/>
              <a:t> без</a:t>
            </a:r>
          </a:p>
          <a:p>
            <a:pPr marL="0" indent="0" algn="just">
              <a:buNone/>
            </a:pPr>
            <a:r>
              <a:rPr lang="ru-RU" sz="2400" dirty="0" smtClean="0"/>
              <a:t> </a:t>
            </a:r>
            <a:r>
              <a:rPr lang="ru-RU" sz="2400" dirty="0" err="1" smtClean="0"/>
              <a:t>індексу</a:t>
            </a:r>
            <a:r>
              <a:rPr lang="ru-RU" sz="2400" dirty="0"/>
              <a:t> </a:t>
            </a:r>
            <a:r>
              <a:rPr lang="ru-RU" sz="2400" dirty="0" smtClean="0"/>
              <a:t>«а». </a:t>
            </a:r>
            <a:r>
              <a:rPr lang="ru-RU" sz="2400" dirty="0" err="1" smtClean="0"/>
              <a:t>Найбільш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простими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активаційними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 </a:t>
            </a:r>
            <a:r>
              <a:rPr lang="ru-RU" sz="2400" dirty="0" err="1" smtClean="0"/>
              <a:t>функціями</a:t>
            </a:r>
            <a:r>
              <a:rPr lang="ru-RU" sz="2400" dirty="0" smtClean="0"/>
              <a:t> є: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sz="2400" dirty="0" smtClean="0"/>
              <a:t> — </a:t>
            </a:r>
            <a:r>
              <a:rPr lang="ru-RU" sz="2400" dirty="0" err="1" smtClean="0"/>
              <a:t>лінійна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493" y="2259153"/>
            <a:ext cx="4353878" cy="64501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6142" y="2136322"/>
            <a:ext cx="3673066" cy="38572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356143" y="5632068"/>
            <a:ext cx="3673066" cy="463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3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6" y="339634"/>
            <a:ext cx="11747863" cy="5991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       — </a:t>
            </a:r>
            <a:r>
              <a:rPr lang="ru-RU" sz="2400" dirty="0" err="1" smtClean="0"/>
              <a:t>лінійна</a:t>
            </a:r>
            <a:r>
              <a:rPr lang="ru-RU" sz="2400" dirty="0" smtClean="0"/>
              <a:t> </a:t>
            </a:r>
            <a:r>
              <a:rPr lang="ru-RU" sz="2400" dirty="0" err="1" smtClean="0"/>
              <a:t>біполярна</a:t>
            </a:r>
            <a:r>
              <a:rPr lang="ru-RU" sz="2400" dirty="0" smtClean="0"/>
              <a:t> з </a:t>
            </a:r>
            <a:r>
              <a:rPr lang="ru-RU" sz="2400" dirty="0" err="1" smtClean="0"/>
              <a:t>насиченням</a:t>
            </a:r>
            <a:r>
              <a:rPr lang="ru-RU" sz="2400" dirty="0" smtClean="0"/>
              <a:t>		— </a:t>
            </a:r>
            <a:r>
              <a:rPr lang="ru-RU" sz="2400" dirty="0" err="1" smtClean="0"/>
              <a:t>лінійна</a:t>
            </a:r>
            <a:r>
              <a:rPr lang="ru-RU" sz="2400" dirty="0" smtClean="0"/>
              <a:t> </a:t>
            </a:r>
            <a:r>
              <a:rPr lang="ru-RU" sz="2400" dirty="0" err="1" smtClean="0"/>
              <a:t>уніполярна</a:t>
            </a:r>
            <a:r>
              <a:rPr lang="ru-RU" sz="2400" dirty="0" smtClean="0"/>
              <a:t> з </a:t>
            </a:r>
            <a:r>
              <a:rPr lang="ru-RU" sz="2400" dirty="0" err="1" smtClean="0"/>
              <a:t>насиченням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1289956"/>
            <a:ext cx="5545009" cy="45322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7521" y="1164063"/>
            <a:ext cx="4891224" cy="464945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0960" y="5459106"/>
            <a:ext cx="5545009" cy="463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7522" y="5499619"/>
            <a:ext cx="4891224" cy="463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0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674" y="235131"/>
            <a:ext cx="11652069" cy="396838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Незважаючи</a:t>
            </a:r>
            <a:r>
              <a:rPr lang="ru-RU" sz="2400" dirty="0" smtClean="0"/>
              <a:t> на те, що </a:t>
            </a:r>
            <a:r>
              <a:rPr lang="ru-RU" sz="2400" dirty="0" err="1" smtClean="0"/>
              <a:t>лінійні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функції</a:t>
            </a:r>
            <a:r>
              <a:rPr lang="ru-RU" sz="2400" dirty="0" smtClean="0"/>
              <a:t> є </a:t>
            </a:r>
            <a:r>
              <a:rPr lang="ru-RU" sz="2400" dirty="0" err="1" smtClean="0"/>
              <a:t>найбільш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простими</a:t>
            </a:r>
            <a:r>
              <a:rPr lang="ru-RU" sz="2400" dirty="0" smtClean="0"/>
              <a:t>, </a:t>
            </a:r>
            <a:r>
              <a:rPr lang="ru-RU" sz="2400" dirty="0" err="1" smtClean="0"/>
              <a:t>їхнє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обмежене</a:t>
            </a:r>
            <a:r>
              <a:rPr lang="ru-RU" sz="2400" dirty="0" smtClean="0"/>
              <a:t>, в основному, </a:t>
            </a:r>
            <a:r>
              <a:rPr lang="ru-RU" sz="2400" dirty="0" err="1" smtClean="0"/>
              <a:t>найпростішими</a:t>
            </a:r>
            <a:r>
              <a:rPr lang="ru-RU" sz="2400" dirty="0" smtClean="0"/>
              <a:t> ШНМ, які не мають у </a:t>
            </a:r>
            <a:r>
              <a:rPr lang="ru-RU" sz="2400" dirty="0" err="1" smtClean="0"/>
              <a:t>своєму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прихованих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шарів</a:t>
            </a:r>
            <a:r>
              <a:rPr lang="ru-RU" sz="2400" dirty="0" smtClean="0"/>
              <a:t>, у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, </a:t>
            </a:r>
            <a:r>
              <a:rPr lang="ru-RU" sz="2400" dirty="0" err="1" smtClean="0"/>
              <a:t>крім</a:t>
            </a:r>
            <a:r>
              <a:rPr lang="ru-RU" sz="2400" dirty="0" smtClean="0"/>
              <a:t> того, </a:t>
            </a:r>
            <a:r>
              <a:rPr lang="ru-RU" sz="2400" dirty="0" err="1" smtClean="0"/>
              <a:t>існує</a:t>
            </a:r>
            <a:r>
              <a:rPr lang="ru-RU" sz="2400" dirty="0" smtClean="0"/>
              <a:t> </a:t>
            </a:r>
            <a:r>
              <a:rPr lang="ru-RU" sz="2400" dirty="0" err="1" smtClean="0"/>
              <a:t>лінійна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залежність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вхідними</a:t>
            </a:r>
            <a:r>
              <a:rPr lang="ru-RU" sz="2400" dirty="0" smtClean="0"/>
              <a:t> й </a:t>
            </a:r>
            <a:r>
              <a:rPr lang="ru-RU" sz="2400" dirty="0" err="1" smtClean="0"/>
              <a:t>вихідними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змінними</a:t>
            </a:r>
            <a:r>
              <a:rPr lang="ru-RU" sz="2400" dirty="0" smtClean="0"/>
              <a:t>. </a:t>
            </a:r>
            <a:r>
              <a:rPr lang="ru-RU" sz="2400" dirty="0" err="1" smtClean="0"/>
              <a:t>Такі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мають </a:t>
            </a:r>
            <a:r>
              <a:rPr lang="ru-RU" sz="2400" dirty="0" err="1" smtClean="0"/>
              <a:t>обмежені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можливості</a:t>
            </a:r>
            <a:r>
              <a:rPr lang="ru-RU" sz="2400" dirty="0" smtClean="0"/>
              <a:t>. </a:t>
            </a:r>
            <a:r>
              <a:rPr lang="ru-RU" sz="2400" dirty="0" err="1" smtClean="0"/>
              <a:t>Двошарова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лінійна</a:t>
            </a:r>
            <a:r>
              <a:rPr lang="ru-RU" sz="2400" dirty="0" smtClean="0"/>
              <a:t> мережа </a:t>
            </a:r>
            <a:r>
              <a:rPr lang="ru-RU" sz="2400" dirty="0" err="1" smtClean="0"/>
              <a:t>еквівалентна</a:t>
            </a:r>
            <a:r>
              <a:rPr lang="ru-RU" sz="2400" dirty="0" smtClean="0"/>
              <a:t> </a:t>
            </a:r>
            <a:r>
              <a:rPr lang="ru-RU" sz="2400" dirty="0" err="1" smtClean="0"/>
              <a:t>одношаровій</a:t>
            </a:r>
            <a:r>
              <a:rPr lang="ru-RU" sz="2400" dirty="0" smtClean="0"/>
              <a:t> з </a:t>
            </a:r>
            <a:r>
              <a:rPr lang="ru-RU" sz="2400" dirty="0" err="1" smtClean="0"/>
              <a:t>ваговою</a:t>
            </a:r>
            <a:r>
              <a:rPr lang="ru-RU" sz="2400" dirty="0" smtClean="0"/>
              <a:t> матрицею, що </a:t>
            </a:r>
            <a:r>
              <a:rPr lang="ru-RU" sz="2400" dirty="0" err="1" smtClean="0"/>
              <a:t>дорівнює</a:t>
            </a:r>
            <a:r>
              <a:rPr lang="ru-RU" sz="2400" dirty="0" smtClean="0"/>
              <a:t> </a:t>
            </a:r>
            <a:r>
              <a:rPr lang="ru-RU" sz="2400" dirty="0" err="1" smtClean="0"/>
              <a:t>добутку</a:t>
            </a:r>
            <a:r>
              <a:rPr lang="ru-RU" sz="2400" dirty="0" smtClean="0"/>
              <a:t> </a:t>
            </a:r>
            <a:r>
              <a:rPr lang="ru-RU" sz="2400" dirty="0" err="1" smtClean="0"/>
              <a:t>вагових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матриць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першого</a:t>
            </a:r>
            <a:r>
              <a:rPr lang="ru-RU" sz="2400" dirty="0" smtClean="0"/>
              <a:t> й другого </a:t>
            </a:r>
            <a:r>
              <a:rPr lang="ru-RU" sz="2400" dirty="0" err="1" smtClean="0"/>
              <a:t>шарів</a:t>
            </a:r>
            <a:r>
              <a:rPr lang="ru-RU" sz="2400" dirty="0" smtClean="0"/>
              <a:t>. </a:t>
            </a:r>
            <a:r>
              <a:rPr lang="ru-RU" sz="2400" dirty="0" err="1" smtClean="0"/>
              <a:t>Звідси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випливає</a:t>
            </a:r>
            <a:r>
              <a:rPr lang="ru-RU" sz="2400" dirty="0" smtClean="0"/>
              <a:t>, що будь-яка </a:t>
            </a:r>
            <a:r>
              <a:rPr lang="ru-RU" sz="2400" dirty="0" err="1" smtClean="0"/>
              <a:t>багатошарова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лінійна</a:t>
            </a:r>
            <a:r>
              <a:rPr lang="ru-RU" sz="2400" dirty="0" smtClean="0"/>
              <a:t>, мережа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бути </a:t>
            </a:r>
            <a:r>
              <a:rPr lang="ru-RU" sz="2400" dirty="0" err="1" smtClean="0"/>
              <a:t>замінена</a:t>
            </a:r>
            <a:r>
              <a:rPr lang="ru-RU" sz="2400" dirty="0" smtClean="0"/>
              <a:t> </a:t>
            </a:r>
            <a:r>
              <a:rPr lang="ru-RU" sz="2400" dirty="0" err="1" smtClean="0"/>
              <a:t>еквівалентною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одношаровою</a:t>
            </a:r>
            <a:r>
              <a:rPr lang="ru-RU" sz="2400" dirty="0" smtClean="0"/>
              <a:t>. </a:t>
            </a:r>
            <a:r>
              <a:rPr lang="ru-RU" sz="2400" dirty="0" err="1" smtClean="0"/>
              <a:t>Хоча</a:t>
            </a:r>
            <a:r>
              <a:rPr lang="ru-RU" sz="2400" dirty="0" smtClean="0"/>
              <a:t>,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лінійних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активаційних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функцій</a:t>
            </a:r>
            <a:r>
              <a:rPr lang="ru-RU" sz="2400" dirty="0" smtClean="0"/>
              <a:t> не є </a:t>
            </a:r>
            <a:r>
              <a:rPr lang="ru-RU" sz="2400" dirty="0" err="1" smtClean="0"/>
              <a:t>зайвим</a:t>
            </a:r>
            <a:r>
              <a:rPr lang="ru-RU" sz="2400" dirty="0" smtClean="0"/>
              <a:t> у </a:t>
            </a:r>
            <a:r>
              <a:rPr lang="ru-RU" sz="2400" dirty="0" err="1" smtClean="0"/>
              <a:t>багатошарових</a:t>
            </a:r>
            <a:r>
              <a:rPr lang="ru-RU" sz="2400" dirty="0" smtClean="0"/>
              <a:t> ШНМ, для </a:t>
            </a:r>
            <a:r>
              <a:rPr lang="ru-RU" sz="2400" dirty="0" err="1" smtClean="0"/>
              <a:t>розширення</a:t>
            </a:r>
            <a:r>
              <a:rPr lang="ru-RU" sz="2400" dirty="0" smtClean="0"/>
              <a:t> ж </a:t>
            </a:r>
            <a:r>
              <a:rPr lang="ru-RU" sz="2400" dirty="0" err="1" smtClean="0"/>
              <a:t>можливостей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застосовують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нелінійні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активації</a:t>
            </a:r>
            <a:r>
              <a:rPr lang="ru-RU" sz="2400" dirty="0" smtClean="0"/>
              <a:t>. У </a:t>
            </a:r>
            <a:r>
              <a:rPr lang="ru-RU" sz="2400" dirty="0" err="1" smtClean="0"/>
              <a:t>роботі</a:t>
            </a:r>
            <a:r>
              <a:rPr lang="ru-RU" sz="2400" dirty="0" smtClean="0"/>
              <a:t> У. Мак-</a:t>
            </a:r>
            <a:r>
              <a:rPr lang="ru-RU" sz="2400" dirty="0" err="1" smtClean="0"/>
              <a:t>Каллока</a:t>
            </a:r>
            <a:r>
              <a:rPr lang="ru-RU" sz="2400" dirty="0" smtClean="0"/>
              <a:t> і У. </a:t>
            </a:r>
            <a:r>
              <a:rPr lang="ru-RU" sz="2400" dirty="0" err="1" smtClean="0"/>
              <a:t>Піттса</a:t>
            </a:r>
            <a:r>
              <a:rPr lang="ru-RU" sz="2400" dirty="0" smtClean="0"/>
              <a:t> у </a:t>
            </a:r>
            <a:r>
              <a:rPr lang="ru-RU" sz="2400" dirty="0" err="1" smtClean="0"/>
              <a:t>якості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активаційної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використовувалася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функція</a:t>
            </a:r>
            <a:r>
              <a:rPr lang="ru-RU" sz="2400" dirty="0" smtClean="0"/>
              <a:t> </a:t>
            </a:r>
            <a:r>
              <a:rPr lang="ru-RU" sz="2400" dirty="0" err="1" smtClean="0"/>
              <a:t>Хевісайда</a:t>
            </a:r>
            <a:r>
              <a:rPr lang="ru-RU" sz="2400" dirty="0" smtClean="0"/>
              <a:t> — </a:t>
            </a:r>
            <a:r>
              <a:rPr lang="ru-RU" sz="2400" dirty="0" err="1" smtClean="0"/>
              <a:t>уніполярна</a:t>
            </a:r>
            <a:r>
              <a:rPr lang="ru-RU" sz="2400" dirty="0" smtClean="0"/>
              <a:t> </a:t>
            </a:r>
            <a:r>
              <a:rPr lang="ru-RU" sz="2400" dirty="0" err="1" smtClean="0"/>
              <a:t>порогова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гранична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вигляду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686" y="4203511"/>
            <a:ext cx="3103436" cy="8900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6477" y="4053385"/>
            <a:ext cx="4304844" cy="26877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996478" y="6345771"/>
            <a:ext cx="4304844" cy="463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3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354" y="470263"/>
            <a:ext cx="10847891" cy="57067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 smtClean="0"/>
              <a:t>Різновидом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функції</a:t>
            </a:r>
            <a:r>
              <a:rPr lang="ru-RU" sz="2400" dirty="0" smtClean="0"/>
              <a:t> є </a:t>
            </a:r>
            <a:r>
              <a:rPr lang="ru-RU" sz="2400" dirty="0" err="1" smtClean="0"/>
              <a:t>біполярна</a:t>
            </a:r>
            <a:r>
              <a:rPr lang="ru-RU" sz="2400" dirty="0" smtClean="0"/>
              <a:t> </a:t>
            </a:r>
            <a:r>
              <a:rPr lang="ru-RU" sz="2400" dirty="0" err="1" smtClean="0"/>
              <a:t>порогова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функція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568" y="1647451"/>
            <a:ext cx="4423450" cy="369961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665569" y="5066623"/>
            <a:ext cx="4423450" cy="463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5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1" y="265883"/>
            <a:ext cx="7037696" cy="643563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dirty="0" err="1" smtClean="0"/>
              <a:t>Ці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активації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застосовувалися</a:t>
            </a:r>
            <a:r>
              <a:rPr lang="ru-RU" sz="2400" dirty="0" smtClean="0"/>
              <a:t> в основному в </a:t>
            </a:r>
            <a:r>
              <a:rPr lang="ru-RU" sz="2400" dirty="0" err="1" smtClean="0"/>
              <a:t>класичних</a:t>
            </a:r>
            <a:r>
              <a:rPr lang="ru-RU" sz="2400" dirty="0" smtClean="0"/>
              <a:t> ШНМ. При </a:t>
            </a:r>
            <a:r>
              <a:rPr lang="ru-RU" sz="2400" dirty="0" err="1" smtClean="0"/>
              <a:t>побудові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нових</a:t>
            </a:r>
            <a:r>
              <a:rPr lang="ru-RU" sz="2400" dirty="0" smtClean="0"/>
              <a:t> структур ШНМ </a:t>
            </a:r>
            <a:r>
              <a:rPr lang="ru-RU" sz="2400" dirty="0" err="1" smtClean="0"/>
              <a:t>найчастіше</a:t>
            </a:r>
            <a:r>
              <a:rPr lang="ru-RU" sz="2400" dirty="0" smtClean="0"/>
              <a:t> доводиться </a:t>
            </a:r>
            <a:r>
              <a:rPr lang="ru-RU" sz="2400" dirty="0" err="1" smtClean="0"/>
              <a:t>працювати</a:t>
            </a:r>
            <a:r>
              <a:rPr lang="ru-RU" sz="2400" dirty="0" smtClean="0"/>
              <a:t> як </a:t>
            </a:r>
            <a:r>
              <a:rPr lang="ru-RU" sz="2400" dirty="0" err="1" smtClean="0"/>
              <a:t>із</a:t>
            </a:r>
            <a:r>
              <a:rPr lang="ru-RU" sz="2400" dirty="0" smtClean="0"/>
              <a:t> самою </a:t>
            </a:r>
            <a:r>
              <a:rPr lang="ru-RU" sz="2400" dirty="0" err="1" smtClean="0"/>
              <a:t>активаційною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функцією</a:t>
            </a:r>
            <a:r>
              <a:rPr lang="ru-RU" sz="2400" dirty="0" smtClean="0"/>
              <a:t>, так і з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першою</a:t>
            </a:r>
            <a:r>
              <a:rPr lang="ru-RU" sz="2400" dirty="0" smtClean="0"/>
              <a:t> </a:t>
            </a:r>
            <a:r>
              <a:rPr lang="ru-RU" sz="2400" dirty="0" err="1" smtClean="0"/>
              <a:t>похідною</a:t>
            </a:r>
            <a:r>
              <a:rPr lang="ru-RU" sz="2400" dirty="0" smtClean="0"/>
              <a:t>. У </a:t>
            </a:r>
            <a:r>
              <a:rPr lang="ru-RU" sz="2400" dirty="0" err="1" smtClean="0"/>
              <a:t>цих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випадках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необхідним</a:t>
            </a:r>
            <a:r>
              <a:rPr lang="ru-RU" sz="2400" dirty="0" smtClean="0"/>
              <a:t> є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як </a:t>
            </a:r>
            <a:r>
              <a:rPr lang="ru-RU" sz="2400" dirty="0" err="1" smtClean="0"/>
              <a:t>активаційної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монотонної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диференційованої</a:t>
            </a:r>
            <a:r>
              <a:rPr lang="ru-RU" sz="2400" dirty="0" smtClean="0"/>
              <a:t> й </a:t>
            </a:r>
            <a:r>
              <a:rPr lang="ru-RU" sz="2400" dirty="0" err="1" smtClean="0"/>
              <a:t>обмеженої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функції</a:t>
            </a:r>
            <a:r>
              <a:rPr lang="ru-RU" sz="2400" dirty="0" smtClean="0"/>
              <a:t>. Особливо </a:t>
            </a:r>
            <a:r>
              <a:rPr lang="ru-RU" sz="2400" dirty="0" err="1" smtClean="0"/>
              <a:t>важливу</a:t>
            </a:r>
            <a:r>
              <a:rPr lang="ru-RU" sz="2400" dirty="0" smtClean="0"/>
              <a:t> роль </a:t>
            </a:r>
            <a:r>
              <a:rPr lang="ru-RU" sz="2400" dirty="0" err="1" smtClean="0"/>
              <a:t>відіграють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такі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час </a:t>
            </a:r>
            <a:r>
              <a:rPr lang="ru-RU" sz="2400" dirty="0" err="1" smtClean="0"/>
              <a:t>моделювання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нелінійних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залежностей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вхідними</a:t>
            </a:r>
            <a:r>
              <a:rPr lang="ru-RU" sz="2400" dirty="0" smtClean="0"/>
              <a:t> й </a:t>
            </a:r>
            <a:r>
              <a:rPr lang="ru-RU" sz="2400" dirty="0" err="1" smtClean="0"/>
              <a:t>вихідними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змінними</a:t>
            </a:r>
            <a:r>
              <a:rPr lang="ru-RU" sz="2400" dirty="0" smtClean="0"/>
              <a:t>. </a:t>
            </a:r>
            <a:r>
              <a:rPr lang="ru-RU" sz="2400" dirty="0" err="1" smtClean="0"/>
              <a:t>Це</a:t>
            </a:r>
            <a:r>
              <a:rPr lang="ru-RU" sz="2400" dirty="0" smtClean="0"/>
              <a:t> так </a:t>
            </a:r>
            <a:r>
              <a:rPr lang="ru-RU" sz="2400" dirty="0" err="1" smtClean="0"/>
              <a:t>звані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логістичні</a:t>
            </a:r>
            <a:r>
              <a:rPr lang="ru-RU" sz="2400" dirty="0" smtClean="0"/>
              <a:t>, або </a:t>
            </a:r>
            <a:r>
              <a:rPr lang="ru-RU" sz="2400" dirty="0" err="1" smtClean="0"/>
              <a:t>сигмоїдальні</a:t>
            </a:r>
            <a:r>
              <a:rPr lang="ru-RU" sz="2400" dirty="0" smtClean="0"/>
              <a:t> (</a:t>
            </a:r>
            <a:r>
              <a:rPr lang="en-US" sz="2400" dirty="0" smtClean="0"/>
              <a:t>S-</a:t>
            </a:r>
            <a:r>
              <a:rPr lang="ru-RU" sz="2400" dirty="0" err="1" smtClean="0"/>
              <a:t>подібні</a:t>
            </a:r>
            <a:r>
              <a:rPr lang="ru-RU" sz="2400" dirty="0" smtClean="0"/>
              <a:t>), </a:t>
            </a:r>
            <a:r>
              <a:rPr lang="ru-RU" sz="2400" dirty="0" err="1" smtClean="0"/>
              <a:t>функції</a:t>
            </a:r>
            <a:r>
              <a:rPr lang="ru-RU" sz="2400" dirty="0" smtClean="0"/>
              <a:t>. </a:t>
            </a:r>
            <a:r>
              <a:rPr lang="ru-RU" sz="2400" dirty="0" err="1" smtClean="0"/>
              <a:t>Функція</a:t>
            </a:r>
            <a:r>
              <a:rPr lang="ru-RU" sz="2400" dirty="0" smtClean="0"/>
              <a:t>  </a:t>
            </a:r>
            <a:r>
              <a:rPr lang="ru-RU" sz="2400" dirty="0" err="1" smtClean="0"/>
              <a:t>називається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сигмоїдальною</a:t>
            </a:r>
            <a:r>
              <a:rPr lang="ru-RU" sz="2400" dirty="0" smtClean="0"/>
              <a:t>,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вона є монотонно </a:t>
            </a:r>
            <a:r>
              <a:rPr lang="ru-RU" sz="2400" dirty="0" err="1" smtClean="0"/>
              <a:t>зростаючою</a:t>
            </a:r>
            <a:r>
              <a:rPr lang="ru-RU" sz="2400" dirty="0" smtClean="0"/>
              <a:t>, </a:t>
            </a:r>
            <a:r>
              <a:rPr lang="ru-RU" sz="2400" dirty="0" err="1" smtClean="0"/>
              <a:t>диференційованою</a:t>
            </a:r>
            <a:r>
              <a:rPr lang="ru-RU" sz="2400" dirty="0" smtClean="0"/>
              <a:t> і </a:t>
            </a:r>
            <a:r>
              <a:rPr lang="ru-RU" sz="2400" dirty="0" err="1" smtClean="0"/>
              <a:t>задовольняє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умову</a:t>
            </a:r>
            <a:r>
              <a:rPr lang="ru-RU" sz="2400" dirty="0" smtClean="0"/>
              <a:t> 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До таких </a:t>
            </a:r>
            <a:r>
              <a:rPr lang="ru-RU" sz="2400" dirty="0" err="1" smtClean="0"/>
              <a:t>функцій</a:t>
            </a:r>
            <a:r>
              <a:rPr lang="ru-RU" sz="2400" dirty="0" smtClean="0"/>
              <a:t> належать: — </a:t>
            </a:r>
            <a:r>
              <a:rPr lang="ru-RU" sz="2400" dirty="0" err="1" smtClean="0"/>
              <a:t>логістична</a:t>
            </a:r>
            <a:r>
              <a:rPr lang="ru-RU" sz="2400" dirty="0" smtClean="0"/>
              <a:t> (</a:t>
            </a:r>
            <a:r>
              <a:rPr lang="ru-RU" sz="2400" dirty="0" err="1" smtClean="0"/>
              <a:t>уніполярна</a:t>
            </a:r>
            <a:r>
              <a:rPr lang="ru-RU" sz="2400" dirty="0" smtClean="0"/>
              <a:t>) 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5497" y="2717348"/>
            <a:ext cx="4635980" cy="364127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8562" y="6437811"/>
            <a:ext cx="2609850" cy="342900"/>
          </a:xfrm>
          <a:prstGeom prst="rect">
            <a:avLst/>
          </a:prstGeom>
        </p:spPr>
      </p:pic>
      <p:pic>
        <p:nvPicPr>
          <p:cNvPr id="8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6710" y="5691116"/>
            <a:ext cx="4640354" cy="49365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515497" y="6358618"/>
            <a:ext cx="4635980" cy="49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8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2764" y="618309"/>
            <a:ext cx="10221036" cy="55586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— </a:t>
            </a:r>
            <a:r>
              <a:rPr lang="ru-RU" sz="2400" dirty="0" err="1" smtClean="0"/>
              <a:t>гіперболічний</a:t>
            </a:r>
            <a:r>
              <a:rPr lang="ru-RU" sz="2400" dirty="0" smtClean="0"/>
              <a:t> тангенс (</a:t>
            </a:r>
            <a:r>
              <a:rPr lang="ru-RU" sz="2400" dirty="0" err="1" smtClean="0"/>
              <a:t>біполярна</a:t>
            </a:r>
            <a:r>
              <a:rPr lang="ru-RU" sz="2400" dirty="0" smtClean="0"/>
              <a:t>)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057" y="1243689"/>
            <a:ext cx="5024846" cy="410227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37481" y="5635136"/>
            <a:ext cx="100163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/>
              <a:t>Моделі</a:t>
            </a:r>
            <a:r>
              <a:rPr lang="ru-RU" sz="2400" dirty="0" smtClean="0"/>
              <a:t> </a:t>
            </a:r>
            <a:r>
              <a:rPr lang="ru-RU" sz="2400" dirty="0" err="1" smtClean="0"/>
              <a:t>штучних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нейронів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залежать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конкретних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застосувань</a:t>
            </a:r>
            <a:r>
              <a:rPr lang="ru-RU" sz="2400" dirty="0" smtClean="0"/>
              <a:t>. Тому синтез </a:t>
            </a:r>
            <a:r>
              <a:rPr lang="ru-RU" sz="2400" dirty="0" err="1" smtClean="0"/>
              <a:t>моделі</a:t>
            </a:r>
            <a:r>
              <a:rPr lang="ru-RU" sz="2400" dirty="0" smtClean="0"/>
              <a:t> в кожному </a:t>
            </a:r>
            <a:r>
              <a:rPr lang="ru-RU" sz="2400" dirty="0" err="1" smtClean="0"/>
              <a:t>окремому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випадку</a:t>
            </a:r>
            <a:r>
              <a:rPr lang="ru-RU" sz="2400" dirty="0" smtClean="0"/>
              <a:t> є </a:t>
            </a:r>
            <a:r>
              <a:rPr lang="ru-RU" sz="2400" dirty="0" err="1" smtClean="0"/>
              <a:t>нетривіальним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завданням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2" name="Rectangle 1"/>
          <p:cNvSpPr/>
          <p:nvPr/>
        </p:nvSpPr>
        <p:spPr>
          <a:xfrm>
            <a:off x="3614057" y="5049672"/>
            <a:ext cx="5024846" cy="296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053" y="255503"/>
            <a:ext cx="11556273" cy="8540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     Формальна модель нейрона </a:t>
            </a:r>
            <a:r>
              <a:rPr lang="ru-RU" sz="3600" b="1" dirty="0" err="1" smtClean="0"/>
              <a:t>Маккаллока-Піттс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219200"/>
            <a:ext cx="11669486" cy="4491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Формальний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штучний</a:t>
            </a:r>
            <a:r>
              <a:rPr lang="ru-RU" sz="2400" dirty="0" smtClean="0"/>
              <a:t> нейрон (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називають</a:t>
            </a:r>
            <a:r>
              <a:rPr lang="ru-RU" sz="2400" dirty="0" smtClean="0"/>
              <a:t> також нейроном Мак-</a:t>
            </a:r>
            <a:r>
              <a:rPr lang="ru-RU" sz="2400" dirty="0" err="1" smtClean="0"/>
              <a:t>Каллока</a:t>
            </a:r>
            <a:r>
              <a:rPr lang="ru-RU" sz="2400" dirty="0" smtClean="0"/>
              <a:t>-</a:t>
            </a:r>
            <a:r>
              <a:rPr lang="ru-RU" sz="2400" dirty="0" err="1" smtClean="0"/>
              <a:t>Піттса</a:t>
            </a:r>
            <a:r>
              <a:rPr lang="ru-RU" sz="2400" dirty="0" smtClean="0"/>
              <a:t>) [11]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бути </a:t>
            </a:r>
            <a:r>
              <a:rPr lang="ru-RU" sz="2400" dirty="0" err="1" smtClean="0"/>
              <a:t>поданий</a:t>
            </a:r>
            <a:r>
              <a:rPr lang="ru-RU" sz="2400" dirty="0" smtClean="0"/>
              <a:t> як </a:t>
            </a:r>
            <a:r>
              <a:rPr lang="ru-RU" sz="2400" dirty="0" err="1" smtClean="0"/>
              <a:t>нелінійний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перетворювач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ваговими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коефіцієнтами</a:t>
            </a:r>
            <a:r>
              <a:rPr lang="ru-RU" sz="2400" dirty="0" smtClean="0"/>
              <a:t> 𝑤</a:t>
            </a:r>
            <a:r>
              <a:rPr lang="ru-RU" sz="2400" baseline="-25000" dirty="0" smtClean="0"/>
              <a:t>𝑗𝑖</a:t>
            </a:r>
            <a:r>
              <a:rPr lang="ru-RU" sz="2400" dirty="0" smtClean="0"/>
              <a:t>, які також </a:t>
            </a:r>
            <a:r>
              <a:rPr lang="ru-RU" sz="2400" dirty="0" err="1" smtClean="0"/>
              <a:t>називаються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синаптичними</a:t>
            </a:r>
            <a:r>
              <a:rPr lang="ru-RU" sz="2400" dirty="0" smtClean="0"/>
              <a:t> вагами або </a:t>
            </a:r>
            <a:r>
              <a:rPr lang="ru-RU" sz="2400" dirty="0" err="1" smtClean="0"/>
              <a:t>підсилювачами</a:t>
            </a:r>
            <a:r>
              <a:rPr lang="ru-RU" sz="2400" dirty="0" smtClean="0"/>
              <a:t>. </a:t>
            </a:r>
            <a:r>
              <a:rPr lang="ru-RU" sz="2400" dirty="0" err="1" smtClean="0"/>
              <a:t>Клітина</a:t>
            </a:r>
            <a:r>
              <a:rPr lang="ru-RU" sz="2400" dirty="0" smtClean="0"/>
              <a:t> </a:t>
            </a:r>
            <a:r>
              <a:rPr lang="ru-RU" sz="2400" dirty="0" err="1" smtClean="0"/>
              <a:t>тіла</a:t>
            </a:r>
            <a:r>
              <a:rPr lang="ru-RU" sz="2400" dirty="0" smtClean="0"/>
              <a:t> (сома) </a:t>
            </a:r>
            <a:r>
              <a:rPr lang="ru-RU" sz="2400" dirty="0" err="1" smtClean="0"/>
              <a:t>описується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нелінійною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обмежувальною</a:t>
            </a:r>
            <a:r>
              <a:rPr lang="ru-RU" sz="2400" dirty="0" smtClean="0"/>
              <a:t> або пороговою </a:t>
            </a:r>
            <a:r>
              <a:rPr lang="ru-RU" sz="2400" dirty="0" err="1" smtClean="0"/>
              <a:t>функцією</a:t>
            </a:r>
            <a:r>
              <a:rPr lang="ru-RU" sz="2400" dirty="0" smtClean="0"/>
              <a:t> 𝑓(𝑢</a:t>
            </a:r>
            <a:r>
              <a:rPr lang="ru-RU" sz="2400" baseline="-25000" dirty="0" smtClean="0"/>
              <a:t>𝑗</a:t>
            </a:r>
            <a:r>
              <a:rPr lang="ru-RU" sz="2400" dirty="0" smtClean="0"/>
              <a:t>). </a:t>
            </a:r>
            <a:r>
              <a:rPr lang="ru-RU" sz="2400" dirty="0" err="1" smtClean="0"/>
              <a:t>Найпростіша</a:t>
            </a:r>
            <a:r>
              <a:rPr lang="ru-RU" sz="2400" dirty="0" smtClean="0"/>
              <a:t> модель штучного нейрона </a:t>
            </a:r>
            <a:r>
              <a:rPr lang="ru-RU" sz="2400" dirty="0" err="1" smtClean="0"/>
              <a:t>додає</a:t>
            </a:r>
            <a:r>
              <a:rPr lang="ru-RU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ru-RU" sz="2400" dirty="0" err="1" smtClean="0"/>
              <a:t>зважених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входів</a:t>
            </a:r>
            <a:r>
              <a:rPr lang="ru-RU" sz="2400" dirty="0" smtClean="0"/>
              <a:t> і </a:t>
            </a:r>
            <a:r>
              <a:rPr lang="ru-RU" sz="2400" dirty="0" err="1" smtClean="0"/>
              <a:t>здійснює</a:t>
            </a:r>
            <a:r>
              <a:rPr lang="ru-RU" sz="2400" dirty="0" smtClean="0"/>
              <a:t> </a:t>
            </a:r>
            <a:r>
              <a:rPr lang="ru-RU" sz="2400" dirty="0" err="1" smtClean="0"/>
              <a:t>нелінійне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перетворення</a:t>
            </a:r>
            <a:r>
              <a:rPr lang="ru-RU" sz="2400" dirty="0" smtClean="0"/>
              <a:t> (див. рис. 6.1)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2598" y="3473933"/>
            <a:ext cx="7275752" cy="41352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85287" y="3963553"/>
            <a:ext cx="106197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де 𝑦𝑗 — </a:t>
            </a:r>
            <a:r>
              <a:rPr lang="ru-RU" sz="2400" dirty="0" err="1" smtClean="0"/>
              <a:t>вихідний</a:t>
            </a:r>
            <a:r>
              <a:rPr lang="ru-RU" sz="2400" dirty="0" smtClean="0"/>
              <a:t> сигнал j-</a:t>
            </a:r>
            <a:r>
              <a:rPr lang="ru-RU" sz="2400" dirty="0" err="1" smtClean="0"/>
              <a:t>го</a:t>
            </a:r>
            <a:r>
              <a:rPr lang="ru-RU" sz="2400" dirty="0" smtClean="0"/>
              <a:t> нейрона; f — </a:t>
            </a:r>
            <a:r>
              <a:rPr lang="ru-RU" sz="2400" dirty="0" err="1" smtClean="0"/>
              <a:t>обмежувальна</a:t>
            </a:r>
            <a:r>
              <a:rPr lang="ru-RU" sz="2400" dirty="0" smtClean="0"/>
              <a:t> або </a:t>
            </a:r>
            <a:r>
              <a:rPr lang="ru-RU" sz="2400" dirty="0" err="1" smtClean="0"/>
              <a:t>порогова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функція</a:t>
            </a:r>
            <a:r>
              <a:rPr lang="ru-RU" sz="2400" dirty="0" smtClean="0"/>
              <a:t> (</a:t>
            </a:r>
            <a:r>
              <a:rPr lang="ru-RU" sz="2400" dirty="0" err="1" smtClean="0"/>
              <a:t>активаційна</a:t>
            </a:r>
            <a:r>
              <a:rPr lang="ru-RU" sz="2400" dirty="0" smtClean="0"/>
              <a:t>); N — 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входів</a:t>
            </a:r>
            <a:r>
              <a:rPr lang="ru-RU" sz="2400" dirty="0" smtClean="0"/>
              <a:t>; 𝑤𝑗𝑖 — </a:t>
            </a:r>
            <a:r>
              <a:rPr lang="ru-RU" sz="2400" dirty="0" err="1" smtClean="0"/>
              <a:t>синаптичні</a:t>
            </a:r>
            <a:r>
              <a:rPr lang="ru-RU" sz="2400" dirty="0" smtClean="0"/>
              <a:t> ваги; 𝑥𝑖 — </a:t>
            </a:r>
            <a:r>
              <a:rPr lang="ru-RU" sz="2400" dirty="0" err="1" smtClean="0"/>
              <a:t>вхідні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сигнали</a:t>
            </a:r>
            <a:r>
              <a:rPr lang="ru-RU" sz="2400" dirty="0" smtClean="0"/>
              <a:t> (𝑖 = 1,𝑁); 𝜃𝑗, (𝜃𝑗 ∈ 𝑅) — </a:t>
            </a:r>
            <a:r>
              <a:rPr lang="ru-RU" sz="2400" dirty="0" err="1" smtClean="0"/>
              <a:t>пороговий</a:t>
            </a:r>
            <a:r>
              <a:rPr lang="ru-RU" sz="2400" dirty="0" smtClean="0"/>
              <a:t> сигнал, що також </a:t>
            </a:r>
            <a:r>
              <a:rPr lang="ru-RU" sz="2400" dirty="0" err="1" smtClean="0"/>
              <a:t>називається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зсувом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9500" y="5399058"/>
            <a:ext cx="116694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Позначаючи</a:t>
            </a:r>
            <a:r>
              <a:rPr lang="ru-RU" sz="2400" dirty="0" smtClean="0"/>
              <a:t> 𝜃</a:t>
            </a:r>
            <a:r>
              <a:rPr lang="ru-RU" sz="2400" baseline="-25000" dirty="0" smtClean="0"/>
              <a:t>𝑗</a:t>
            </a:r>
            <a:r>
              <a:rPr lang="ru-RU" sz="2400" dirty="0" smtClean="0"/>
              <a:t> = </a:t>
            </a:r>
            <a:r>
              <a:rPr lang="ru-RU" sz="2400" dirty="0" smtClean="0"/>
              <a:t>𝑤</a:t>
            </a:r>
            <a:r>
              <a:rPr lang="ru-RU" sz="2400" baseline="-25000" dirty="0" smtClean="0"/>
              <a:t>𝑗</a:t>
            </a:r>
            <a:r>
              <a:rPr lang="en-US" sz="2400" baseline="-25000" dirty="0" smtClean="0"/>
              <a:t>0</a:t>
            </a:r>
            <a:r>
              <a:rPr lang="ru-RU" sz="2400" dirty="0" smtClean="0"/>
              <a:t>𝑥</a:t>
            </a:r>
            <a:r>
              <a:rPr lang="en-US" sz="2400" baseline="-25000" dirty="0" smtClean="0"/>
              <a:t>0</a:t>
            </a:r>
            <a:r>
              <a:rPr lang="ru-RU" sz="2400" dirty="0" smtClean="0"/>
              <a:t> </a:t>
            </a:r>
            <a:r>
              <a:rPr lang="ru-RU" sz="2400" dirty="0" smtClean="0"/>
              <a:t>(</a:t>
            </a:r>
            <a:r>
              <a:rPr lang="ru-RU" sz="2400" dirty="0" err="1" smtClean="0"/>
              <a:t>зазвичай</a:t>
            </a:r>
            <a:r>
              <a:rPr lang="ru-RU" sz="2400" dirty="0" smtClean="0"/>
              <a:t> 𝑥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 = 1) формулу </a:t>
            </a:r>
            <a:r>
              <a:rPr lang="ru-RU" sz="2400" dirty="0" smtClean="0"/>
              <a:t>(</a:t>
            </a:r>
            <a:r>
              <a:rPr lang="en-US" sz="2400" dirty="0"/>
              <a:t>1</a:t>
            </a:r>
            <a:r>
              <a:rPr lang="ru-RU" sz="2400" dirty="0" smtClean="0"/>
              <a:t>)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переписати</a:t>
            </a:r>
            <a:r>
              <a:rPr lang="ru-RU" sz="2400" dirty="0" smtClean="0"/>
              <a:t> у </a:t>
            </a:r>
            <a:r>
              <a:rPr lang="ru-RU" sz="2400" dirty="0" err="1" smtClean="0"/>
              <a:t>вигляді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17158" y="5899121"/>
            <a:ext cx="75916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де 𝑥 = (1,𝑥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,…,𝑥</a:t>
            </a:r>
            <a:r>
              <a:rPr lang="ru-RU" sz="2400" baseline="-25000" dirty="0" smtClean="0"/>
              <a:t>𝑁</a:t>
            </a:r>
            <a:r>
              <a:rPr lang="ru-RU" sz="2400" dirty="0" smtClean="0"/>
              <a:t>)</a:t>
            </a:r>
            <a:r>
              <a:rPr lang="ru-RU" sz="2400" baseline="30000" dirty="0" smtClean="0"/>
              <a:t>𝑇</a:t>
            </a:r>
            <a:r>
              <a:rPr lang="ru-RU" sz="2400" dirty="0" smtClean="0"/>
              <a:t>; 𝑤</a:t>
            </a:r>
            <a:r>
              <a:rPr lang="ru-RU" sz="2400" baseline="-25000" dirty="0" smtClean="0"/>
              <a:t>𝑗</a:t>
            </a:r>
            <a:r>
              <a:rPr lang="ru-RU" sz="2400" dirty="0" smtClean="0"/>
              <a:t> = (𝑤</a:t>
            </a:r>
            <a:r>
              <a:rPr lang="ru-RU" sz="2400" baseline="-25000" dirty="0" smtClean="0"/>
              <a:t>𝑗0</a:t>
            </a:r>
            <a:r>
              <a:rPr lang="ru-RU" sz="2400" dirty="0" smtClean="0"/>
              <a:t>,𝑤</a:t>
            </a:r>
            <a:r>
              <a:rPr lang="ru-RU" sz="2400" baseline="-25000" dirty="0" smtClean="0"/>
              <a:t>𝑗1</a:t>
            </a:r>
            <a:r>
              <a:rPr lang="ru-RU" sz="2400" dirty="0" smtClean="0"/>
              <a:t>,…,</a:t>
            </a:r>
            <a:r>
              <a:rPr lang="en-US" sz="2400" i="1" dirty="0" smtClean="0"/>
              <a:t>w</a:t>
            </a:r>
            <a:r>
              <a:rPr lang="ru-RU" sz="2400" baseline="-25000" dirty="0" smtClean="0"/>
              <a:t>𝑗𝑁</a:t>
            </a:r>
            <a:r>
              <a:rPr lang="ru-RU" sz="2400" dirty="0" smtClean="0"/>
              <a:t>)</a:t>
            </a:r>
            <a:r>
              <a:rPr lang="ru-RU" sz="2400" baseline="30000" dirty="0" smtClean="0"/>
              <a:t>𝑇</a:t>
            </a:r>
            <a:r>
              <a:rPr lang="ru-RU" sz="2400" dirty="0" smtClean="0"/>
              <a:t> — </a:t>
            </a:r>
            <a:r>
              <a:rPr lang="ru-RU" sz="2400" dirty="0" err="1" smtClean="0"/>
              <a:t>відповідні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вектори</a:t>
            </a:r>
            <a:r>
              <a:rPr lang="ru-RU" sz="2400" dirty="0" smtClean="0"/>
              <a:t> </a:t>
            </a:r>
            <a:r>
              <a:rPr lang="ru-RU" sz="2400" dirty="0" err="1" smtClean="0"/>
              <a:t>входів</a:t>
            </a:r>
            <a:r>
              <a:rPr lang="ru-RU" sz="2400" dirty="0" smtClean="0"/>
              <a:t> і ваг </a:t>
            </a:r>
            <a:r>
              <a:rPr lang="ru-RU" sz="2400" dirty="0" err="1" smtClean="0"/>
              <a:t>розмірності</a:t>
            </a:r>
            <a:r>
              <a:rPr lang="ru-RU" sz="2400" dirty="0" smtClean="0"/>
              <a:t> (𝑁 + 1) × 1.</a:t>
            </a:r>
            <a:endParaRPr lang="ru-RU" sz="24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476" y="5835748"/>
            <a:ext cx="3439884" cy="89437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085695" y="3473933"/>
            <a:ext cx="772655" cy="413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608366" y="2377345"/>
            <a:ext cx="8598079" cy="141959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>Дякую за увагу!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69772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4710" y="0"/>
            <a:ext cx="9512490" cy="165172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 smtClean="0"/>
              <a:t>Загальна</a:t>
            </a:r>
            <a:r>
              <a:rPr lang="ru-RU" sz="3600" b="1" dirty="0" smtClean="0"/>
              <a:t> характеристика конекціоністського </a:t>
            </a:r>
            <a:r>
              <a:rPr lang="ru-RU" sz="3600" b="1" dirty="0" err="1" smtClean="0"/>
              <a:t>підходу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97039" y="1767838"/>
            <a:ext cx="10129497" cy="4824031"/>
          </a:xfrm>
        </p:spPr>
        <p:txBody>
          <a:bodyPr>
            <a:normAutofit/>
          </a:bodyPr>
          <a:lstStyle/>
          <a:p>
            <a:pPr algn="just"/>
            <a:r>
              <a:rPr lang="ru-RU" cap="none" dirty="0" smtClean="0"/>
              <a:t>	</a:t>
            </a:r>
            <a:r>
              <a:rPr lang="uk-UA" b="1" cap="none" dirty="0">
                <a:solidFill>
                  <a:schemeClr val="tx1"/>
                </a:solidFill>
              </a:rPr>
              <a:t>К</a:t>
            </a:r>
            <a:r>
              <a:rPr lang="ru-RU" b="1" cap="none" dirty="0" err="1" smtClean="0">
                <a:solidFill>
                  <a:schemeClr val="tx1"/>
                </a:solidFill>
              </a:rPr>
              <a:t>онекціоністський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підхід</a:t>
            </a:r>
            <a:r>
              <a:rPr lang="ru-RU" b="1" cap="none" dirty="0" smtClean="0">
                <a:solidFill>
                  <a:schemeClr val="tx1"/>
                </a:solidFill>
              </a:rPr>
              <a:t> до </a:t>
            </a:r>
            <a:r>
              <a:rPr lang="ru-RU" b="1" cap="none" dirty="0" err="1" smtClean="0">
                <a:solidFill>
                  <a:schemeClr val="tx1"/>
                </a:solidFill>
              </a:rPr>
              <a:t>побудови</a:t>
            </a:r>
            <a:r>
              <a:rPr lang="ru-RU" b="1" cap="none" dirty="0" smtClean="0">
                <a:solidFill>
                  <a:schemeClr val="tx1"/>
                </a:solidFill>
              </a:rPr>
              <a:t> систем штучного </a:t>
            </a:r>
            <a:r>
              <a:rPr lang="ru-RU" b="1" cap="none" dirty="0" err="1" smtClean="0">
                <a:solidFill>
                  <a:schemeClr val="tx1"/>
                </a:solidFill>
              </a:rPr>
              <a:t>інтелекту</a:t>
            </a:r>
            <a:r>
              <a:rPr lang="ru-RU" b="1" cap="none" dirty="0" smtClean="0">
                <a:solidFill>
                  <a:schemeClr val="tx1"/>
                </a:solidFill>
              </a:rPr>
              <a:t> розвинувся на </a:t>
            </a:r>
            <a:r>
              <a:rPr lang="ru-RU" b="1" cap="none" dirty="0" err="1" smtClean="0">
                <a:solidFill>
                  <a:schemeClr val="tx1"/>
                </a:solidFill>
              </a:rPr>
              <a:t>противагу</a:t>
            </a:r>
            <a:r>
              <a:rPr lang="ru-RU" b="1" cap="none" dirty="0" smtClean="0">
                <a:solidFill>
                  <a:schemeClr val="tx1"/>
                </a:solidFill>
              </a:rPr>
              <a:t> символьному, </a:t>
            </a:r>
            <a:r>
              <a:rPr lang="ru-RU" b="1" cap="none" dirty="0" err="1" smtClean="0">
                <a:solidFill>
                  <a:schemeClr val="tx1"/>
                </a:solidFill>
              </a:rPr>
              <a:t>який</a:t>
            </a:r>
            <a:r>
              <a:rPr lang="ru-RU" b="1" cap="none" dirty="0" smtClean="0">
                <a:solidFill>
                  <a:schemeClr val="tx1"/>
                </a:solidFill>
              </a:rPr>
              <a:t> є </a:t>
            </a:r>
            <a:r>
              <a:rPr lang="ru-RU" b="1" cap="none" dirty="0" err="1" smtClean="0">
                <a:solidFill>
                  <a:schemeClr val="tx1"/>
                </a:solidFill>
              </a:rPr>
              <a:t>характерним</a:t>
            </a:r>
            <a:r>
              <a:rPr lang="ru-RU" b="1" cap="none" dirty="0" smtClean="0">
                <a:solidFill>
                  <a:schemeClr val="tx1"/>
                </a:solidFill>
              </a:rPr>
              <a:t> для </a:t>
            </a:r>
            <a:r>
              <a:rPr lang="ru-RU" b="1" cap="none" dirty="0" err="1" smtClean="0">
                <a:solidFill>
                  <a:schemeClr val="tx1"/>
                </a:solidFill>
              </a:rPr>
              <a:t>сучасних</a:t>
            </a:r>
            <a:r>
              <a:rPr lang="ru-RU" b="1" cap="none" dirty="0" smtClean="0">
                <a:solidFill>
                  <a:schemeClr val="tx1"/>
                </a:solidFill>
              </a:rPr>
              <a:t> моделей </a:t>
            </a:r>
            <a:r>
              <a:rPr lang="ru-RU" b="1" cap="none" dirty="0" err="1" smtClean="0">
                <a:solidFill>
                  <a:schemeClr val="tx1"/>
                </a:solidFill>
              </a:rPr>
              <a:t>знань</a:t>
            </a:r>
            <a:r>
              <a:rPr lang="ru-RU" b="1" cap="none" dirty="0" smtClean="0">
                <a:solidFill>
                  <a:schemeClr val="tx1"/>
                </a:solidFill>
              </a:rPr>
              <a:t>. В </a:t>
            </a:r>
            <a:r>
              <a:rPr lang="ru-RU" b="1" cap="none" dirty="0" err="1" smtClean="0">
                <a:solidFill>
                  <a:schemeClr val="tx1"/>
                </a:solidFill>
              </a:rPr>
              <a:t>основі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конекціоністського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підходу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лежить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спроба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безпосереднього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моделювання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розумової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діяльності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людського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мозку</a:t>
            </a:r>
            <a:r>
              <a:rPr lang="ru-RU" b="1" cap="none" dirty="0" smtClean="0">
                <a:solidFill>
                  <a:schemeClr val="tx1"/>
                </a:solidFill>
              </a:rPr>
              <a:t>. </a:t>
            </a:r>
            <a:r>
              <a:rPr lang="ru-RU" b="1" cap="none" dirty="0" err="1" smtClean="0">
                <a:solidFill>
                  <a:schemeClr val="tx1"/>
                </a:solidFill>
              </a:rPr>
              <a:t>Відомо</a:t>
            </a:r>
            <a:r>
              <a:rPr lang="ru-RU" b="1" cap="none" dirty="0" smtClean="0">
                <a:solidFill>
                  <a:schemeClr val="tx1"/>
                </a:solidFill>
              </a:rPr>
              <a:t>, що </a:t>
            </a:r>
            <a:r>
              <a:rPr lang="ru-RU" b="1" cap="none" dirty="0" err="1" smtClean="0">
                <a:solidFill>
                  <a:schemeClr val="tx1"/>
                </a:solidFill>
              </a:rPr>
              <a:t>мозок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людини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складається</a:t>
            </a:r>
            <a:r>
              <a:rPr lang="ru-RU" b="1" cap="none" dirty="0" smtClean="0">
                <a:solidFill>
                  <a:schemeClr val="tx1"/>
                </a:solidFill>
              </a:rPr>
              <a:t> з </a:t>
            </a:r>
            <a:r>
              <a:rPr lang="ru-RU" b="1" cap="none" dirty="0" err="1" smtClean="0">
                <a:solidFill>
                  <a:schemeClr val="tx1"/>
                </a:solidFill>
              </a:rPr>
              <a:t>величезної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кількості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нервових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клітин</a:t>
            </a:r>
            <a:r>
              <a:rPr lang="ru-RU" b="1" cap="none" dirty="0" smtClean="0">
                <a:solidFill>
                  <a:schemeClr val="tx1"/>
                </a:solidFill>
              </a:rPr>
              <a:t> (</a:t>
            </a:r>
            <a:r>
              <a:rPr lang="ru-RU" b="1" cap="none" dirty="0" err="1" smtClean="0">
                <a:solidFill>
                  <a:schemeClr val="tx1"/>
                </a:solidFill>
              </a:rPr>
              <a:t>нейронів</a:t>
            </a:r>
            <a:r>
              <a:rPr lang="ru-RU" b="1" cap="none" dirty="0" smtClean="0">
                <a:solidFill>
                  <a:schemeClr val="tx1"/>
                </a:solidFill>
              </a:rPr>
              <a:t>), що </a:t>
            </a:r>
            <a:r>
              <a:rPr lang="ru-RU" b="1" cap="none" dirty="0" err="1" smtClean="0">
                <a:solidFill>
                  <a:schemeClr val="tx1"/>
                </a:solidFill>
              </a:rPr>
              <a:t>взаємодіють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між</a:t>
            </a:r>
            <a:r>
              <a:rPr lang="ru-RU" b="1" cap="none" dirty="0" smtClean="0">
                <a:solidFill>
                  <a:schemeClr val="tx1"/>
                </a:solidFill>
              </a:rPr>
              <a:t> собою. </a:t>
            </a:r>
            <a:r>
              <a:rPr lang="ru-RU" b="1" cap="none" dirty="0" err="1" smtClean="0">
                <a:solidFill>
                  <a:schemeClr val="tx1"/>
                </a:solidFill>
              </a:rPr>
              <a:t>Ці</a:t>
            </a:r>
            <a:r>
              <a:rPr lang="ru-RU" b="1" cap="none" dirty="0" smtClean="0">
                <a:solidFill>
                  <a:schemeClr val="tx1"/>
                </a:solidFill>
              </a:rPr>
              <a:t> "</a:t>
            </a:r>
            <a:r>
              <a:rPr lang="ru-RU" b="1" cap="none" dirty="0" err="1" smtClean="0">
                <a:solidFill>
                  <a:schemeClr val="tx1"/>
                </a:solidFill>
              </a:rPr>
              <a:t>обчислювальні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елементи</a:t>
            </a:r>
            <a:r>
              <a:rPr lang="ru-RU" b="1" cap="none" dirty="0" smtClean="0">
                <a:solidFill>
                  <a:schemeClr val="tx1"/>
                </a:solidFill>
              </a:rPr>
              <a:t>" </a:t>
            </a:r>
            <a:r>
              <a:rPr lang="ru-RU" b="1" cap="none" dirty="0" err="1" smtClean="0">
                <a:solidFill>
                  <a:schemeClr val="tx1"/>
                </a:solidFill>
              </a:rPr>
              <a:t>мозку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функціонують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набагато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повільніше</a:t>
            </a:r>
            <a:r>
              <a:rPr lang="ru-RU" b="1" cap="none" dirty="0" smtClean="0">
                <a:solidFill>
                  <a:schemeClr val="tx1"/>
                </a:solidFill>
              </a:rPr>
              <a:t>, </a:t>
            </a:r>
            <a:r>
              <a:rPr lang="ru-RU" b="1" cap="none" dirty="0" err="1" smtClean="0">
                <a:solidFill>
                  <a:schemeClr val="tx1"/>
                </a:solidFill>
              </a:rPr>
              <a:t>ніж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обчислювальні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елементи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комп’ютерних</a:t>
            </a:r>
            <a:r>
              <a:rPr lang="ru-RU" b="1" cap="none" dirty="0" smtClean="0">
                <a:solidFill>
                  <a:schemeClr val="tx1"/>
                </a:solidFill>
              </a:rPr>
              <a:t> систем. Але </a:t>
            </a:r>
            <a:r>
              <a:rPr lang="ru-RU" b="1" cap="none" dirty="0" err="1" smtClean="0">
                <a:solidFill>
                  <a:schemeClr val="tx1"/>
                </a:solidFill>
              </a:rPr>
              <a:t>ефективність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людського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інтелекту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досягається</a:t>
            </a:r>
            <a:r>
              <a:rPr lang="ru-RU" b="1" cap="none" dirty="0" smtClean="0">
                <a:solidFill>
                  <a:schemeClr val="tx1"/>
                </a:solidFill>
              </a:rPr>
              <a:t> як за </a:t>
            </a:r>
            <a:r>
              <a:rPr lang="ru-RU" b="1" cap="none" dirty="0" err="1" smtClean="0">
                <a:solidFill>
                  <a:schemeClr val="tx1"/>
                </a:solidFill>
              </a:rPr>
              <a:t>рахунок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паралельної</a:t>
            </a:r>
            <a:r>
              <a:rPr lang="ru-RU" b="1" cap="none" dirty="0" smtClean="0">
                <a:solidFill>
                  <a:schemeClr val="tx1"/>
                </a:solidFill>
              </a:rPr>
              <a:t> роботи </a:t>
            </a:r>
            <a:r>
              <a:rPr lang="ru-RU" b="1" cap="none" dirty="0" err="1" smtClean="0">
                <a:solidFill>
                  <a:schemeClr val="tx1"/>
                </a:solidFill>
              </a:rPr>
              <a:t>нейронів</a:t>
            </a:r>
            <a:r>
              <a:rPr lang="ru-RU" b="1" cap="none" dirty="0" smtClean="0">
                <a:solidFill>
                  <a:schemeClr val="tx1"/>
                </a:solidFill>
              </a:rPr>
              <a:t>, так і за </a:t>
            </a:r>
            <a:r>
              <a:rPr lang="ru-RU" b="1" cap="none" dirty="0" err="1" smtClean="0">
                <a:solidFill>
                  <a:schemeClr val="tx1"/>
                </a:solidFill>
              </a:rPr>
              <a:t>рахунок</a:t>
            </a:r>
            <a:r>
              <a:rPr lang="ru-RU" b="1" cap="none" dirty="0" smtClean="0">
                <a:solidFill>
                  <a:schemeClr val="tx1"/>
                </a:solidFill>
              </a:rPr>
              <a:t> того, що </a:t>
            </a:r>
            <a:r>
              <a:rPr lang="ru-RU" b="1" cap="none" dirty="0" err="1" smtClean="0">
                <a:solidFill>
                  <a:schemeClr val="tx1"/>
                </a:solidFill>
              </a:rPr>
              <a:t>механізми</a:t>
            </a:r>
            <a:r>
              <a:rPr lang="ru-RU" b="1" cap="none" dirty="0" smtClean="0">
                <a:solidFill>
                  <a:schemeClr val="tx1"/>
                </a:solidFill>
              </a:rPr>
              <a:t> їх </a:t>
            </a:r>
            <a:r>
              <a:rPr lang="ru-RU" b="1" cap="none" dirty="0" err="1" smtClean="0">
                <a:solidFill>
                  <a:schemeClr val="tx1"/>
                </a:solidFill>
              </a:rPr>
              <a:t>взаємодії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були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вироблені</a:t>
            </a:r>
            <a:r>
              <a:rPr lang="ru-RU" b="1" cap="none" dirty="0" smtClean="0">
                <a:solidFill>
                  <a:schemeClr val="tx1"/>
                </a:solidFill>
              </a:rPr>
              <a:t> шляхом </a:t>
            </a:r>
            <a:r>
              <a:rPr lang="ru-RU" b="1" cap="none" dirty="0" err="1" smtClean="0">
                <a:solidFill>
                  <a:schemeClr val="tx1"/>
                </a:solidFill>
              </a:rPr>
              <a:t>тривалої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еволюції</a:t>
            </a:r>
            <a:r>
              <a:rPr lang="ru-RU" b="1" cap="none" dirty="0" smtClean="0">
                <a:solidFill>
                  <a:schemeClr val="tx1"/>
                </a:solidFill>
              </a:rPr>
              <a:t>. </a:t>
            </a:r>
            <a:endParaRPr lang="en-US" b="1" cap="none" dirty="0" smtClean="0">
              <a:solidFill>
                <a:schemeClr val="tx1"/>
              </a:solidFill>
            </a:endParaRPr>
          </a:p>
          <a:p>
            <a:pPr algn="just"/>
            <a:r>
              <a:rPr lang="ru-RU" b="1" cap="none" dirty="0" smtClean="0">
                <a:solidFill>
                  <a:schemeClr val="tx1"/>
                </a:solidFill>
              </a:rPr>
              <a:t>	Для </a:t>
            </a:r>
            <a:r>
              <a:rPr lang="ru-RU" b="1" cap="none" dirty="0" err="1" smtClean="0">
                <a:solidFill>
                  <a:schemeClr val="tx1"/>
                </a:solidFill>
              </a:rPr>
              <a:t>багатьох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цілей</a:t>
            </a:r>
            <a:r>
              <a:rPr lang="ru-RU" b="1" cap="none" dirty="0" smtClean="0">
                <a:solidFill>
                  <a:schemeClr val="tx1"/>
                </a:solidFill>
              </a:rPr>
              <a:t> нейрон </a:t>
            </a:r>
            <a:r>
              <a:rPr lang="ru-RU" b="1" cap="none" dirty="0" err="1" smtClean="0">
                <a:solidFill>
                  <a:schemeClr val="tx1"/>
                </a:solidFill>
              </a:rPr>
              <a:t>можна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розглядати</a:t>
            </a:r>
            <a:r>
              <a:rPr lang="ru-RU" b="1" cap="none" dirty="0" smtClean="0">
                <a:solidFill>
                  <a:schemeClr val="tx1"/>
                </a:solidFill>
              </a:rPr>
              <a:t> як </a:t>
            </a:r>
            <a:r>
              <a:rPr lang="ru-RU" b="1" cap="none" dirty="0" err="1" smtClean="0">
                <a:solidFill>
                  <a:schemeClr val="tx1"/>
                </a:solidFill>
              </a:rPr>
              <a:t>елемент</a:t>
            </a:r>
            <a:r>
              <a:rPr lang="ru-RU" b="1" cap="none" dirty="0" smtClean="0">
                <a:solidFill>
                  <a:schemeClr val="tx1"/>
                </a:solidFill>
              </a:rPr>
              <a:t> з </a:t>
            </a:r>
            <a:r>
              <a:rPr lang="ru-RU" b="1" cap="none" dirty="0" err="1" smtClean="0">
                <a:solidFill>
                  <a:schemeClr val="tx1"/>
                </a:solidFill>
              </a:rPr>
              <a:t>певним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критичним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значенням</a:t>
            </a:r>
            <a:r>
              <a:rPr lang="ru-RU" b="1" cap="none" dirty="0" smtClean="0">
                <a:solidFill>
                  <a:schemeClr val="tx1"/>
                </a:solidFill>
              </a:rPr>
              <a:t>. </a:t>
            </a:r>
            <a:r>
              <a:rPr lang="ru-RU" b="1" cap="none" dirty="0" err="1" smtClean="0">
                <a:solidFill>
                  <a:schemeClr val="tx1"/>
                </a:solidFill>
              </a:rPr>
              <a:t>Це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означає</a:t>
            </a:r>
            <a:r>
              <a:rPr lang="ru-RU" b="1" cap="none" dirty="0" smtClean="0">
                <a:solidFill>
                  <a:schemeClr val="tx1"/>
                </a:solidFill>
              </a:rPr>
              <a:t>, що </a:t>
            </a:r>
            <a:r>
              <a:rPr lang="ru-RU" b="1" cap="none" dirty="0" err="1" smtClean="0">
                <a:solidFill>
                  <a:schemeClr val="tx1"/>
                </a:solidFill>
              </a:rPr>
              <a:t>він</a:t>
            </a:r>
            <a:r>
              <a:rPr lang="ru-RU" b="1" cap="none" dirty="0" smtClean="0">
                <a:solidFill>
                  <a:schemeClr val="tx1"/>
                </a:solidFill>
              </a:rPr>
              <a:t> або ж </a:t>
            </a:r>
            <a:r>
              <a:rPr lang="ru-RU" b="1" cap="none" dirty="0" err="1" smtClean="0">
                <a:solidFill>
                  <a:schemeClr val="tx1"/>
                </a:solidFill>
              </a:rPr>
              <a:t>дає</a:t>
            </a:r>
            <a:r>
              <a:rPr lang="ru-RU" b="1" cap="none" dirty="0" smtClean="0">
                <a:solidFill>
                  <a:schemeClr val="tx1"/>
                </a:solidFill>
              </a:rPr>
              <a:t> на </a:t>
            </a:r>
            <a:r>
              <a:rPr lang="ru-RU" b="1" cap="none" dirty="0" err="1" smtClean="0">
                <a:solidFill>
                  <a:schemeClr val="tx1"/>
                </a:solidFill>
              </a:rPr>
              <a:t>виході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деяку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постійну</a:t>
            </a:r>
            <a:r>
              <a:rPr lang="ru-RU" b="1" cap="none" dirty="0" smtClean="0">
                <a:solidFill>
                  <a:schemeClr val="tx1"/>
                </a:solidFill>
              </a:rPr>
              <a:t> величину, </a:t>
            </a:r>
            <a:r>
              <a:rPr lang="ru-RU" b="1" cap="none" dirty="0" err="1" smtClean="0">
                <a:solidFill>
                  <a:schemeClr val="tx1"/>
                </a:solidFill>
              </a:rPr>
              <a:t>якщо</a:t>
            </a:r>
            <a:r>
              <a:rPr lang="ru-RU" b="1" cap="none" dirty="0" smtClean="0">
                <a:solidFill>
                  <a:schemeClr val="tx1"/>
                </a:solidFill>
              </a:rPr>
              <a:t> сума </a:t>
            </a:r>
            <a:r>
              <a:rPr lang="ru-RU" b="1" cap="none" dirty="0" err="1" smtClean="0">
                <a:solidFill>
                  <a:schemeClr val="tx1"/>
                </a:solidFill>
              </a:rPr>
              <a:t>його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входів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досягає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певного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значення</a:t>
            </a:r>
            <a:r>
              <a:rPr lang="ru-RU" b="1" cap="none" dirty="0" smtClean="0">
                <a:solidFill>
                  <a:schemeClr val="tx1"/>
                </a:solidFill>
              </a:rPr>
              <a:t>, або ж </a:t>
            </a:r>
            <a:r>
              <a:rPr lang="ru-RU" b="1" cap="none" dirty="0" err="1" smtClean="0">
                <a:solidFill>
                  <a:schemeClr val="tx1"/>
                </a:solidFill>
              </a:rPr>
              <a:t>залишається</a:t>
            </a:r>
            <a:r>
              <a:rPr lang="ru-RU" b="1" cap="none" dirty="0" smtClean="0">
                <a:solidFill>
                  <a:schemeClr val="tx1"/>
                </a:solidFill>
              </a:rPr>
              <a:t> </a:t>
            </a:r>
            <a:r>
              <a:rPr lang="ru-RU" b="1" cap="none" dirty="0" err="1" smtClean="0">
                <a:solidFill>
                  <a:schemeClr val="tx1"/>
                </a:solidFill>
              </a:rPr>
              <a:t>пасивним</a:t>
            </a:r>
            <a:r>
              <a:rPr lang="ru-RU" b="1" cap="none" dirty="0" smtClean="0">
                <a:solidFill>
                  <a:schemeClr val="tx1"/>
                </a:solidFill>
              </a:rPr>
              <a:t>. </a:t>
            </a:r>
            <a:endParaRPr lang="ru-RU" b="1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29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20119" y="304800"/>
            <a:ext cx="9680291" cy="65532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	</a:t>
            </a:r>
            <a:r>
              <a:rPr lang="ru-RU" dirty="0" smtClean="0">
                <a:solidFill>
                  <a:schemeClr val="tx1"/>
                </a:solidFill>
              </a:rPr>
              <a:t>Мак-</a:t>
            </a:r>
            <a:r>
              <a:rPr lang="ru-RU" dirty="0" err="1" smtClean="0">
                <a:solidFill>
                  <a:schemeClr val="tx1"/>
                </a:solidFill>
              </a:rPr>
              <a:t>Каллок</a:t>
            </a:r>
            <a:r>
              <a:rPr lang="ru-RU" dirty="0" smtClean="0">
                <a:solidFill>
                  <a:schemeClr val="tx1"/>
                </a:solidFill>
              </a:rPr>
              <a:t> і </a:t>
            </a:r>
            <a:r>
              <a:rPr lang="ru-RU" dirty="0" err="1" smtClean="0">
                <a:solidFill>
                  <a:schemeClr val="tx1"/>
                </a:solidFill>
              </a:rPr>
              <a:t>Піттс</a:t>
            </a:r>
            <a:r>
              <a:rPr lang="ru-RU" dirty="0" smtClean="0">
                <a:solidFill>
                  <a:schemeClr val="tx1"/>
                </a:solidFill>
              </a:rPr>
              <a:t> довели, що будь-яку </a:t>
            </a:r>
            <a:r>
              <a:rPr lang="ru-RU" dirty="0" err="1" smtClean="0">
                <a:solidFill>
                  <a:schemeClr val="tx1"/>
                </a:solidFill>
              </a:rPr>
              <a:t>обчислювану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функцію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можна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реалізувати</a:t>
            </a:r>
            <a:r>
              <a:rPr lang="ru-RU" dirty="0" smtClean="0">
                <a:solidFill>
                  <a:schemeClr val="tx1"/>
                </a:solidFill>
              </a:rPr>
              <a:t> за </a:t>
            </a:r>
            <a:r>
              <a:rPr lang="ru-RU" dirty="0" err="1" smtClean="0">
                <a:solidFill>
                  <a:schemeClr val="tx1"/>
                </a:solidFill>
              </a:rPr>
              <a:t>допомогою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спеціально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організованої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мережі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ідеальних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нейронів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логічні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властивості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яких</a:t>
            </a:r>
            <a:r>
              <a:rPr lang="ru-RU" dirty="0" smtClean="0">
                <a:solidFill>
                  <a:schemeClr val="tx1"/>
                </a:solidFill>
              </a:rPr>
              <a:t> з </a:t>
            </a:r>
            <a:r>
              <a:rPr lang="ru-RU" dirty="0" err="1" smtClean="0">
                <a:solidFill>
                  <a:schemeClr val="tx1"/>
                </a:solidFill>
              </a:rPr>
              <a:t>високою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достовірністю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можна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приписати</a:t>
            </a:r>
            <a:r>
              <a:rPr lang="ru-RU" dirty="0" smtClean="0">
                <a:solidFill>
                  <a:schemeClr val="tx1"/>
                </a:solidFill>
              </a:rPr>
              <a:t> реальному нейрону. Але </a:t>
            </a:r>
            <a:r>
              <a:rPr lang="ru-RU" dirty="0" err="1" smtClean="0">
                <a:solidFill>
                  <a:schemeClr val="tx1"/>
                </a:solidFill>
              </a:rPr>
              <a:t>ця</a:t>
            </a:r>
            <a:r>
              <a:rPr lang="ru-RU" dirty="0" smtClean="0">
                <a:solidFill>
                  <a:schemeClr val="tx1"/>
                </a:solidFill>
              </a:rPr>
              <a:t> мережа буде </a:t>
            </a:r>
            <a:r>
              <a:rPr lang="ru-RU" dirty="0" err="1" smtClean="0">
                <a:solidFill>
                  <a:schemeClr val="tx1"/>
                </a:solidFill>
              </a:rPr>
              <a:t>мати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наступні</a:t>
            </a:r>
            <a:r>
              <a:rPr lang="ru-RU" dirty="0" smtClean="0">
                <a:solidFill>
                  <a:schemeClr val="tx1"/>
                </a:solidFill>
              </a:rPr>
              <a:t> вади. </a:t>
            </a:r>
            <a:r>
              <a:rPr lang="ru-RU" dirty="0" err="1" smtClean="0">
                <a:solidFill>
                  <a:schemeClr val="tx1"/>
                </a:solidFill>
              </a:rPr>
              <a:t>По-перше</a:t>
            </a:r>
            <a:r>
              <a:rPr lang="ru-RU" dirty="0" smtClean="0">
                <a:solidFill>
                  <a:schemeClr val="tx1"/>
                </a:solidFill>
              </a:rPr>
              <a:t>, проблема </a:t>
            </a:r>
            <a:r>
              <a:rPr lang="ru-RU" dirty="0" err="1" smtClean="0">
                <a:solidFill>
                  <a:schemeClr val="tx1"/>
                </a:solidFill>
              </a:rPr>
              <a:t>полягає</a:t>
            </a:r>
            <a:r>
              <a:rPr lang="ru-RU" dirty="0" smtClean="0">
                <a:solidFill>
                  <a:schemeClr val="tx1"/>
                </a:solidFill>
              </a:rPr>
              <a:t> в тому, </a:t>
            </a:r>
            <a:r>
              <a:rPr lang="ru-RU" dirty="0" err="1" smtClean="0">
                <a:solidFill>
                  <a:schemeClr val="tx1"/>
                </a:solidFill>
              </a:rPr>
              <a:t>чи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можна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знайти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якийсь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розумний</a:t>
            </a:r>
            <a:r>
              <a:rPr lang="ru-RU" dirty="0" smtClean="0">
                <a:solidFill>
                  <a:schemeClr val="tx1"/>
                </a:solidFill>
              </a:rPr>
              <a:t> принцип </a:t>
            </a:r>
            <a:r>
              <a:rPr lang="ru-RU" dirty="0" err="1" smtClean="0">
                <a:solidFill>
                  <a:schemeClr val="tx1"/>
                </a:solidFill>
              </a:rPr>
              <a:t>реорганізації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мережі</a:t>
            </a:r>
            <a:r>
              <a:rPr lang="ru-RU" dirty="0" smtClean="0">
                <a:solidFill>
                  <a:schemeClr val="tx1"/>
                </a:solidFill>
              </a:rPr>
              <a:t>, який дозволяв би </a:t>
            </a:r>
            <a:r>
              <a:rPr lang="ru-RU" dirty="0" err="1" smtClean="0">
                <a:solidFill>
                  <a:schemeClr val="tx1"/>
                </a:solidFill>
              </a:rPr>
              <a:t>випадково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об’єднаній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спочатку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групі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ідеальних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нейронів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самоорганізовуватись</a:t>
            </a:r>
            <a:r>
              <a:rPr lang="ru-RU" dirty="0" smtClean="0">
                <a:solidFill>
                  <a:schemeClr val="tx1"/>
                </a:solidFill>
              </a:rPr>
              <a:t> в "</a:t>
            </a:r>
            <a:r>
              <a:rPr lang="ru-RU" dirty="0" err="1" smtClean="0">
                <a:solidFill>
                  <a:schemeClr val="tx1"/>
                </a:solidFill>
              </a:rPr>
              <a:t>обчислювальний</a:t>
            </a:r>
            <a:r>
              <a:rPr lang="ru-RU" dirty="0" smtClean="0">
                <a:solidFill>
                  <a:schemeClr val="tx1"/>
                </a:solidFill>
              </a:rPr>
              <a:t> пристрій", </a:t>
            </a:r>
            <a:r>
              <a:rPr lang="ru-RU" dirty="0" err="1" smtClean="0">
                <a:solidFill>
                  <a:schemeClr val="tx1"/>
                </a:solidFill>
              </a:rPr>
              <a:t>здатний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вирішувати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довільну</a:t>
            </a:r>
            <a:r>
              <a:rPr lang="ru-RU" dirty="0" smtClean="0">
                <a:solidFill>
                  <a:schemeClr val="tx1"/>
                </a:solidFill>
              </a:rPr>
              <a:t> задачу </a:t>
            </a:r>
            <a:r>
              <a:rPr lang="ru-RU" dirty="0" err="1" smtClean="0">
                <a:solidFill>
                  <a:schemeClr val="tx1"/>
                </a:solidFill>
              </a:rPr>
              <a:t>розпізнання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По-друге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потрібно</a:t>
            </a:r>
            <a:r>
              <a:rPr lang="ru-RU" dirty="0" smtClean="0">
                <a:solidFill>
                  <a:schemeClr val="tx1"/>
                </a:solidFill>
              </a:rPr>
              <a:t> використовувати </a:t>
            </a:r>
            <a:r>
              <a:rPr lang="ru-RU" dirty="0" err="1" smtClean="0">
                <a:solidFill>
                  <a:schemeClr val="tx1"/>
                </a:solidFill>
              </a:rPr>
              <a:t>велику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кількість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нейронів</a:t>
            </a:r>
            <a:r>
              <a:rPr lang="ru-RU" dirty="0" smtClean="0">
                <a:solidFill>
                  <a:schemeClr val="tx1"/>
                </a:solidFill>
              </a:rPr>
              <a:t>. Так, модель мурашки </a:t>
            </a:r>
            <a:r>
              <a:rPr lang="ru-RU" dirty="0" err="1" smtClean="0">
                <a:solidFill>
                  <a:schemeClr val="tx1"/>
                </a:solidFill>
              </a:rPr>
              <a:t>потребує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використання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близько</a:t>
            </a:r>
            <a:r>
              <a:rPr lang="ru-RU" dirty="0" smtClean="0">
                <a:solidFill>
                  <a:schemeClr val="tx1"/>
                </a:solidFill>
              </a:rPr>
              <a:t> 20000 </a:t>
            </a:r>
            <a:r>
              <a:rPr lang="ru-RU" dirty="0" err="1" smtClean="0">
                <a:solidFill>
                  <a:schemeClr val="tx1"/>
                </a:solidFill>
              </a:rPr>
              <a:t>нейронів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людини</a:t>
            </a:r>
            <a:r>
              <a:rPr lang="ru-RU" dirty="0" smtClean="0">
                <a:solidFill>
                  <a:schemeClr val="tx1"/>
                </a:solidFill>
              </a:rPr>
              <a:t> — 100 млрд. </a:t>
            </a:r>
            <a:r>
              <a:rPr lang="ru-RU" dirty="0" err="1" smtClean="0">
                <a:solidFill>
                  <a:schemeClr val="tx1"/>
                </a:solidFill>
              </a:rPr>
              <a:t>нейронів</a:t>
            </a:r>
            <a:r>
              <a:rPr lang="ru-RU" dirty="0" smtClean="0">
                <a:solidFill>
                  <a:schemeClr val="tx1"/>
                </a:solidFill>
              </a:rPr>
              <a:t>, що на </a:t>
            </a:r>
            <a:r>
              <a:rPr lang="ru-RU" dirty="0" err="1" smtClean="0">
                <a:solidFill>
                  <a:schemeClr val="tx1"/>
                </a:solidFill>
              </a:rPr>
              <a:t>практиці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неможливо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ru-RU" dirty="0" err="1" smtClean="0">
                <a:solidFill>
                  <a:schemeClr val="tx1"/>
                </a:solidFill>
              </a:rPr>
              <a:t>Нейрологічна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теорія</a:t>
            </a:r>
            <a:r>
              <a:rPr lang="ru-RU" dirty="0" smtClean="0">
                <a:solidFill>
                  <a:schemeClr val="tx1"/>
                </a:solidFill>
              </a:rPr>
              <a:t> стала також основою системи </a:t>
            </a:r>
            <a:r>
              <a:rPr lang="ru-RU" dirty="0" err="1" smtClean="0">
                <a:solidFill>
                  <a:schemeClr val="tx1"/>
                </a:solidFill>
              </a:rPr>
              <a:t>розпізнавання</a:t>
            </a:r>
            <a:r>
              <a:rPr lang="ru-RU" dirty="0" smtClean="0">
                <a:solidFill>
                  <a:schemeClr val="tx1"/>
                </a:solidFill>
              </a:rPr>
              <a:t>, яка </a:t>
            </a:r>
            <a:r>
              <a:rPr lang="ru-RU" dirty="0" err="1" smtClean="0">
                <a:solidFill>
                  <a:schemeClr val="tx1"/>
                </a:solidFill>
              </a:rPr>
              <a:t>дістала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назву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перцептрон</a:t>
            </a:r>
            <a:r>
              <a:rPr lang="ru-RU" dirty="0" smtClean="0">
                <a:solidFill>
                  <a:schemeClr val="tx1"/>
                </a:solidFill>
              </a:rPr>
              <a:t>. В </a:t>
            </a:r>
            <a:r>
              <a:rPr lang="ru-RU" dirty="0" err="1" smtClean="0">
                <a:solidFill>
                  <a:schemeClr val="tx1"/>
                </a:solidFill>
              </a:rPr>
              <a:t>цьому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підході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основна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увага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приділялась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встановленню</a:t>
            </a:r>
            <a:r>
              <a:rPr lang="ru-RU" dirty="0" smtClean="0">
                <a:solidFill>
                  <a:schemeClr val="tx1"/>
                </a:solidFill>
              </a:rPr>
              <a:t> характеристик, </a:t>
            </a:r>
            <a:r>
              <a:rPr lang="ru-RU" dirty="0" err="1" smtClean="0">
                <a:solidFill>
                  <a:schemeClr val="tx1"/>
                </a:solidFill>
              </a:rPr>
              <a:t>приписаних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фіксованій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множині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детекторів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ознак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Альтернативний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підхід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розпізнавання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зводиться</a:t>
            </a:r>
            <a:r>
              <a:rPr lang="ru-RU" dirty="0" smtClean="0">
                <a:solidFill>
                  <a:schemeClr val="tx1"/>
                </a:solidFill>
              </a:rPr>
              <a:t> до </a:t>
            </a:r>
            <a:r>
              <a:rPr lang="ru-RU" dirty="0" err="1" smtClean="0">
                <a:solidFill>
                  <a:schemeClr val="tx1"/>
                </a:solidFill>
              </a:rPr>
              <a:t>пошуку</a:t>
            </a:r>
            <a:r>
              <a:rPr lang="ru-RU" dirty="0" smtClean="0">
                <a:solidFill>
                  <a:schemeClr val="tx1"/>
                </a:solidFill>
              </a:rPr>
              <a:t> "</a:t>
            </a:r>
            <a:r>
              <a:rPr lang="ru-RU" dirty="0" err="1" smtClean="0">
                <a:solidFill>
                  <a:schemeClr val="tx1"/>
                </a:solidFill>
              </a:rPr>
              <a:t>добрих</a:t>
            </a:r>
            <a:r>
              <a:rPr lang="ru-RU" dirty="0" smtClean="0">
                <a:solidFill>
                  <a:schemeClr val="tx1"/>
                </a:solidFill>
              </a:rPr>
              <a:t>" </a:t>
            </a:r>
            <a:r>
              <a:rPr lang="ru-RU" dirty="0" err="1" smtClean="0">
                <a:solidFill>
                  <a:schemeClr val="tx1"/>
                </a:solidFill>
              </a:rPr>
              <a:t>ознак</a:t>
            </a:r>
            <a:r>
              <a:rPr lang="ru-RU" dirty="0" smtClean="0">
                <a:solidFill>
                  <a:schemeClr val="tx1"/>
                </a:solidFill>
              </a:rPr>
              <a:t>, на </a:t>
            </a:r>
            <a:r>
              <a:rPr lang="ru-RU" dirty="0" err="1" smtClean="0">
                <a:solidFill>
                  <a:schemeClr val="tx1"/>
                </a:solidFill>
              </a:rPr>
              <a:t>основі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яких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розпізнавання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здійснюється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найбільш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чітко</a:t>
            </a:r>
            <a:r>
              <a:rPr lang="ru-RU" dirty="0" smtClean="0">
                <a:solidFill>
                  <a:schemeClr val="tx1"/>
                </a:solidFill>
              </a:rPr>
              <a:t>. Наприклад, </a:t>
            </a:r>
            <a:r>
              <a:rPr lang="ru-RU" dirty="0" err="1" smtClean="0">
                <a:solidFill>
                  <a:schemeClr val="tx1"/>
                </a:solidFill>
              </a:rPr>
              <a:t>перцептрон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Розенблатта</a:t>
            </a:r>
            <a:r>
              <a:rPr lang="ru-RU" dirty="0" smtClean="0">
                <a:solidFill>
                  <a:schemeClr val="tx1"/>
                </a:solidFill>
              </a:rPr>
              <a:t> передавав </a:t>
            </a:r>
            <a:r>
              <a:rPr lang="ru-RU" dirty="0" err="1" smtClean="0">
                <a:solidFill>
                  <a:schemeClr val="tx1"/>
                </a:solidFill>
              </a:rPr>
              <a:t>повідомлення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від</a:t>
            </a:r>
            <a:r>
              <a:rPr lang="ru-RU" dirty="0" smtClean="0">
                <a:solidFill>
                  <a:schemeClr val="tx1"/>
                </a:solidFill>
              </a:rPr>
              <a:t> "ока", яке </a:t>
            </a:r>
            <a:r>
              <a:rPr lang="ru-RU" dirty="0" err="1" smtClean="0">
                <a:solidFill>
                  <a:schemeClr val="tx1"/>
                </a:solidFill>
              </a:rPr>
              <a:t>реалізовувалось</a:t>
            </a:r>
            <a:r>
              <a:rPr lang="ru-RU" dirty="0" smtClean="0">
                <a:solidFill>
                  <a:schemeClr val="tx1"/>
                </a:solidFill>
              </a:rPr>
              <a:t> системою </a:t>
            </a:r>
            <a:r>
              <a:rPr lang="ru-RU" dirty="0" err="1" smtClean="0">
                <a:solidFill>
                  <a:schemeClr val="tx1"/>
                </a:solidFill>
              </a:rPr>
              <a:t>фотоелементів</a:t>
            </a:r>
            <a:r>
              <a:rPr lang="ru-RU" dirty="0" smtClean="0">
                <a:solidFill>
                  <a:schemeClr val="tx1"/>
                </a:solidFill>
              </a:rPr>
              <a:t>, в блоки </a:t>
            </a:r>
            <a:r>
              <a:rPr lang="ru-RU" dirty="0" err="1" smtClean="0">
                <a:solidFill>
                  <a:schemeClr val="tx1"/>
                </a:solidFill>
              </a:rPr>
              <a:t>електромеханічних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комірок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пам’яті</a:t>
            </a:r>
            <a:r>
              <a:rPr lang="ru-RU" dirty="0" smtClean="0">
                <a:solidFill>
                  <a:schemeClr val="tx1"/>
                </a:solidFill>
              </a:rPr>
              <a:t>, які </a:t>
            </a:r>
            <a:r>
              <a:rPr lang="ru-RU" dirty="0" err="1" smtClean="0">
                <a:solidFill>
                  <a:schemeClr val="tx1"/>
                </a:solidFill>
              </a:rPr>
              <a:t>оцінювали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відносні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величини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електричних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сигналів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Ці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комірки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з’єднувались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dirty="0" err="1" smtClean="0">
                <a:solidFill>
                  <a:schemeClr val="tx1"/>
                </a:solidFill>
              </a:rPr>
              <a:t>між</a:t>
            </a:r>
            <a:r>
              <a:rPr lang="ru-RU" dirty="0" smtClean="0">
                <a:solidFill>
                  <a:schemeClr val="tx1"/>
                </a:solidFill>
              </a:rPr>
              <a:t> собою </a:t>
            </a:r>
            <a:r>
              <a:rPr lang="ru-RU" dirty="0" err="1" smtClean="0">
                <a:solidFill>
                  <a:schemeClr val="tx1"/>
                </a:solidFill>
              </a:rPr>
              <a:t>випадковим</a:t>
            </a:r>
            <a:r>
              <a:rPr lang="ru-RU" dirty="0" smtClean="0">
                <a:solidFill>
                  <a:schemeClr val="tx1"/>
                </a:solidFill>
              </a:rPr>
              <a:t> чином, </a:t>
            </a:r>
            <a:r>
              <a:rPr lang="ru-RU" dirty="0" err="1" smtClean="0">
                <a:solidFill>
                  <a:schemeClr val="tx1"/>
                </a:solidFill>
              </a:rPr>
              <a:t>створюючи</a:t>
            </a:r>
            <a:r>
              <a:rPr lang="ru-RU" dirty="0" smtClean="0">
                <a:solidFill>
                  <a:schemeClr val="tx1"/>
                </a:solidFill>
              </a:rPr>
              <a:t> мережу з </a:t>
            </a:r>
            <a:r>
              <a:rPr lang="ru-RU" dirty="0" err="1" smtClean="0">
                <a:solidFill>
                  <a:schemeClr val="tx1"/>
                </a:solidFill>
              </a:rPr>
              <a:t>прямими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зв’язками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Зазначимо</a:t>
            </a:r>
            <a:r>
              <a:rPr lang="ru-RU" dirty="0" smtClean="0">
                <a:solidFill>
                  <a:schemeClr val="tx1"/>
                </a:solidFill>
              </a:rPr>
              <a:t>, що в </a:t>
            </a:r>
            <a:r>
              <a:rPr lang="ru-RU" dirty="0" err="1" smtClean="0">
                <a:solidFill>
                  <a:schemeClr val="tx1"/>
                </a:solidFill>
              </a:rPr>
              <a:t>ній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були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відсутні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зворотні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зв’язки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між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нейроподібними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елементами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Перцептрон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міг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навчатись</a:t>
            </a:r>
            <a:r>
              <a:rPr lang="ru-RU" dirty="0" smtClean="0">
                <a:solidFill>
                  <a:schemeClr val="tx1"/>
                </a:solidFill>
              </a:rPr>
              <a:t> шляхом </a:t>
            </a:r>
            <a:r>
              <a:rPr lang="ru-RU" dirty="0" err="1" smtClean="0">
                <a:solidFill>
                  <a:schemeClr val="tx1"/>
                </a:solidFill>
              </a:rPr>
              <a:t>спроб</a:t>
            </a:r>
            <a:r>
              <a:rPr lang="ru-RU" dirty="0" smtClean="0">
                <a:solidFill>
                  <a:schemeClr val="tx1"/>
                </a:solidFill>
              </a:rPr>
              <a:t> і </a:t>
            </a:r>
            <a:r>
              <a:rPr lang="ru-RU" dirty="0" err="1" smtClean="0">
                <a:solidFill>
                  <a:schemeClr val="tx1"/>
                </a:solidFill>
              </a:rPr>
              <a:t>помилок</a:t>
            </a:r>
            <a:r>
              <a:rPr lang="ru-RU" dirty="0" smtClean="0">
                <a:solidFill>
                  <a:schemeClr val="tx1"/>
                </a:solidFill>
              </a:rPr>
              <a:t>, а також </a:t>
            </a:r>
            <a:r>
              <a:rPr lang="ru-RU" dirty="0" err="1" smtClean="0">
                <a:solidFill>
                  <a:schemeClr val="tx1"/>
                </a:solidFill>
              </a:rPr>
              <a:t>корекцією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електричних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імпульсів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452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1063" y="531222"/>
            <a:ext cx="9238753" cy="5773783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	</a:t>
            </a:r>
            <a:r>
              <a:rPr lang="ru-RU" dirty="0" err="1" smtClean="0">
                <a:solidFill>
                  <a:schemeClr val="tx1"/>
                </a:solidFill>
              </a:rPr>
              <a:t>Мінські</a:t>
            </a:r>
            <a:r>
              <a:rPr lang="ru-RU" dirty="0" smtClean="0">
                <a:solidFill>
                  <a:schemeClr val="tx1"/>
                </a:solidFill>
              </a:rPr>
              <a:t> і Пейпертом </a:t>
            </a:r>
            <a:r>
              <a:rPr lang="ru-RU" dirty="0" err="1" smtClean="0">
                <a:solidFill>
                  <a:schemeClr val="tx1"/>
                </a:solidFill>
              </a:rPr>
              <a:t>було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математично</a:t>
            </a:r>
            <a:r>
              <a:rPr lang="ru-RU" dirty="0" smtClean="0">
                <a:solidFill>
                  <a:schemeClr val="tx1"/>
                </a:solidFill>
              </a:rPr>
              <a:t> доведено, що </a:t>
            </a:r>
            <a:r>
              <a:rPr lang="ru-RU" dirty="0" err="1" smtClean="0">
                <a:solidFill>
                  <a:schemeClr val="tx1"/>
                </a:solidFill>
              </a:rPr>
              <a:t>перцептрони</a:t>
            </a:r>
            <a:r>
              <a:rPr lang="ru-RU" dirty="0" smtClean="0">
                <a:solidFill>
                  <a:schemeClr val="tx1"/>
                </a:solidFill>
              </a:rPr>
              <a:t> не в </a:t>
            </a:r>
            <a:r>
              <a:rPr lang="ru-RU" dirty="0" err="1" smtClean="0">
                <a:solidFill>
                  <a:schemeClr val="tx1"/>
                </a:solidFill>
              </a:rPr>
              <a:t>змозі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виконувати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багато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приписуваних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їм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функцій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наприклад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розпізнавання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частково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затулених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предметів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Після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цього</a:t>
            </a:r>
            <a:r>
              <a:rPr lang="ru-RU" dirty="0" smtClean="0">
                <a:solidFill>
                  <a:schemeClr val="tx1"/>
                </a:solidFill>
              </a:rPr>
              <a:t> результату </a:t>
            </a:r>
            <a:r>
              <a:rPr lang="ru-RU" dirty="0" err="1" smtClean="0">
                <a:solidFill>
                  <a:schemeClr val="tx1"/>
                </a:solidFill>
              </a:rPr>
              <a:t>розвиток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перцептронної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теорії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призупинився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Один з </a:t>
            </a:r>
            <a:r>
              <a:rPr lang="ru-RU" dirty="0" err="1" smtClean="0">
                <a:solidFill>
                  <a:schemeClr val="tx1"/>
                </a:solidFill>
              </a:rPr>
              <a:t>сучасних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напрямків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створення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розумних</a:t>
            </a:r>
            <a:r>
              <a:rPr lang="ru-RU" dirty="0" smtClean="0">
                <a:solidFill>
                  <a:schemeClr val="tx1"/>
                </a:solidFill>
              </a:rPr>
              <a:t> машин — </a:t>
            </a:r>
            <a:r>
              <a:rPr lang="ru-RU" dirty="0" err="1" smtClean="0">
                <a:solidFill>
                  <a:schemeClr val="tx1"/>
                </a:solidFill>
              </a:rPr>
              <a:t>це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розробка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нейрокомп’ютерів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Нейрокомп’ютер</a:t>
            </a:r>
            <a:r>
              <a:rPr lang="ru-RU" dirty="0" smtClean="0">
                <a:solidFill>
                  <a:schemeClr val="tx1"/>
                </a:solidFill>
              </a:rPr>
              <a:t> — </a:t>
            </a:r>
            <a:r>
              <a:rPr lang="ru-RU" dirty="0" err="1" smtClean="0">
                <a:solidFill>
                  <a:schemeClr val="tx1"/>
                </a:solidFill>
              </a:rPr>
              <a:t>це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програмно-технічна</a:t>
            </a:r>
            <a:r>
              <a:rPr lang="ru-RU" dirty="0" smtClean="0">
                <a:solidFill>
                  <a:schemeClr val="tx1"/>
                </a:solidFill>
              </a:rPr>
              <a:t> система (</a:t>
            </a:r>
            <a:r>
              <a:rPr lang="ru-RU" dirty="0" err="1" smtClean="0">
                <a:solidFill>
                  <a:schemeClr val="tx1"/>
                </a:solidFill>
              </a:rPr>
              <a:t>спеціалізована</a:t>
            </a:r>
            <a:r>
              <a:rPr lang="ru-RU" dirty="0" smtClean="0">
                <a:solidFill>
                  <a:schemeClr val="tx1"/>
                </a:solidFill>
              </a:rPr>
              <a:t> ЕОМ), яка </a:t>
            </a:r>
            <a:r>
              <a:rPr lang="ru-RU" dirty="0" err="1" smtClean="0">
                <a:solidFill>
                  <a:schemeClr val="tx1"/>
                </a:solidFill>
              </a:rPr>
              <a:t>реалізує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деяку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формальну</a:t>
            </a:r>
            <a:r>
              <a:rPr lang="ru-RU" dirty="0" smtClean="0">
                <a:solidFill>
                  <a:schemeClr val="tx1"/>
                </a:solidFill>
              </a:rPr>
              <a:t> модель </a:t>
            </a:r>
            <a:r>
              <a:rPr lang="ru-RU" dirty="0" err="1" smtClean="0">
                <a:solidFill>
                  <a:schemeClr val="tx1"/>
                </a:solidFill>
              </a:rPr>
              <a:t>природної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мережі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нейронів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В основу машин </a:t>
            </a:r>
            <a:r>
              <a:rPr lang="ru-RU" dirty="0" err="1" smtClean="0">
                <a:solidFill>
                  <a:schemeClr val="tx1"/>
                </a:solidFill>
              </a:rPr>
              <a:t>п’ятого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покоління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покладено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ідею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паралельної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обробки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інформації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нейроподібних</a:t>
            </a:r>
            <a:r>
              <a:rPr lang="ru-RU" dirty="0" smtClean="0">
                <a:solidFill>
                  <a:schemeClr val="tx1"/>
                </a:solidFill>
              </a:rPr>
              <a:t> системах. Не </a:t>
            </a:r>
            <a:r>
              <a:rPr lang="ru-RU" dirty="0" err="1" smtClean="0">
                <a:solidFill>
                  <a:schemeClr val="tx1"/>
                </a:solidFill>
              </a:rPr>
              <a:t>зважаючи</a:t>
            </a:r>
            <a:r>
              <a:rPr lang="ru-RU" dirty="0" smtClean="0">
                <a:solidFill>
                  <a:schemeClr val="tx1"/>
                </a:solidFill>
              </a:rPr>
              <a:t> на те, що </a:t>
            </a:r>
            <a:r>
              <a:rPr lang="ru-RU" dirty="0" err="1" smtClean="0">
                <a:solidFill>
                  <a:schemeClr val="tx1"/>
                </a:solidFill>
              </a:rPr>
              <a:t>електронний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процесор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працює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тисячі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разів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швидше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ніж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його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нейронний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еквівалент</a:t>
            </a:r>
            <a:r>
              <a:rPr lang="ru-RU" dirty="0" smtClean="0">
                <a:solidFill>
                  <a:schemeClr val="tx1"/>
                </a:solidFill>
              </a:rPr>
              <a:t> у </a:t>
            </a:r>
            <a:r>
              <a:rPr lang="ru-RU" dirty="0" err="1" smtClean="0">
                <a:solidFill>
                  <a:schemeClr val="tx1"/>
                </a:solidFill>
              </a:rPr>
              <a:t>мозку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мережі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нейронів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вирішують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багато</a:t>
            </a:r>
            <a:r>
              <a:rPr lang="ru-RU" dirty="0" smtClean="0">
                <a:solidFill>
                  <a:schemeClr val="tx1"/>
                </a:solidFill>
              </a:rPr>
              <a:t> задач (особливо </a:t>
            </a:r>
            <a:r>
              <a:rPr lang="ru-RU" dirty="0" err="1" smtClean="0">
                <a:solidFill>
                  <a:schemeClr val="tx1"/>
                </a:solidFill>
              </a:rPr>
              <a:t>нечислових</a:t>
            </a:r>
            <a:r>
              <a:rPr lang="ru-RU" dirty="0" smtClean="0">
                <a:solidFill>
                  <a:schemeClr val="tx1"/>
                </a:solidFill>
              </a:rPr>
              <a:t>) в </a:t>
            </a:r>
            <a:r>
              <a:rPr lang="ru-RU" dirty="0" err="1" smtClean="0">
                <a:solidFill>
                  <a:schemeClr val="tx1"/>
                </a:solidFill>
              </a:rPr>
              <a:t>тисячі</a:t>
            </a:r>
            <a:r>
              <a:rPr lang="ru-RU" dirty="0" smtClean="0">
                <a:solidFill>
                  <a:schemeClr val="tx1"/>
                </a:solidFill>
              </a:rPr>
              <a:t> раз </a:t>
            </a:r>
            <a:r>
              <a:rPr lang="ru-RU" dirty="0" err="1" smtClean="0">
                <a:solidFill>
                  <a:schemeClr val="tx1"/>
                </a:solidFill>
              </a:rPr>
              <a:t>швидше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ніж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електронний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процесор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67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74710" y="304799"/>
            <a:ext cx="9660536" cy="6322424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Причини </a:t>
            </a:r>
            <a:r>
              <a:rPr lang="ru-RU" sz="2800" b="1" dirty="0" err="1" smtClean="0"/>
              <a:t>цього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такі</a:t>
            </a:r>
            <a:r>
              <a:rPr lang="ru-RU" sz="2800" b="1" dirty="0" smtClean="0"/>
              <a:t>: </a:t>
            </a:r>
            <a:endParaRPr lang="en-US" b="1" dirty="0"/>
          </a:p>
          <a:p>
            <a:pPr lvl="1" algn="just"/>
            <a:r>
              <a:rPr lang="en-US" sz="2400" dirty="0" smtClean="0"/>
              <a:t>	1) </a:t>
            </a:r>
            <a:r>
              <a:rPr lang="ru-RU" sz="2400" dirty="0" smtClean="0"/>
              <a:t>Характер </a:t>
            </a:r>
            <a:r>
              <a:rPr lang="ru-RU" sz="2400" dirty="0" err="1" smtClean="0"/>
              <a:t>взаємозв’язків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нейронами </a:t>
            </a:r>
            <a:r>
              <a:rPr lang="ru-RU" sz="2400" dirty="0" err="1" smtClean="0"/>
              <a:t>дозволяє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розв’язув</a:t>
            </a:r>
            <a:r>
              <a:rPr lang="uk-UA" sz="2400" dirty="0" err="1" smtClean="0"/>
              <a:t>ати</a:t>
            </a:r>
            <a:r>
              <a:rPr lang="uk-UA" sz="2400" dirty="0" smtClean="0"/>
              <a:t> задачі </a:t>
            </a:r>
            <a:r>
              <a:rPr lang="ru-RU" sz="2400" dirty="0" err="1" smtClean="0"/>
              <a:t>паралельної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обробки</a:t>
            </a:r>
            <a:r>
              <a:rPr lang="ru-RU" sz="2400" dirty="0" smtClean="0"/>
              <a:t>; </a:t>
            </a:r>
            <a:endParaRPr lang="en-US" sz="2400" dirty="0" smtClean="0"/>
          </a:p>
          <a:p>
            <a:pPr algn="just"/>
            <a:r>
              <a:rPr lang="en-US" dirty="0" smtClean="0"/>
              <a:t>	</a:t>
            </a:r>
            <a:r>
              <a:rPr lang="ru-RU" dirty="0" smtClean="0"/>
              <a:t>2) У </a:t>
            </a:r>
            <a:r>
              <a:rPr lang="ru-RU" dirty="0" err="1" smtClean="0"/>
              <a:t>нейронній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r>
              <a:rPr lang="ru-RU" dirty="0" err="1" smtClean="0"/>
              <a:t>пам’ять</a:t>
            </a:r>
            <a:r>
              <a:rPr lang="ru-RU" dirty="0" smtClean="0"/>
              <a:t> не </a:t>
            </a:r>
            <a:r>
              <a:rPr lang="ru-RU" dirty="0" err="1" smtClean="0"/>
              <a:t>локалізована</a:t>
            </a:r>
            <a:r>
              <a:rPr lang="ru-RU" dirty="0" smtClean="0"/>
              <a:t> в одному </a:t>
            </a:r>
            <a:r>
              <a:rPr lang="ru-RU" dirty="0" err="1" smtClean="0"/>
              <a:t>місці</a:t>
            </a:r>
            <a:r>
              <a:rPr lang="ru-RU" dirty="0" smtClean="0"/>
              <a:t> (як в </a:t>
            </a:r>
            <a:r>
              <a:rPr lang="ru-RU" dirty="0" err="1" smtClean="0"/>
              <a:t>послідовних</a:t>
            </a:r>
            <a:r>
              <a:rPr lang="ru-RU" dirty="0" smtClean="0"/>
              <a:t> машинах), а </a:t>
            </a:r>
            <a:r>
              <a:rPr lang="ru-RU" dirty="0" err="1" smtClean="0"/>
              <a:t>розподілена</a:t>
            </a:r>
            <a:r>
              <a:rPr lang="ru-RU" dirty="0" smtClean="0"/>
              <a:t> по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структурі</a:t>
            </a:r>
            <a:r>
              <a:rPr lang="ru-RU" dirty="0" smtClean="0"/>
              <a:t>. В біологічних системах </a:t>
            </a:r>
            <a:r>
              <a:rPr lang="ru-RU" dirty="0" err="1" smtClean="0"/>
              <a:t>пам’ять</a:t>
            </a:r>
            <a:r>
              <a:rPr lang="ru-RU" dirty="0" smtClean="0"/>
              <a:t> </a:t>
            </a:r>
            <a:r>
              <a:rPr lang="ru-RU" dirty="0" err="1" smtClean="0"/>
              <a:t>реалізується</a:t>
            </a:r>
            <a:r>
              <a:rPr lang="ru-RU" dirty="0" smtClean="0"/>
              <a:t> </a:t>
            </a:r>
            <a:r>
              <a:rPr lang="ru-RU" dirty="0" err="1" smtClean="0"/>
              <a:t>підсиленням</a:t>
            </a:r>
            <a:r>
              <a:rPr lang="ru-RU" dirty="0" smtClean="0"/>
              <a:t> або </a:t>
            </a:r>
            <a:r>
              <a:rPr lang="ru-RU" dirty="0" err="1" smtClean="0"/>
              <a:t>послабленням</a:t>
            </a:r>
            <a:r>
              <a:rPr lang="ru-RU" dirty="0" smtClean="0"/>
              <a:t> </a:t>
            </a:r>
            <a:r>
              <a:rPr lang="ru-RU" dirty="0" err="1" smtClean="0"/>
              <a:t>зв’язків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нейронами, а не </a:t>
            </a:r>
            <a:r>
              <a:rPr lang="ru-RU" dirty="0" err="1" smtClean="0"/>
              <a:t>зберіганням</a:t>
            </a:r>
            <a:r>
              <a:rPr lang="ru-RU" dirty="0" smtClean="0"/>
              <a:t> </a:t>
            </a:r>
            <a:r>
              <a:rPr lang="ru-RU" dirty="0" err="1" smtClean="0"/>
              <a:t>двійкових</a:t>
            </a:r>
            <a:r>
              <a:rPr lang="ru-RU" dirty="0" smtClean="0"/>
              <a:t> </a:t>
            </a:r>
            <a:r>
              <a:rPr lang="ru-RU" dirty="0" err="1" smtClean="0"/>
              <a:t>символів</a:t>
            </a:r>
            <a:r>
              <a:rPr lang="ru-RU" dirty="0" smtClean="0"/>
              <a:t>; </a:t>
            </a:r>
            <a:endParaRPr lang="en-US" dirty="0" smtClean="0"/>
          </a:p>
          <a:p>
            <a:pPr algn="just"/>
            <a:r>
              <a:rPr lang="en-US" dirty="0" smtClean="0"/>
              <a:t>	</a:t>
            </a:r>
            <a:r>
              <a:rPr lang="ru-RU" dirty="0" smtClean="0"/>
              <a:t>3) </a:t>
            </a:r>
            <a:r>
              <a:rPr lang="ru-RU" dirty="0" err="1" smtClean="0"/>
              <a:t>Біологічні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r>
              <a:rPr lang="ru-RU" dirty="0" err="1" smtClean="0"/>
              <a:t>реагують</a:t>
            </a:r>
            <a:r>
              <a:rPr lang="ru-RU" dirty="0" smtClean="0"/>
              <a:t> не на </a:t>
            </a:r>
            <a:r>
              <a:rPr lang="ru-RU" dirty="0" err="1" smtClean="0"/>
              <a:t>всі</a:t>
            </a:r>
            <a:r>
              <a:rPr lang="ru-RU" dirty="0" smtClean="0"/>
              <a:t>, а </a:t>
            </a:r>
            <a:r>
              <a:rPr lang="ru-RU" dirty="0" err="1" smtClean="0"/>
              <a:t>тільки</a:t>
            </a:r>
            <a:r>
              <a:rPr lang="ru-RU" dirty="0" smtClean="0"/>
              <a:t> на </a:t>
            </a:r>
            <a:r>
              <a:rPr lang="ru-RU" dirty="0" err="1" smtClean="0"/>
              <a:t>визначені</a:t>
            </a:r>
            <a:r>
              <a:rPr lang="ru-RU" dirty="0" smtClean="0"/>
              <a:t> </a:t>
            </a: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подразнення</a:t>
            </a:r>
            <a:r>
              <a:rPr lang="ru-RU" dirty="0" smtClean="0"/>
              <a:t>. </a:t>
            </a:r>
            <a:r>
              <a:rPr lang="ru-RU" dirty="0" err="1" smtClean="0"/>
              <a:t>Кожний</a:t>
            </a:r>
            <a:r>
              <a:rPr lang="ru-RU" dirty="0" smtClean="0"/>
              <a:t> нейрон </a:t>
            </a:r>
            <a:r>
              <a:rPr lang="ru-RU" dirty="0" err="1" smtClean="0"/>
              <a:t>виступає</a:t>
            </a:r>
            <a:r>
              <a:rPr lang="ru-RU" dirty="0" smtClean="0"/>
              <a:t> як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і як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 </a:t>
            </a:r>
            <a:r>
              <a:rPr lang="ru-RU" dirty="0" err="1" smtClean="0"/>
              <a:t>Перевага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— “</a:t>
            </a:r>
            <a:r>
              <a:rPr lang="ru-RU" dirty="0" err="1" smtClean="0"/>
              <a:t>життєздатність</a:t>
            </a:r>
            <a:r>
              <a:rPr lang="ru-RU" dirty="0" smtClean="0"/>
              <a:t>” (</a:t>
            </a:r>
            <a:r>
              <a:rPr lang="ru-RU" dirty="0" err="1" smtClean="0"/>
              <a:t>вихід</a:t>
            </a:r>
            <a:r>
              <a:rPr lang="ru-RU" dirty="0" smtClean="0"/>
              <a:t> з ладу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нейронів</a:t>
            </a:r>
            <a:r>
              <a:rPr lang="ru-RU" dirty="0" smtClean="0"/>
              <a:t> не приводить до </a:t>
            </a:r>
            <a:r>
              <a:rPr lang="ru-RU" dirty="0" err="1" smtClean="0"/>
              <a:t>значної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, що </a:t>
            </a:r>
            <a:r>
              <a:rPr lang="ru-RU" dirty="0" err="1" smtClean="0"/>
              <a:t>зберігаються</a:t>
            </a:r>
            <a:r>
              <a:rPr lang="ru-RU" dirty="0" smtClean="0"/>
              <a:t>, або ж до </a:t>
            </a:r>
            <a:r>
              <a:rPr lang="ru-RU" dirty="0" err="1" smtClean="0"/>
              <a:t>руйнування</a:t>
            </a:r>
            <a:r>
              <a:rPr lang="ru-RU" dirty="0" smtClean="0"/>
              <a:t> </a:t>
            </a:r>
            <a:r>
              <a:rPr lang="ru-RU" dirty="0" err="1" smtClean="0"/>
              <a:t>всієї</a:t>
            </a:r>
            <a:r>
              <a:rPr lang="ru-RU" dirty="0" smtClean="0"/>
              <a:t> системи). </a:t>
            </a:r>
            <a:endParaRPr lang="en-US" dirty="0" smtClean="0"/>
          </a:p>
          <a:p>
            <a:pPr algn="just"/>
            <a:r>
              <a:rPr lang="en-US" dirty="0" smtClean="0"/>
              <a:t>	</a:t>
            </a:r>
            <a:r>
              <a:rPr lang="ru-RU" dirty="0" smtClean="0"/>
              <a:t>4)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адресації</a:t>
            </a:r>
            <a:r>
              <a:rPr lang="ru-RU" dirty="0" smtClean="0"/>
              <a:t> за </a:t>
            </a:r>
            <a:r>
              <a:rPr lang="ru-RU" dirty="0" err="1" smtClean="0"/>
              <a:t>вмістом</a:t>
            </a:r>
            <a:r>
              <a:rPr lang="ru-RU" dirty="0" smtClean="0"/>
              <a:t> (</a:t>
            </a:r>
            <a:r>
              <a:rPr lang="ru-RU" dirty="0" err="1" smtClean="0"/>
              <a:t>асоціативної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) є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важливою</a:t>
            </a:r>
            <a:r>
              <a:rPr lang="ru-RU" dirty="0" smtClean="0"/>
              <a:t> характеристикою систем з </a:t>
            </a:r>
            <a:r>
              <a:rPr lang="ru-RU" dirty="0" err="1" smtClean="0"/>
              <a:t>розподіленою</a:t>
            </a:r>
            <a:r>
              <a:rPr lang="ru-RU" dirty="0" smtClean="0"/>
              <a:t> </a:t>
            </a:r>
            <a:r>
              <a:rPr lang="ru-RU" dirty="0" err="1" smtClean="0"/>
              <a:t>пам’яттю</a:t>
            </a:r>
            <a:r>
              <a:rPr lang="ru-RU" dirty="0" smtClean="0"/>
              <a:t> (</a:t>
            </a:r>
            <a:r>
              <a:rPr lang="ru-RU" dirty="0" err="1" smtClean="0"/>
              <a:t>кожний</a:t>
            </a:r>
            <a:r>
              <a:rPr lang="ru-RU" dirty="0" smtClean="0"/>
              <a:t>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відшукується</a:t>
            </a:r>
            <a:r>
              <a:rPr lang="ru-RU" dirty="0" smtClean="0"/>
              <a:t> за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вмістом</a:t>
            </a:r>
            <a:r>
              <a:rPr lang="ru-RU" dirty="0" smtClean="0"/>
              <a:t>, а не </a:t>
            </a:r>
            <a:r>
              <a:rPr lang="ru-RU" dirty="0" err="1" smtClean="0"/>
              <a:t>зберігається</a:t>
            </a:r>
            <a:r>
              <a:rPr lang="ru-RU" dirty="0" smtClean="0"/>
              <a:t> в </a:t>
            </a:r>
            <a:r>
              <a:rPr lang="ru-RU" dirty="0" err="1" smtClean="0"/>
              <a:t>комірці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з </a:t>
            </a:r>
            <a:r>
              <a:rPr lang="ru-RU" dirty="0" err="1" smtClean="0"/>
              <a:t>визначеним</a:t>
            </a:r>
            <a:r>
              <a:rPr lang="ru-RU" dirty="0" smtClean="0"/>
              <a:t> номером)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76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97791" y="696686"/>
            <a:ext cx="8984907" cy="520772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	</a:t>
            </a:r>
            <a:r>
              <a:rPr lang="ru-RU" dirty="0" smtClean="0"/>
              <a:t>В основу </a:t>
            </a:r>
            <a:r>
              <a:rPr lang="ru-RU" dirty="0" err="1" smtClean="0"/>
              <a:t>зв’язків</a:t>
            </a:r>
            <a:r>
              <a:rPr lang="ru-RU" dirty="0" smtClean="0"/>
              <a:t> в </a:t>
            </a:r>
            <a:r>
              <a:rPr lang="ru-RU" dirty="0" err="1" smtClean="0"/>
              <a:t>нейрокомп’ютерах</a:t>
            </a:r>
            <a:r>
              <a:rPr lang="ru-RU" dirty="0" smtClean="0"/>
              <a:t> </a:t>
            </a:r>
            <a:r>
              <a:rPr lang="ru-RU" dirty="0" err="1" smtClean="0"/>
              <a:t>покладено</a:t>
            </a:r>
            <a:r>
              <a:rPr lang="ru-RU" dirty="0" smtClean="0"/>
              <a:t> принцип </a:t>
            </a:r>
            <a:r>
              <a:rPr lang="ru-RU" dirty="0" err="1" smtClean="0"/>
              <a:t>асоціацій</a:t>
            </a:r>
            <a:r>
              <a:rPr lang="ru-RU" dirty="0" smtClean="0"/>
              <a:t>. </a:t>
            </a:r>
            <a:r>
              <a:rPr lang="ru-RU" dirty="0" err="1" smtClean="0"/>
              <a:t>Асоціативні</a:t>
            </a:r>
            <a:r>
              <a:rPr lang="ru-RU" dirty="0" smtClean="0"/>
              <a:t> </a:t>
            </a:r>
            <a:r>
              <a:rPr lang="ru-RU" dirty="0" err="1" smtClean="0"/>
              <a:t>зв’язки</a:t>
            </a:r>
            <a:r>
              <a:rPr lang="ru-RU" dirty="0" smtClean="0"/>
              <a:t> </a:t>
            </a:r>
            <a:r>
              <a:rPr lang="ru-RU" dirty="0" err="1" smtClean="0"/>
              <a:t>пронизують</a:t>
            </a:r>
            <a:r>
              <a:rPr lang="ru-RU" dirty="0" smtClean="0"/>
              <a:t> все </a:t>
            </a:r>
            <a:r>
              <a:rPr lang="ru-RU" dirty="0" err="1" smtClean="0"/>
              <a:t>мислення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Існує</a:t>
            </a:r>
            <a:r>
              <a:rPr lang="ru-RU" dirty="0" smtClean="0"/>
              <a:t> думка [1], що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 є не що </a:t>
            </a:r>
            <a:r>
              <a:rPr lang="ru-RU" dirty="0" err="1" smtClean="0"/>
              <a:t>інше</a:t>
            </a:r>
            <a:r>
              <a:rPr lang="ru-RU" dirty="0" smtClean="0"/>
              <a:t>, як </a:t>
            </a:r>
            <a:r>
              <a:rPr lang="ru-RU" dirty="0" err="1" smtClean="0"/>
              <a:t>розповсюдження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, як </a:t>
            </a:r>
            <a:r>
              <a:rPr lang="ru-RU" dirty="0" err="1" smtClean="0"/>
              <a:t>деяка</a:t>
            </a:r>
            <a:r>
              <a:rPr lang="ru-RU" dirty="0" smtClean="0"/>
              <a:t> </a:t>
            </a:r>
            <a:r>
              <a:rPr lang="ru-RU" dirty="0" err="1" smtClean="0"/>
              <a:t>ланцюгова</a:t>
            </a:r>
            <a:r>
              <a:rPr lang="ru-RU" dirty="0" smtClean="0"/>
              <a:t> </a:t>
            </a:r>
            <a:r>
              <a:rPr lang="ru-RU" dirty="0" err="1" smtClean="0"/>
              <a:t>реакція</a:t>
            </a:r>
            <a:r>
              <a:rPr lang="ru-RU" dirty="0" smtClean="0"/>
              <a:t>.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примітивні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принципово</a:t>
            </a:r>
            <a:r>
              <a:rPr lang="ru-RU" dirty="0" smtClean="0"/>
              <a:t> </a:t>
            </a:r>
            <a:r>
              <a:rPr lang="ru-RU" dirty="0" err="1" smtClean="0"/>
              <a:t>залежать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послідовності</a:t>
            </a:r>
            <a:r>
              <a:rPr lang="ru-RU" dirty="0" smtClean="0"/>
              <a:t> </a:t>
            </a:r>
            <a:r>
              <a:rPr lang="ru-RU" dirty="0" err="1" smtClean="0"/>
              <a:t>подій</a:t>
            </a:r>
            <a:r>
              <a:rPr lang="ru-RU" dirty="0" smtClean="0"/>
              <a:t> в </a:t>
            </a:r>
            <a:r>
              <a:rPr lang="ru-RU" dirty="0" err="1" smtClean="0"/>
              <a:t>часі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й </a:t>
            </a:r>
            <a:r>
              <a:rPr lang="ru-RU" dirty="0" err="1" smtClean="0"/>
              <a:t>закладено</a:t>
            </a:r>
            <a:r>
              <a:rPr lang="ru-RU" dirty="0" smtClean="0"/>
              <a:t> в природу </a:t>
            </a:r>
            <a:r>
              <a:rPr lang="ru-RU" dirty="0" err="1" smtClean="0"/>
              <a:t>нейронних</a:t>
            </a:r>
            <a:r>
              <a:rPr lang="ru-RU" dirty="0" smtClean="0"/>
              <a:t> систем. Тому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притаманне</a:t>
            </a:r>
            <a:r>
              <a:rPr lang="ru-RU" dirty="0" smtClean="0"/>
              <a:t> </a:t>
            </a:r>
            <a:r>
              <a:rPr lang="ru-RU" dirty="0" err="1" smtClean="0"/>
              <a:t>реагування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на </a:t>
            </a:r>
            <a:r>
              <a:rPr lang="ru-RU" dirty="0" err="1" smtClean="0"/>
              <a:t>жорстко</a:t>
            </a:r>
            <a:r>
              <a:rPr lang="ru-RU" dirty="0" smtClean="0"/>
              <a:t> </a:t>
            </a:r>
            <a:r>
              <a:rPr lang="ru-RU" dirty="0" err="1" smtClean="0"/>
              <a:t>визначені</a:t>
            </a:r>
            <a:r>
              <a:rPr lang="ru-RU" dirty="0" smtClean="0"/>
              <a:t> </a:t>
            </a: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подразнення</a:t>
            </a:r>
            <a:r>
              <a:rPr lang="ru-RU" dirty="0" smtClean="0"/>
              <a:t>. Наприклад, </a:t>
            </a:r>
            <a:r>
              <a:rPr lang="ru-RU" dirty="0" err="1" smtClean="0"/>
              <a:t>домашні</a:t>
            </a:r>
            <a:r>
              <a:rPr lang="ru-RU" dirty="0" smtClean="0"/>
              <a:t> </a:t>
            </a:r>
            <a:r>
              <a:rPr lang="ru-RU" dirty="0" err="1" smtClean="0"/>
              <a:t>тварини</a:t>
            </a:r>
            <a:r>
              <a:rPr lang="ru-RU" dirty="0" smtClean="0"/>
              <a:t> "</a:t>
            </a:r>
            <a:r>
              <a:rPr lang="ru-RU" dirty="0" err="1" smtClean="0"/>
              <a:t>навчаються</a:t>
            </a:r>
            <a:r>
              <a:rPr lang="ru-RU" dirty="0" smtClean="0"/>
              <a:t>" </a:t>
            </a:r>
            <a:r>
              <a:rPr lang="ru-RU" dirty="0" err="1" smtClean="0"/>
              <a:t>ігнорувати</a:t>
            </a:r>
            <a:r>
              <a:rPr lang="ru-RU" dirty="0" smtClean="0"/>
              <a:t> </a:t>
            </a:r>
            <a:r>
              <a:rPr lang="ru-RU" dirty="0" err="1" smtClean="0"/>
              <a:t>повторні</a:t>
            </a:r>
            <a:r>
              <a:rPr lang="ru-RU" dirty="0" smtClean="0"/>
              <a:t> </a:t>
            </a:r>
            <a:r>
              <a:rPr lang="ru-RU" dirty="0" err="1" smtClean="0"/>
              <a:t>несуттєві</a:t>
            </a:r>
            <a:r>
              <a:rPr lang="ru-RU" dirty="0" smtClean="0"/>
              <a:t> </a:t>
            </a: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подразнення</a:t>
            </a:r>
            <a:r>
              <a:rPr lang="ru-RU" dirty="0" smtClean="0"/>
              <a:t> ("</a:t>
            </a:r>
            <a:r>
              <a:rPr lang="ru-RU" dirty="0" err="1" smtClean="0"/>
              <a:t>цокання</a:t>
            </a:r>
            <a:r>
              <a:rPr lang="ru-RU" dirty="0" smtClean="0"/>
              <a:t>" </a:t>
            </a:r>
            <a:r>
              <a:rPr lang="ru-RU" dirty="0" err="1" smtClean="0"/>
              <a:t>годинника</a:t>
            </a:r>
            <a:r>
              <a:rPr lang="ru-RU" dirty="0" smtClean="0"/>
              <a:t>), але </a:t>
            </a:r>
            <a:r>
              <a:rPr lang="ru-RU" dirty="0" err="1" smtClean="0"/>
              <a:t>посилюють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подразнень</a:t>
            </a:r>
            <a:r>
              <a:rPr lang="ru-RU" dirty="0" smtClean="0"/>
              <a:t>, які можуть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серйозні</a:t>
            </a:r>
            <a:r>
              <a:rPr lang="ru-RU" dirty="0" smtClean="0"/>
              <a:t> наслідки (звук </a:t>
            </a:r>
            <a:r>
              <a:rPr lang="ru-RU" dirty="0" err="1" smtClean="0"/>
              <a:t>автомобільних</a:t>
            </a:r>
            <a:r>
              <a:rPr lang="ru-RU" dirty="0" smtClean="0"/>
              <a:t> </a:t>
            </a:r>
            <a:r>
              <a:rPr lang="ru-RU" dirty="0" err="1" smtClean="0"/>
              <a:t>гальм</a:t>
            </a:r>
            <a:r>
              <a:rPr lang="ru-RU" dirty="0" smtClean="0"/>
              <a:t>). </a:t>
            </a:r>
            <a:endParaRPr lang="en-US" dirty="0" smtClean="0"/>
          </a:p>
          <a:p>
            <a:pPr algn="just"/>
            <a:r>
              <a:rPr lang="en-US" dirty="0"/>
              <a:t>	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дослідників</a:t>
            </a:r>
            <a:r>
              <a:rPr lang="ru-RU" dirty="0" smtClean="0"/>
              <a:t> </a:t>
            </a:r>
            <a:r>
              <a:rPr lang="ru-RU" dirty="0" err="1" smtClean="0"/>
              <a:t>вважає</a:t>
            </a:r>
            <a:r>
              <a:rPr lang="ru-RU" dirty="0" smtClean="0"/>
              <a:t>, що майбутнє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комп’ютерам</a:t>
            </a:r>
            <a:r>
              <a:rPr lang="ru-RU" dirty="0" smtClean="0"/>
              <a:t>, які </a:t>
            </a:r>
            <a:r>
              <a:rPr lang="ru-RU" dirty="0" err="1" smtClean="0"/>
              <a:t>базуються</a:t>
            </a:r>
            <a:r>
              <a:rPr lang="ru-RU" dirty="0" smtClean="0"/>
              <a:t> на </a:t>
            </a:r>
            <a:r>
              <a:rPr lang="ru-RU" dirty="0" err="1" smtClean="0"/>
              <a:t>аналізі</a:t>
            </a:r>
            <a:r>
              <a:rPr lang="ru-RU" dirty="0" smtClean="0"/>
              <a:t> </a:t>
            </a:r>
            <a:r>
              <a:rPr lang="ru-RU" dirty="0" err="1" smtClean="0"/>
              <a:t>зв’язків</a:t>
            </a:r>
            <a:r>
              <a:rPr lang="ru-RU" dirty="0" smtClean="0"/>
              <a:t>, а не </a:t>
            </a:r>
            <a:r>
              <a:rPr lang="ru-RU" dirty="0" err="1" smtClean="0"/>
              <a:t>обробці</a:t>
            </a:r>
            <a:r>
              <a:rPr lang="ru-RU" dirty="0" smtClean="0"/>
              <a:t> </a:t>
            </a:r>
            <a:r>
              <a:rPr lang="ru-RU" dirty="0" err="1" smtClean="0"/>
              <a:t>символів</a:t>
            </a:r>
            <a:r>
              <a:rPr lang="ru-RU" dirty="0" smtClean="0"/>
              <a:t> [11]. </a:t>
            </a:r>
            <a:r>
              <a:rPr lang="ru-RU" dirty="0" err="1" smtClean="0"/>
              <a:t>Мінські</a:t>
            </a:r>
            <a:r>
              <a:rPr lang="ru-RU" dirty="0" smtClean="0"/>
              <a:t> </a:t>
            </a:r>
            <a:r>
              <a:rPr lang="ru-RU" dirty="0" err="1" smtClean="0"/>
              <a:t>вважав</a:t>
            </a:r>
            <a:r>
              <a:rPr lang="ru-RU" dirty="0" smtClean="0"/>
              <a:t>, що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комп’ютер</a:t>
            </a:r>
            <a:r>
              <a:rPr lang="ru-RU" dirty="0" smtClean="0"/>
              <a:t> повинен </a:t>
            </a:r>
            <a:r>
              <a:rPr lang="ru-RU" dirty="0" err="1" smtClean="0"/>
              <a:t>діяти</a:t>
            </a:r>
            <a:r>
              <a:rPr lang="ru-RU" dirty="0" smtClean="0"/>
              <a:t> </a:t>
            </a:r>
            <a:r>
              <a:rPr lang="ru-RU" dirty="0" err="1" smtClean="0"/>
              <a:t>подібно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, </a:t>
            </a:r>
            <a:r>
              <a:rPr lang="ru-RU" dirty="0" err="1" smtClean="0"/>
              <a:t>тоді</a:t>
            </a:r>
            <a:r>
              <a:rPr lang="ru-RU" dirty="0" smtClean="0"/>
              <a:t> й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конструкція</a:t>
            </a:r>
            <a:r>
              <a:rPr lang="ru-RU" dirty="0" smtClean="0"/>
              <a:t> повинна бути також </a:t>
            </a:r>
            <a:r>
              <a:rPr lang="ru-RU" dirty="0" err="1" smtClean="0"/>
              <a:t>подібна</a:t>
            </a:r>
            <a:r>
              <a:rPr lang="ru-RU" dirty="0" smtClean="0"/>
              <a:t> до </a:t>
            </a:r>
            <a:r>
              <a:rPr lang="ru-RU" dirty="0" err="1" smtClean="0"/>
              <a:t>мозку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839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02257" y="1084217"/>
            <a:ext cx="8984646" cy="467513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	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штучних</a:t>
            </a:r>
            <a:r>
              <a:rPr lang="ru-RU" dirty="0" smtClean="0"/>
              <a:t> </a:t>
            </a:r>
            <a:r>
              <a:rPr lang="ru-RU" dirty="0" err="1" smtClean="0"/>
              <a:t>нейронних</a:t>
            </a:r>
            <a:r>
              <a:rPr lang="ru-RU" dirty="0" smtClean="0"/>
              <a:t> мереж (ШНМ) і </a:t>
            </a:r>
            <a:r>
              <a:rPr lang="ru-RU" dirty="0" err="1" smtClean="0"/>
              <a:t>схеми</a:t>
            </a:r>
            <a:r>
              <a:rPr lang="ru-RU" dirty="0" smtClean="0"/>
              <a:t> з </a:t>
            </a:r>
            <a:r>
              <a:rPr lang="ru-RU" dirty="0" err="1" smtClean="0"/>
              <a:t>адресацією</a:t>
            </a:r>
            <a:r>
              <a:rPr lang="ru-RU" dirty="0" smtClean="0"/>
              <a:t> за </a:t>
            </a:r>
            <a:r>
              <a:rPr lang="ru-RU" dirty="0" err="1" smtClean="0"/>
              <a:t>вмістом</a:t>
            </a:r>
            <a:r>
              <a:rPr lang="ru-RU" dirty="0" smtClean="0"/>
              <a:t> мають і </a:t>
            </a:r>
            <a:r>
              <a:rPr lang="ru-RU" dirty="0" err="1" smtClean="0"/>
              <a:t>недоліки</a:t>
            </a:r>
            <a:r>
              <a:rPr lang="ru-RU" dirty="0" smtClean="0"/>
              <a:t>.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нефіксованої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вони можуть </a:t>
            </a:r>
            <a:r>
              <a:rPr lang="ru-RU" dirty="0" err="1" smtClean="0"/>
              <a:t>плутати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об’єкти</a:t>
            </a:r>
            <a:r>
              <a:rPr lang="ru-RU" dirty="0" smtClean="0"/>
              <a:t>. Але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аналогічно</a:t>
            </a:r>
            <a:r>
              <a:rPr lang="ru-RU" dirty="0" smtClean="0"/>
              <a:t> </a:t>
            </a:r>
            <a:r>
              <a:rPr lang="ru-RU" dirty="0" err="1" smtClean="0"/>
              <a:t>звиканню</a:t>
            </a:r>
            <a:r>
              <a:rPr lang="ru-RU" dirty="0" smtClean="0"/>
              <a:t>, </a:t>
            </a:r>
            <a:r>
              <a:rPr lang="ru-RU" dirty="0" err="1" smtClean="0"/>
              <a:t>посиленню</a:t>
            </a:r>
            <a:r>
              <a:rPr lang="ru-RU" dirty="0" smtClean="0"/>
              <a:t> </a:t>
            </a:r>
            <a:r>
              <a:rPr lang="ru-RU" dirty="0" err="1" smtClean="0"/>
              <a:t>чуттєвості</a:t>
            </a:r>
            <a:r>
              <a:rPr lang="ru-RU" dirty="0" smtClean="0"/>
              <a:t> до </a:t>
            </a:r>
            <a:r>
              <a:rPr lang="ru-RU" dirty="0" err="1" smtClean="0"/>
              <a:t>асоціацій</a:t>
            </a:r>
            <a:r>
              <a:rPr lang="ru-RU" dirty="0" smtClean="0"/>
              <a:t>, які лежать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психічних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Іншими</a:t>
            </a:r>
            <a:r>
              <a:rPr lang="ru-RU" dirty="0" smtClean="0"/>
              <a:t> словами, будь-який </a:t>
            </a:r>
            <a:r>
              <a:rPr lang="ru-RU" dirty="0" err="1" smtClean="0"/>
              <a:t>комп’ютер</a:t>
            </a:r>
            <a:r>
              <a:rPr lang="ru-RU" dirty="0" smtClean="0"/>
              <a:t>, який </a:t>
            </a:r>
            <a:r>
              <a:rPr lang="ru-RU" dirty="0" err="1" smtClean="0"/>
              <a:t>претендує</a:t>
            </a:r>
            <a:r>
              <a:rPr lang="ru-RU" dirty="0" smtClean="0"/>
              <a:t> на "</a:t>
            </a:r>
            <a:r>
              <a:rPr lang="ru-RU" dirty="0" err="1" smtClean="0"/>
              <a:t>розумність</a:t>
            </a:r>
            <a:r>
              <a:rPr lang="ru-RU" dirty="0" smtClean="0"/>
              <a:t>" повинен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	</a:t>
            </a:r>
            <a:r>
              <a:rPr lang="ru-RU" dirty="0" err="1" smtClean="0"/>
              <a:t>Штучні</a:t>
            </a:r>
            <a:r>
              <a:rPr lang="ru-RU" dirty="0" smtClean="0"/>
              <a:t> </a:t>
            </a:r>
            <a:r>
              <a:rPr lang="ru-RU" dirty="0" err="1" smtClean="0"/>
              <a:t>нейрони</a:t>
            </a:r>
            <a:r>
              <a:rPr lang="ru-RU" dirty="0" smtClean="0"/>
              <a:t>, що також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dirty="0" err="1" smtClean="0"/>
              <a:t>нейронними</a:t>
            </a:r>
            <a:r>
              <a:rPr lang="ru-RU" dirty="0" smtClean="0"/>
              <a:t> </a:t>
            </a:r>
            <a:r>
              <a:rPr lang="ru-RU" dirty="0" err="1" smtClean="0"/>
              <a:t>клітинами</a:t>
            </a:r>
            <a:r>
              <a:rPr lang="ru-RU" dirty="0" smtClean="0"/>
              <a:t>, </a:t>
            </a:r>
            <a:r>
              <a:rPr lang="ru-RU" dirty="0" err="1" smtClean="0"/>
              <a:t>вузлами</a:t>
            </a:r>
            <a:r>
              <a:rPr lang="ru-RU" dirty="0" smtClean="0"/>
              <a:t>, модулями, </a:t>
            </a:r>
            <a:r>
              <a:rPr lang="ru-RU" dirty="0" err="1" smtClean="0"/>
              <a:t>моделюють</a:t>
            </a:r>
            <a:r>
              <a:rPr lang="ru-RU" dirty="0" smtClean="0"/>
              <a:t> структуру й </a:t>
            </a:r>
            <a:r>
              <a:rPr lang="ru-RU" dirty="0" err="1" smtClean="0"/>
              <a:t>функції</a:t>
            </a:r>
            <a:r>
              <a:rPr lang="ru-RU" dirty="0" smtClean="0"/>
              <a:t> біологічних </a:t>
            </a:r>
            <a:r>
              <a:rPr lang="ru-RU" dirty="0" err="1" smtClean="0"/>
              <a:t>нейронів</a:t>
            </a:r>
            <a:r>
              <a:rPr lang="ru-RU" dirty="0" smtClean="0"/>
              <a:t>. </a:t>
            </a:r>
            <a:r>
              <a:rPr lang="ru-RU" dirty="0" err="1" smtClean="0"/>
              <a:t>Архітектура</a:t>
            </a:r>
            <a:r>
              <a:rPr lang="ru-RU" dirty="0" smtClean="0"/>
              <a:t> й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штучних</a:t>
            </a:r>
            <a:r>
              <a:rPr lang="ru-RU" dirty="0" smtClean="0"/>
              <a:t> </a:t>
            </a:r>
            <a:r>
              <a:rPr lang="ru-RU" dirty="0" err="1" smtClean="0"/>
              <a:t>нейронних</a:t>
            </a:r>
            <a:r>
              <a:rPr lang="ru-RU" dirty="0" smtClean="0"/>
              <a:t> мереж, </a:t>
            </a:r>
            <a:r>
              <a:rPr lang="ru-RU" dirty="0" err="1" smtClean="0"/>
              <a:t>утворених</a:t>
            </a:r>
            <a:r>
              <a:rPr lang="ru-RU" dirty="0" smtClean="0"/>
              <a:t> нейронами, </a:t>
            </a:r>
            <a:r>
              <a:rPr lang="ru-RU" dirty="0" err="1" smtClean="0"/>
              <a:t>залежать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, які мають бути </a:t>
            </a:r>
            <a:r>
              <a:rPr lang="ru-RU" dirty="0" err="1" smtClean="0"/>
              <a:t>вирішені</a:t>
            </a:r>
            <a:r>
              <a:rPr lang="ru-RU" dirty="0" smtClean="0"/>
              <a:t> з </a:t>
            </a:r>
            <a:r>
              <a:rPr lang="ru-RU" dirty="0" err="1" smtClean="0"/>
              <a:t>їхньою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[11].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33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93539" y="373038"/>
            <a:ext cx="7419703" cy="7924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Модель штучного нейрона 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83642" y="1532708"/>
            <a:ext cx="9559865" cy="4064726"/>
          </a:xfrm>
        </p:spPr>
        <p:txBody>
          <a:bodyPr/>
          <a:lstStyle/>
          <a:p>
            <a:pPr algn="just"/>
            <a:r>
              <a:rPr lang="ru-RU" dirty="0" smtClean="0"/>
              <a:t>	</a:t>
            </a:r>
            <a:r>
              <a:rPr lang="ru-RU" dirty="0" smtClean="0">
                <a:solidFill>
                  <a:schemeClr val="tx1"/>
                </a:solidFill>
              </a:rPr>
              <a:t>Структуру штучного нейрона, </a:t>
            </a:r>
            <a:r>
              <a:rPr lang="ru-RU" dirty="0" err="1" smtClean="0">
                <a:solidFill>
                  <a:schemeClr val="tx1"/>
                </a:solidFill>
              </a:rPr>
              <a:t>запропоновану</a:t>
            </a:r>
            <a:r>
              <a:rPr lang="ru-RU" dirty="0" smtClean="0">
                <a:solidFill>
                  <a:schemeClr val="tx1"/>
                </a:solidFill>
              </a:rPr>
              <a:t> у [11], </a:t>
            </a:r>
            <a:r>
              <a:rPr lang="ru-RU" dirty="0" err="1" smtClean="0">
                <a:solidFill>
                  <a:schemeClr val="tx1"/>
                </a:solidFill>
              </a:rPr>
              <a:t>зображено</a:t>
            </a:r>
            <a:r>
              <a:rPr lang="ru-RU" dirty="0" smtClean="0">
                <a:solidFill>
                  <a:schemeClr val="tx1"/>
                </a:solidFill>
              </a:rPr>
              <a:t> на рис. 6.1. </a:t>
            </a:r>
            <a:r>
              <a:rPr lang="ru-RU" dirty="0" err="1" smtClean="0">
                <a:solidFill>
                  <a:schemeClr val="tx1"/>
                </a:solidFill>
              </a:rPr>
              <a:t>Вхідними</a:t>
            </a:r>
            <a:r>
              <a:rPr lang="ru-RU" dirty="0" smtClean="0">
                <a:solidFill>
                  <a:schemeClr val="tx1"/>
                </a:solidFill>
              </a:rPr>
              <a:t> сигналами штучного нейрона 𝑥𝑖 (𝑖 = 1,𝑁) є </a:t>
            </a:r>
            <a:r>
              <a:rPr lang="ru-RU" dirty="0" err="1" smtClean="0">
                <a:solidFill>
                  <a:schemeClr val="tx1"/>
                </a:solidFill>
              </a:rPr>
              <a:t>вихідні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сигнали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інших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нейронів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кожний</a:t>
            </a:r>
            <a:r>
              <a:rPr lang="ru-RU" dirty="0" smtClean="0">
                <a:solidFill>
                  <a:schemeClr val="tx1"/>
                </a:solidFill>
              </a:rPr>
              <a:t> з </a:t>
            </a:r>
            <a:r>
              <a:rPr lang="ru-RU" dirty="0" err="1" smtClean="0">
                <a:solidFill>
                  <a:schemeClr val="tx1"/>
                </a:solidFill>
              </a:rPr>
              <a:t>яких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узятий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своєю</a:t>
            </a:r>
            <a:r>
              <a:rPr lang="ru-RU" dirty="0" smtClean="0">
                <a:solidFill>
                  <a:schemeClr val="tx1"/>
                </a:solidFill>
              </a:rPr>
              <a:t> вагою 𝑤𝑖 (𝑖 = 1,𝑁), </a:t>
            </a:r>
            <a:r>
              <a:rPr lang="ru-RU" dirty="0" err="1" smtClean="0">
                <a:solidFill>
                  <a:schemeClr val="tx1"/>
                </a:solidFill>
              </a:rPr>
              <a:t>аналогічною</a:t>
            </a:r>
            <a:r>
              <a:rPr lang="ru-RU" dirty="0" smtClean="0">
                <a:solidFill>
                  <a:schemeClr val="tx1"/>
                </a:solidFill>
              </a:rPr>
              <a:t> до </a:t>
            </a:r>
            <a:r>
              <a:rPr lang="ru-RU" dirty="0" err="1" smtClean="0">
                <a:solidFill>
                  <a:schemeClr val="tx1"/>
                </a:solidFill>
              </a:rPr>
              <a:t>синаптичної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сили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Вхідний</a:t>
            </a:r>
            <a:r>
              <a:rPr lang="ru-RU" dirty="0" smtClean="0">
                <a:solidFill>
                  <a:schemeClr val="tx1"/>
                </a:solidFill>
              </a:rPr>
              <a:t> оператор 𝑓</a:t>
            </a:r>
            <a:r>
              <a:rPr lang="ru-RU" baseline="-25000" dirty="0" err="1" smtClean="0">
                <a:solidFill>
                  <a:schemeClr val="tx1"/>
                </a:solidFill>
              </a:rPr>
              <a:t>вх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перетворює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зважені</a:t>
            </a:r>
            <a:r>
              <a:rPr lang="ru-RU" dirty="0" smtClean="0">
                <a:solidFill>
                  <a:schemeClr val="tx1"/>
                </a:solidFill>
              </a:rPr>
              <a:t> входи й </a:t>
            </a:r>
            <a:r>
              <a:rPr lang="ru-RU" dirty="0" err="1" smtClean="0">
                <a:solidFill>
                  <a:schemeClr val="tx1"/>
                </a:solidFill>
              </a:rPr>
              <a:t>подає</a:t>
            </a:r>
            <a:r>
              <a:rPr lang="ru-RU" dirty="0" smtClean="0">
                <a:solidFill>
                  <a:schemeClr val="tx1"/>
                </a:solidFill>
              </a:rPr>
              <a:t> їх на оператор </a:t>
            </a:r>
            <a:r>
              <a:rPr lang="ru-RU" dirty="0" err="1" smtClean="0">
                <a:solidFill>
                  <a:schemeClr val="tx1"/>
                </a:solidFill>
              </a:rPr>
              <a:t>активації</a:t>
            </a:r>
            <a:r>
              <a:rPr lang="ru-RU" dirty="0" smtClean="0">
                <a:solidFill>
                  <a:schemeClr val="tx1"/>
                </a:solidFill>
              </a:rPr>
              <a:t> 𝑓𝑎. </a:t>
            </a:r>
            <a:r>
              <a:rPr lang="ru-RU" dirty="0" err="1" smtClean="0">
                <a:solidFill>
                  <a:schemeClr val="tx1"/>
                </a:solidFill>
              </a:rPr>
              <a:t>Вихідний</a:t>
            </a:r>
            <a:r>
              <a:rPr lang="ru-RU" dirty="0" smtClean="0">
                <a:solidFill>
                  <a:schemeClr val="tx1"/>
                </a:solidFill>
              </a:rPr>
              <a:t> сигнал нейрона </a:t>
            </a:r>
            <a:r>
              <a:rPr lang="ru-RU" i="1" dirty="0" smtClean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являє</a:t>
            </a:r>
            <a:r>
              <a:rPr lang="ru-RU" dirty="0" smtClean="0">
                <a:solidFill>
                  <a:schemeClr val="tx1"/>
                </a:solidFill>
              </a:rPr>
              <a:t> собою </a:t>
            </a:r>
            <a:r>
              <a:rPr lang="ru-RU" dirty="0" err="1" smtClean="0">
                <a:solidFill>
                  <a:schemeClr val="tx1"/>
                </a:solidFill>
              </a:rPr>
              <a:t>перетворений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вихідним</a:t>
            </a:r>
            <a:r>
              <a:rPr lang="ru-RU" dirty="0" smtClean="0">
                <a:solidFill>
                  <a:schemeClr val="tx1"/>
                </a:solidFill>
              </a:rPr>
              <a:t> оператором 𝑓</a:t>
            </a:r>
            <a:r>
              <a:rPr lang="ru-RU" baseline="-25000" dirty="0" err="1" smtClean="0">
                <a:solidFill>
                  <a:schemeClr val="tx1"/>
                </a:solidFill>
              </a:rPr>
              <a:t>вих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вихідний</a:t>
            </a:r>
            <a:r>
              <a:rPr lang="ru-RU" dirty="0" smtClean="0">
                <a:solidFill>
                  <a:schemeClr val="tx1"/>
                </a:solidFill>
              </a:rPr>
              <a:t> сигнал оператора </a:t>
            </a:r>
            <a:r>
              <a:rPr lang="ru-RU" dirty="0" err="1" smtClean="0">
                <a:solidFill>
                  <a:schemeClr val="tx1"/>
                </a:solidFill>
              </a:rPr>
              <a:t>активації</a:t>
            </a:r>
            <a:r>
              <a:rPr lang="ru-RU" dirty="0" smtClean="0">
                <a:solidFill>
                  <a:schemeClr val="tx1"/>
                </a:solidFill>
              </a:rPr>
              <a:t>. Таким чином, </a:t>
            </a:r>
            <a:r>
              <a:rPr lang="ru-RU" dirty="0" err="1" smtClean="0">
                <a:solidFill>
                  <a:schemeClr val="tx1"/>
                </a:solidFill>
              </a:rPr>
              <a:t>нелінійний</a:t>
            </a:r>
            <a:r>
              <a:rPr lang="ru-RU" dirty="0" smtClean="0">
                <a:solidFill>
                  <a:schemeClr val="tx1"/>
                </a:solidFill>
              </a:rPr>
              <a:t> оператор </a:t>
            </a:r>
            <a:r>
              <a:rPr lang="ru-RU" dirty="0" err="1" smtClean="0">
                <a:solidFill>
                  <a:schemeClr val="tx1"/>
                </a:solidFill>
              </a:rPr>
              <a:t>перетворення</a:t>
            </a:r>
            <a:r>
              <a:rPr lang="ru-RU" dirty="0" smtClean="0">
                <a:solidFill>
                  <a:schemeClr val="tx1"/>
                </a:solidFill>
              </a:rPr>
              <a:t> вектора </a:t>
            </a:r>
            <a:r>
              <a:rPr lang="ru-RU" dirty="0" err="1" smtClean="0">
                <a:solidFill>
                  <a:schemeClr val="tx1"/>
                </a:solidFill>
              </a:rPr>
              <a:t>вхідних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сигналів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х</a:t>
            </a:r>
            <a:r>
              <a:rPr lang="ru-RU" dirty="0" smtClean="0">
                <a:solidFill>
                  <a:schemeClr val="tx1"/>
                </a:solidFill>
              </a:rPr>
              <a:t> у </a:t>
            </a:r>
            <a:r>
              <a:rPr lang="ru-RU" dirty="0" err="1" smtClean="0">
                <a:solidFill>
                  <a:schemeClr val="tx1"/>
                </a:solidFill>
              </a:rPr>
              <a:t>вихідний</a:t>
            </a:r>
            <a:r>
              <a:rPr lang="ru-RU" dirty="0" smtClean="0">
                <a:solidFill>
                  <a:schemeClr val="tx1"/>
                </a:solidFill>
              </a:rPr>
              <a:t> сигнал </a:t>
            </a:r>
            <a:r>
              <a:rPr lang="ru-RU" i="1" dirty="0" smtClean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може</a:t>
            </a:r>
            <a:r>
              <a:rPr lang="ru-RU" dirty="0" smtClean="0">
                <a:solidFill>
                  <a:schemeClr val="tx1"/>
                </a:solidFill>
              </a:rPr>
              <a:t> бути </a:t>
            </a:r>
            <a:r>
              <a:rPr lang="ru-RU" dirty="0" err="1" smtClean="0">
                <a:solidFill>
                  <a:schemeClr val="tx1"/>
                </a:solidFill>
              </a:rPr>
              <a:t>записаний</a:t>
            </a:r>
            <a:r>
              <a:rPr lang="ru-RU" dirty="0" smtClean="0">
                <a:solidFill>
                  <a:schemeClr val="tx1"/>
                </a:solidFill>
              </a:rPr>
              <a:t> таким чином: </a:t>
            </a: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9196" y="5149759"/>
            <a:ext cx="8648700" cy="4476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Rectangle 5"/>
          <p:cNvSpPr/>
          <p:nvPr/>
        </p:nvSpPr>
        <p:spPr>
          <a:xfrm>
            <a:off x="10399594" y="5149759"/>
            <a:ext cx="1114654" cy="447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13380" y="5136110"/>
            <a:ext cx="1114654" cy="461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5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172" y="330926"/>
            <a:ext cx="11843657" cy="64443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smtClean="0"/>
              <a:t>		</a:t>
            </a:r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err="1" smtClean="0"/>
              <a:t>Вхідний</a:t>
            </a:r>
            <a:r>
              <a:rPr lang="ru-RU" sz="2000" dirty="0" smtClean="0"/>
              <a:t> оператор (</a:t>
            </a:r>
            <a:r>
              <a:rPr lang="ru-RU" sz="2000" dirty="0" err="1" smtClean="0"/>
              <a:t>вхідна</a:t>
            </a:r>
            <a:r>
              <a:rPr lang="ru-RU" sz="2000" dirty="0" smtClean="0"/>
              <a:t> </a:t>
            </a:r>
            <a:r>
              <a:rPr lang="ru-RU" sz="2000" dirty="0" err="1" smtClean="0"/>
              <a:t>функція</a:t>
            </a:r>
            <a:r>
              <a:rPr lang="ru-RU" sz="2000" dirty="0" smtClean="0"/>
              <a:t>) нейрона </a:t>
            </a:r>
            <a:r>
              <a:rPr lang="ru-RU" sz="2000" dirty="0" err="1" smtClean="0"/>
              <a:t>задає</a:t>
            </a:r>
            <a:r>
              <a:rPr lang="ru-RU" sz="2000" dirty="0" smtClean="0"/>
              <a:t> </a:t>
            </a:r>
            <a:r>
              <a:rPr lang="ru-RU" sz="2000" dirty="0" err="1" smtClean="0"/>
              <a:t>вигляд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використовуваного</a:t>
            </a:r>
            <a:r>
              <a:rPr lang="ru-RU" sz="2000" dirty="0" smtClean="0"/>
              <a:t> в </a:t>
            </a:r>
            <a:r>
              <a:rPr lang="ru-RU" sz="2000" dirty="0" err="1" smtClean="0"/>
              <a:t>нейроні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перетворення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зважених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входів</a:t>
            </a:r>
            <a:r>
              <a:rPr lang="ru-RU" sz="2000" dirty="0" smtClean="0"/>
              <a:t>. </a:t>
            </a:r>
            <a:r>
              <a:rPr lang="ru-RU" sz="2000" dirty="0" err="1" smtClean="0"/>
              <a:t>Відмінність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гальмуючих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входів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збуджувальних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відбивається</a:t>
            </a:r>
            <a:r>
              <a:rPr lang="ru-RU" sz="2000" dirty="0" smtClean="0"/>
              <a:t> у знаках </a:t>
            </a:r>
            <a:r>
              <a:rPr lang="ru-RU" sz="2000" dirty="0" err="1" smtClean="0"/>
              <a:t>відповідних</a:t>
            </a:r>
            <a:r>
              <a:rPr lang="ru-RU" sz="2000" dirty="0" smtClean="0"/>
              <a:t> ваг. </a:t>
            </a:r>
            <a:r>
              <a:rPr lang="ru-RU" sz="2000" dirty="0" err="1" smtClean="0"/>
              <a:t>Звичайно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 </a:t>
            </a:r>
            <a:r>
              <a:rPr lang="ru-RU" sz="2000" dirty="0" err="1" smtClean="0"/>
              <a:t>вхідні</a:t>
            </a:r>
            <a:r>
              <a:rPr lang="ru-RU" sz="2000" dirty="0" smtClean="0"/>
              <a:t> </a:t>
            </a:r>
            <a:r>
              <a:rPr lang="ru-RU" sz="2000" dirty="0" err="1" smtClean="0"/>
              <a:t>функції</a:t>
            </a:r>
            <a:r>
              <a:rPr lang="ru-RU" sz="2000" dirty="0" smtClean="0"/>
              <a:t>: </a:t>
            </a:r>
          </a:p>
          <a:p>
            <a:pPr marL="0" indent="0" algn="just">
              <a:buNone/>
            </a:pP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1687" y="953263"/>
            <a:ext cx="6261055" cy="23404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2214" y="4161405"/>
            <a:ext cx="5314950" cy="24193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21687" y="146678"/>
            <a:ext cx="6508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/>
              <a:t>Структура штучного нейрона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550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хема">
  <a:themeElements>
    <a:clrScheme name="Схема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Схем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хема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 14. Використання матриць толерантності для синтезу нейронних елементів" id="{97A8BF9D-D5F5-42DF-9BB5-8D7124B4A945}" vid="{3CAF3C79-6FD2-4BF7-A81C-5AF076B7D1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template1</Template>
  <TotalTime>28</TotalTime>
  <Words>288</Words>
  <Application>Microsoft Office PowerPoint</Application>
  <PresentationFormat>Widescreen</PresentationFormat>
  <Paragraphs>52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Tw Cen MT</vt:lpstr>
      <vt:lpstr>Схема</vt:lpstr>
      <vt:lpstr>Модуль 1 Моделі нейронних елементів та нейромереж </vt:lpstr>
      <vt:lpstr>Загальна характеристика конекціоністського підходу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Модель штучного нейрона </vt:lpstr>
      <vt:lpstr>PowerPoint Presentation</vt:lpstr>
      <vt:lpstr>Функція активації нейронів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Формальна модель нейрона Маккаллока-Піттс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 1 Моделі нейронних елементів та нейромереж</dc:title>
  <dc:creator>User</dc:creator>
  <cp:lastModifiedBy>User</cp:lastModifiedBy>
  <cp:revision>12</cp:revision>
  <dcterms:created xsi:type="dcterms:W3CDTF">2021-05-03T14:12:53Z</dcterms:created>
  <dcterms:modified xsi:type="dcterms:W3CDTF">2021-05-03T14:52:21Z</dcterms:modified>
</cp:coreProperties>
</file>