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1" r:id="rId4"/>
    <p:sldId id="274" r:id="rId5"/>
    <p:sldId id="275" r:id="rId6"/>
    <p:sldId id="276" r:id="rId7"/>
    <p:sldId id="277" r:id="rId8"/>
    <p:sldId id="278" r:id="rId9"/>
    <p:sldId id="279" r:id="rId10"/>
    <p:sldId id="280" r:id="rId11"/>
    <p:sldId id="281" r:id="rId12"/>
    <p:sldId id="282" r:id="rId13"/>
    <p:sldId id="283" r:id="rId14"/>
    <p:sldId id="284"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83C6EA53-8D50-42D7-B22B-E772E7AD13A4}" type="datetimeFigureOut">
              <a:rPr lang="uk-UA" smtClean="0"/>
              <a:t>03.05.2021</a:t>
            </a:fld>
            <a:endParaRPr lang="uk-UA"/>
          </a:p>
        </p:txBody>
      </p:sp>
      <p:sp>
        <p:nvSpPr>
          <p:cNvPr id="5" name="Footer Placeholder 4"/>
          <p:cNvSpPr>
            <a:spLocks noGrp="1"/>
          </p:cNvSpPr>
          <p:nvPr>
            <p:ph type="ftr" sz="quarter" idx="11"/>
          </p:nvPr>
        </p:nvSpPr>
        <p:spPr>
          <a:xfrm>
            <a:off x="1876424" y="5410201"/>
            <a:ext cx="5124886" cy="365125"/>
          </a:xfrm>
        </p:spPr>
        <p:txBody>
          <a:bodyPr/>
          <a:lstStyle/>
          <a:p>
            <a:endParaRPr lang="uk-UA"/>
          </a:p>
        </p:txBody>
      </p:sp>
      <p:sp>
        <p:nvSpPr>
          <p:cNvPr id="6" name="Slide Number Placeholder 5"/>
          <p:cNvSpPr>
            <a:spLocks noGrp="1"/>
          </p:cNvSpPr>
          <p:nvPr>
            <p:ph type="sldNum" sz="quarter" idx="12"/>
          </p:nvPr>
        </p:nvSpPr>
        <p:spPr>
          <a:xfrm>
            <a:off x="9896911" y="5410199"/>
            <a:ext cx="771089" cy="365125"/>
          </a:xfrm>
        </p:spPr>
        <p:txBody>
          <a:bodyPr/>
          <a:lstStyle/>
          <a:p>
            <a:fld id="{292B843D-0D50-4B41-801C-5636F9F093C7}" type="slidenum">
              <a:rPr lang="uk-UA" smtClean="0"/>
              <a:t>‹#›</a:t>
            </a:fld>
            <a:endParaRPr lang="uk-UA"/>
          </a:p>
        </p:txBody>
      </p:sp>
    </p:spTree>
    <p:extLst>
      <p:ext uri="{BB962C8B-B14F-4D97-AF65-F5344CB8AC3E}">
        <p14:creationId xmlns:p14="http://schemas.microsoft.com/office/powerpoint/2010/main" val="416094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C6EA53-8D50-42D7-B22B-E772E7AD13A4}" type="datetimeFigureOut">
              <a:rPr lang="uk-UA" smtClean="0"/>
              <a:t>03.05.2021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92B843D-0D50-4B41-801C-5636F9F093C7}" type="slidenum">
              <a:rPr lang="uk-UA" smtClean="0"/>
              <a:t>‹#›</a:t>
            </a:fld>
            <a:endParaRPr lang="uk-UA"/>
          </a:p>
        </p:txBody>
      </p:sp>
    </p:spTree>
    <p:extLst>
      <p:ext uri="{BB962C8B-B14F-4D97-AF65-F5344CB8AC3E}">
        <p14:creationId xmlns:p14="http://schemas.microsoft.com/office/powerpoint/2010/main" val="256045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C6EA53-8D50-42D7-B22B-E772E7AD13A4}" type="datetimeFigureOut">
              <a:rPr lang="uk-UA" smtClean="0"/>
              <a:t>03.05.2021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92B843D-0D50-4B41-801C-5636F9F093C7}" type="slidenum">
              <a:rPr lang="uk-UA" smtClean="0"/>
              <a:t>‹#›</a:t>
            </a:fld>
            <a:endParaRPr lang="uk-UA"/>
          </a:p>
        </p:txBody>
      </p:sp>
    </p:spTree>
    <p:extLst>
      <p:ext uri="{BB962C8B-B14F-4D97-AF65-F5344CB8AC3E}">
        <p14:creationId xmlns:p14="http://schemas.microsoft.com/office/powerpoint/2010/main" val="2011351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C6EA53-8D50-42D7-B22B-E772E7AD13A4}" type="datetimeFigureOut">
              <a:rPr lang="uk-UA" smtClean="0"/>
              <a:t>03.05.2021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92B843D-0D50-4B41-801C-5636F9F093C7}" type="slidenum">
              <a:rPr lang="uk-UA" smtClean="0"/>
              <a:t>‹#›</a:t>
            </a:fld>
            <a:endParaRPr lang="uk-UA"/>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05160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C6EA53-8D50-42D7-B22B-E772E7AD13A4}" type="datetimeFigureOut">
              <a:rPr lang="uk-UA" smtClean="0"/>
              <a:t>03.05.2021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92B843D-0D50-4B41-801C-5636F9F093C7}" type="slidenum">
              <a:rPr lang="uk-UA" smtClean="0"/>
              <a:t>‹#›</a:t>
            </a:fld>
            <a:endParaRPr lang="uk-UA"/>
          </a:p>
        </p:txBody>
      </p:sp>
    </p:spTree>
    <p:extLst>
      <p:ext uri="{BB962C8B-B14F-4D97-AF65-F5344CB8AC3E}">
        <p14:creationId xmlns:p14="http://schemas.microsoft.com/office/powerpoint/2010/main" val="919697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3C6EA53-8D50-42D7-B22B-E772E7AD13A4}" type="datetimeFigureOut">
              <a:rPr lang="uk-UA" smtClean="0"/>
              <a:t>03.05.2021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292B843D-0D50-4B41-801C-5636F9F093C7}" type="slidenum">
              <a:rPr lang="uk-UA" smtClean="0"/>
              <a:t>‹#›</a:t>
            </a:fld>
            <a:endParaRPr lang="uk-UA"/>
          </a:p>
        </p:txBody>
      </p:sp>
    </p:spTree>
    <p:extLst>
      <p:ext uri="{BB962C8B-B14F-4D97-AF65-F5344CB8AC3E}">
        <p14:creationId xmlns:p14="http://schemas.microsoft.com/office/powerpoint/2010/main" val="194818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3C6EA53-8D50-42D7-B22B-E772E7AD13A4}" type="datetimeFigureOut">
              <a:rPr lang="uk-UA" smtClean="0"/>
              <a:t>03.05.2021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292B843D-0D50-4B41-801C-5636F9F093C7}" type="slidenum">
              <a:rPr lang="uk-UA" smtClean="0"/>
              <a:t>‹#›</a:t>
            </a:fld>
            <a:endParaRPr lang="uk-UA"/>
          </a:p>
        </p:txBody>
      </p:sp>
    </p:spTree>
    <p:extLst>
      <p:ext uri="{BB962C8B-B14F-4D97-AF65-F5344CB8AC3E}">
        <p14:creationId xmlns:p14="http://schemas.microsoft.com/office/powerpoint/2010/main" val="3616575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C6EA53-8D50-42D7-B22B-E772E7AD13A4}" type="datetimeFigureOut">
              <a:rPr lang="uk-UA" smtClean="0"/>
              <a:t>03.05.2021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92B843D-0D50-4B41-801C-5636F9F093C7}" type="slidenum">
              <a:rPr lang="uk-UA" smtClean="0"/>
              <a:t>‹#›</a:t>
            </a:fld>
            <a:endParaRPr lang="uk-UA"/>
          </a:p>
        </p:txBody>
      </p:sp>
    </p:spTree>
    <p:extLst>
      <p:ext uri="{BB962C8B-B14F-4D97-AF65-F5344CB8AC3E}">
        <p14:creationId xmlns:p14="http://schemas.microsoft.com/office/powerpoint/2010/main" val="1499430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C6EA53-8D50-42D7-B22B-E772E7AD13A4}" type="datetimeFigureOut">
              <a:rPr lang="uk-UA" smtClean="0"/>
              <a:t>03.05.2021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92B843D-0D50-4B41-801C-5636F9F093C7}" type="slidenum">
              <a:rPr lang="uk-UA" smtClean="0"/>
              <a:t>‹#›</a:t>
            </a:fld>
            <a:endParaRPr lang="uk-UA"/>
          </a:p>
        </p:txBody>
      </p:sp>
    </p:spTree>
    <p:extLst>
      <p:ext uri="{BB962C8B-B14F-4D97-AF65-F5344CB8AC3E}">
        <p14:creationId xmlns:p14="http://schemas.microsoft.com/office/powerpoint/2010/main" val="1097550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C6EA53-8D50-42D7-B22B-E772E7AD13A4}" type="datetimeFigureOut">
              <a:rPr lang="uk-UA" smtClean="0"/>
              <a:t>03.05.2021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92B843D-0D50-4B41-801C-5636F9F093C7}" type="slidenum">
              <a:rPr lang="uk-UA" smtClean="0"/>
              <a:t>‹#›</a:t>
            </a:fld>
            <a:endParaRPr lang="uk-UA"/>
          </a:p>
        </p:txBody>
      </p:sp>
    </p:spTree>
    <p:extLst>
      <p:ext uri="{BB962C8B-B14F-4D97-AF65-F5344CB8AC3E}">
        <p14:creationId xmlns:p14="http://schemas.microsoft.com/office/powerpoint/2010/main" val="425567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C6EA53-8D50-42D7-B22B-E772E7AD13A4}" type="datetimeFigureOut">
              <a:rPr lang="uk-UA" smtClean="0"/>
              <a:t>03.05.2021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92B843D-0D50-4B41-801C-5636F9F093C7}" type="slidenum">
              <a:rPr lang="uk-UA" smtClean="0"/>
              <a:t>‹#›</a:t>
            </a:fld>
            <a:endParaRPr lang="uk-UA"/>
          </a:p>
        </p:txBody>
      </p:sp>
    </p:spTree>
    <p:extLst>
      <p:ext uri="{BB962C8B-B14F-4D97-AF65-F5344CB8AC3E}">
        <p14:creationId xmlns:p14="http://schemas.microsoft.com/office/powerpoint/2010/main" val="1317203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C6EA53-8D50-42D7-B22B-E772E7AD13A4}" type="datetimeFigureOut">
              <a:rPr lang="uk-UA" smtClean="0"/>
              <a:t>03.05.2021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92B843D-0D50-4B41-801C-5636F9F093C7}" type="slidenum">
              <a:rPr lang="uk-UA" smtClean="0"/>
              <a:t>‹#›</a:t>
            </a:fld>
            <a:endParaRPr lang="uk-UA"/>
          </a:p>
        </p:txBody>
      </p:sp>
    </p:spTree>
    <p:extLst>
      <p:ext uri="{BB962C8B-B14F-4D97-AF65-F5344CB8AC3E}">
        <p14:creationId xmlns:p14="http://schemas.microsoft.com/office/powerpoint/2010/main" val="4265708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C6EA53-8D50-42D7-B22B-E772E7AD13A4}" type="datetimeFigureOut">
              <a:rPr lang="uk-UA" smtClean="0"/>
              <a:t>03.05.2021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292B843D-0D50-4B41-801C-5636F9F093C7}" type="slidenum">
              <a:rPr lang="uk-UA" smtClean="0"/>
              <a:t>‹#›</a:t>
            </a:fld>
            <a:endParaRPr lang="uk-UA"/>
          </a:p>
        </p:txBody>
      </p:sp>
    </p:spTree>
    <p:extLst>
      <p:ext uri="{BB962C8B-B14F-4D97-AF65-F5344CB8AC3E}">
        <p14:creationId xmlns:p14="http://schemas.microsoft.com/office/powerpoint/2010/main" val="3328768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C6EA53-8D50-42D7-B22B-E772E7AD13A4}" type="datetimeFigureOut">
              <a:rPr lang="uk-UA" smtClean="0"/>
              <a:t>03.05.2021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292B843D-0D50-4B41-801C-5636F9F093C7}" type="slidenum">
              <a:rPr lang="uk-UA" smtClean="0"/>
              <a:t>‹#›</a:t>
            </a:fld>
            <a:endParaRPr lang="uk-UA"/>
          </a:p>
        </p:txBody>
      </p:sp>
    </p:spTree>
    <p:extLst>
      <p:ext uri="{BB962C8B-B14F-4D97-AF65-F5344CB8AC3E}">
        <p14:creationId xmlns:p14="http://schemas.microsoft.com/office/powerpoint/2010/main" val="1756293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6EA53-8D50-42D7-B22B-E772E7AD13A4}" type="datetimeFigureOut">
              <a:rPr lang="uk-UA" smtClean="0"/>
              <a:t>03.05.2021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292B843D-0D50-4B41-801C-5636F9F093C7}" type="slidenum">
              <a:rPr lang="uk-UA" smtClean="0"/>
              <a:t>‹#›</a:t>
            </a:fld>
            <a:endParaRPr lang="uk-UA"/>
          </a:p>
        </p:txBody>
      </p:sp>
    </p:spTree>
    <p:extLst>
      <p:ext uri="{BB962C8B-B14F-4D97-AF65-F5344CB8AC3E}">
        <p14:creationId xmlns:p14="http://schemas.microsoft.com/office/powerpoint/2010/main" val="2531026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C6EA53-8D50-42D7-B22B-E772E7AD13A4}" type="datetimeFigureOut">
              <a:rPr lang="uk-UA" smtClean="0"/>
              <a:t>03.05.2021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92B843D-0D50-4B41-801C-5636F9F093C7}" type="slidenum">
              <a:rPr lang="uk-UA" smtClean="0"/>
              <a:t>‹#›</a:t>
            </a:fld>
            <a:endParaRPr lang="uk-UA"/>
          </a:p>
        </p:txBody>
      </p:sp>
    </p:spTree>
    <p:extLst>
      <p:ext uri="{BB962C8B-B14F-4D97-AF65-F5344CB8AC3E}">
        <p14:creationId xmlns:p14="http://schemas.microsoft.com/office/powerpoint/2010/main" val="71696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C6EA53-8D50-42D7-B22B-E772E7AD13A4}" type="datetimeFigureOut">
              <a:rPr lang="uk-UA" smtClean="0"/>
              <a:t>03.05.2021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92B843D-0D50-4B41-801C-5636F9F093C7}" type="slidenum">
              <a:rPr lang="uk-UA" smtClean="0"/>
              <a:t>‹#›</a:t>
            </a:fld>
            <a:endParaRPr lang="uk-UA"/>
          </a:p>
        </p:txBody>
      </p:sp>
    </p:spTree>
    <p:extLst>
      <p:ext uri="{BB962C8B-B14F-4D97-AF65-F5344CB8AC3E}">
        <p14:creationId xmlns:p14="http://schemas.microsoft.com/office/powerpoint/2010/main" val="4060521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3C6EA53-8D50-42D7-B22B-E772E7AD13A4}" type="datetimeFigureOut">
              <a:rPr lang="uk-UA" smtClean="0"/>
              <a:t>03.05.2021</a:t>
            </a:fld>
            <a:endParaRPr lang="uk-UA"/>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92B843D-0D50-4B41-801C-5636F9F093C7}" type="slidenum">
              <a:rPr lang="uk-UA" smtClean="0"/>
              <a:t>‹#›</a:t>
            </a:fld>
            <a:endParaRPr lang="uk-UA"/>
          </a:p>
        </p:txBody>
      </p:sp>
    </p:spTree>
    <p:extLst>
      <p:ext uri="{BB962C8B-B14F-4D97-AF65-F5344CB8AC3E}">
        <p14:creationId xmlns:p14="http://schemas.microsoft.com/office/powerpoint/2010/main" val="20640281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92322" y="709684"/>
            <a:ext cx="8879884" cy="3370997"/>
          </a:xfrm>
        </p:spPr>
        <p:txBody>
          <a:bodyPr>
            <a:normAutofit/>
          </a:bodyPr>
          <a:lstStyle/>
          <a:p>
            <a:pPr algn="ctr"/>
            <a:r>
              <a:rPr lang="uk-UA" b="1" dirty="0"/>
              <a:t>Модуль </a:t>
            </a:r>
            <a:r>
              <a:rPr lang="uk-UA" b="1" dirty="0" smtClean="0"/>
              <a:t>1</a:t>
            </a:r>
            <a:br>
              <a:rPr lang="uk-UA" b="1" dirty="0" smtClean="0"/>
            </a:br>
            <a:r>
              <a:rPr lang="uk-UA" b="1" dirty="0" smtClean="0"/>
              <a:t>Моделі </a:t>
            </a:r>
            <a:r>
              <a:rPr lang="uk-UA" b="1" dirty="0"/>
              <a:t>нейронних елементів та нейромереж</a:t>
            </a:r>
            <a:r>
              <a:rPr lang="ru-RU" sz="4800" dirty="0"/>
              <a:t/>
            </a:r>
            <a:br>
              <a:rPr lang="ru-RU" sz="4800" dirty="0"/>
            </a:br>
            <a:endParaRPr lang="ru-RU" sz="4800" dirty="0"/>
          </a:p>
        </p:txBody>
      </p:sp>
      <p:sp>
        <p:nvSpPr>
          <p:cNvPr id="3" name="Заголовок 1"/>
          <p:cNvSpPr txBox="1">
            <a:spLocks/>
          </p:cNvSpPr>
          <p:nvPr/>
        </p:nvSpPr>
        <p:spPr>
          <a:xfrm>
            <a:off x="2508654" y="4367281"/>
            <a:ext cx="9144000" cy="1569492"/>
          </a:xfrm>
          <a:prstGeom prst="rect">
            <a:avLst/>
          </a:prstGeom>
          <a:effectLst/>
        </p:spPr>
        <p:txBody>
          <a:bodyPr vert="horz" lIns="91440" tIns="45720" rIns="91440" bIns="45720" rtlCol="0" anchor="b">
            <a:normAutofit fontScale="77500" lnSpcReduction="20000"/>
          </a:bodyPr>
          <a:lstStyle>
            <a:lvl1pPr algn="l" defTabSz="457200"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uk-UA" b="1" dirty="0" smtClean="0"/>
              <a:t>Тема № </a:t>
            </a:r>
            <a:r>
              <a:rPr lang="en-US" b="1" dirty="0" smtClean="0"/>
              <a:t>2</a:t>
            </a:r>
            <a:r>
              <a:rPr lang="ru-RU" dirty="0" smtClean="0"/>
              <a:t/>
            </a:r>
            <a:br>
              <a:rPr lang="ru-RU" dirty="0" smtClean="0"/>
            </a:br>
            <a:r>
              <a:rPr lang="uk-UA" dirty="0"/>
              <a:t>Модель нейрона </a:t>
            </a:r>
            <a:r>
              <a:rPr lang="uk-UA" dirty="0" err="1"/>
              <a:t>Маккаллока-Піттса</a:t>
            </a:r>
            <a:r>
              <a:rPr lang="uk-UA" dirty="0"/>
              <a:t>. Одношаровий </a:t>
            </a:r>
            <a:r>
              <a:rPr lang="uk-UA" dirty="0" err="1"/>
              <a:t>персептрон</a:t>
            </a:r>
            <a:r>
              <a:rPr lang="ru-RU" dirty="0" smtClean="0"/>
              <a:t> </a:t>
            </a:r>
            <a:endParaRPr lang="ru-RU" dirty="0"/>
          </a:p>
        </p:txBody>
      </p:sp>
    </p:spTree>
    <p:extLst>
      <p:ext uri="{BB962C8B-B14F-4D97-AF65-F5344CB8AC3E}">
        <p14:creationId xmlns:p14="http://schemas.microsoft.com/office/powerpoint/2010/main" val="2664356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stretch>
            <a:fillRect/>
          </a:stretch>
        </p:blipFill>
        <p:spPr>
          <a:xfrm>
            <a:off x="1465222" y="1306285"/>
            <a:ext cx="9340630" cy="4484915"/>
          </a:xfrm>
          <a:prstGeom prst="rect">
            <a:avLst/>
          </a:prstGeom>
        </p:spPr>
      </p:pic>
    </p:spTree>
    <p:extLst>
      <p:ext uri="{BB962C8B-B14F-4D97-AF65-F5344CB8AC3E}">
        <p14:creationId xmlns:p14="http://schemas.microsoft.com/office/powerpoint/2010/main" val="4196309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618518"/>
            <a:ext cx="9905998" cy="937327"/>
          </a:xfrm>
        </p:spPr>
        <p:txBody>
          <a:bodyPr/>
          <a:lstStyle/>
          <a:p>
            <a:pPr algn="ctr"/>
            <a:r>
              <a:rPr lang="uk-UA" dirty="0"/>
              <a:t>∑</a:t>
            </a:r>
            <a:r>
              <a:rPr lang="uk-UA" b="1" dirty="0"/>
              <a:t>-П-нейрон</a:t>
            </a:r>
            <a:endParaRPr lang="en-US"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a:xfrm>
                <a:off x="1141412" y="1692322"/>
                <a:ext cx="9905999" cy="4098879"/>
              </a:xfrm>
            </p:spPr>
            <p:txBody>
              <a:bodyPr/>
              <a:lstStyle/>
              <a:p>
                <a:r>
                  <a:rPr lang="uk-UA" dirty="0"/>
                  <a:t>Нейрон даного типу покликаний більш точно відобразити власти­вості біологічного нейрона, а саме здатність моделювати певні </a:t>
                </a:r>
                <a:r>
                  <a:rPr lang="uk-UA" dirty="0" err="1"/>
                  <a:t>синаптичні</a:t>
                </a:r>
                <a:r>
                  <a:rPr lang="uk-UA" dirty="0"/>
                  <a:t> контакти. З цією метою в цьому нейроні, на відміну від лінійної моделі, використовується більш складне перетво­рення вхідних сигналів — їхній добуток або </a:t>
                </a:r>
                <a:r>
                  <a:rPr lang="uk-UA" dirty="0" smtClean="0"/>
                  <a:t>кореляція:</a:t>
                </a:r>
              </a:p>
              <a:p>
                <a:pPr marL="0" indent="0">
                  <a:buNone/>
                </a:pPr>
                <a14:m>
                  <m:oMathPara xmlns:m="http://schemas.openxmlformats.org/officeDocument/2006/math">
                    <m:oMathParaPr>
                      <m:jc m:val="centerGroup"/>
                    </m:oMathParaPr>
                    <m:oMath xmlns:m="http://schemas.openxmlformats.org/officeDocument/2006/math">
                      <m:r>
                        <a:rPr lang="uk-UA" i="1"/>
                        <m:t>𝑧</m:t>
                      </m:r>
                      <m:d>
                        <m:dPr>
                          <m:ctrlPr>
                            <a:rPr lang="en-US" i="1"/>
                          </m:ctrlPr>
                        </m:dPr>
                        <m:e>
                          <m:r>
                            <a:rPr lang="uk-UA" b="1" i="1"/>
                            <m:t>𝒘</m:t>
                          </m:r>
                          <m:r>
                            <a:rPr lang="uk-UA" i="1"/>
                            <m:t>,</m:t>
                          </m:r>
                          <m:r>
                            <a:rPr lang="uk-UA" b="1" i="1"/>
                            <m:t>𝒙</m:t>
                          </m:r>
                        </m:e>
                      </m:d>
                      <m:r>
                        <a:rPr lang="uk-UA" i="1"/>
                        <m:t>=</m:t>
                      </m:r>
                      <m:nary>
                        <m:naryPr>
                          <m:chr m:val="∑"/>
                          <m:limLoc m:val="undOvr"/>
                          <m:ctrlPr>
                            <a:rPr lang="en-US" i="1"/>
                          </m:ctrlPr>
                        </m:naryPr>
                        <m:sub>
                          <m:r>
                            <a:rPr lang="uk-UA" i="1"/>
                            <m:t>𝑖</m:t>
                          </m:r>
                          <m:r>
                            <a:rPr lang="uk-UA" i="1"/>
                            <m:t>=1</m:t>
                          </m:r>
                        </m:sub>
                        <m:sup>
                          <m:r>
                            <a:rPr lang="uk-UA" i="1"/>
                            <m:t>𝑚</m:t>
                          </m:r>
                        </m:sup>
                        <m:e>
                          <m:sSub>
                            <m:sSubPr>
                              <m:ctrlPr>
                                <a:rPr lang="en-US" i="1"/>
                              </m:ctrlPr>
                            </m:sSubPr>
                            <m:e>
                              <m:r>
                                <a:rPr lang="uk-UA" i="1"/>
                                <m:t>𝑤</m:t>
                              </m:r>
                            </m:e>
                            <m:sub>
                              <m:r>
                                <a:rPr lang="uk-UA" i="1"/>
                                <m:t>𝑖</m:t>
                              </m:r>
                            </m:sub>
                          </m:sSub>
                          <m:nary>
                            <m:naryPr>
                              <m:chr m:val="∏"/>
                              <m:limLoc m:val="undOvr"/>
                              <m:ctrlPr>
                                <a:rPr lang="en-US" i="1"/>
                              </m:ctrlPr>
                            </m:naryPr>
                            <m:sub>
                              <m:r>
                                <a:rPr lang="uk-UA" i="1"/>
                                <m:t>𝑗</m:t>
                              </m:r>
                              <m:r>
                                <a:rPr lang="uk-UA" i="1"/>
                                <m:t>=1</m:t>
                              </m:r>
                            </m:sub>
                            <m:sup>
                              <m:sSub>
                                <m:sSubPr>
                                  <m:ctrlPr>
                                    <a:rPr lang="en-US" i="1"/>
                                  </m:ctrlPr>
                                </m:sSubPr>
                                <m:e>
                                  <m:r>
                                    <a:rPr lang="uk-UA" i="1"/>
                                    <m:t>𝑁</m:t>
                                  </m:r>
                                </m:e>
                                <m:sub>
                                  <m:r>
                                    <a:rPr lang="uk-UA" i="1"/>
                                    <m:t>1</m:t>
                                  </m:r>
                                </m:sub>
                              </m:sSub>
                            </m:sup>
                            <m:e>
                              <m:sSub>
                                <m:sSubPr>
                                  <m:ctrlPr>
                                    <a:rPr lang="en-US" i="1"/>
                                  </m:ctrlPr>
                                </m:sSubPr>
                                <m:e>
                                  <m:r>
                                    <a:rPr lang="uk-UA" i="1"/>
                                    <m:t>𝑥</m:t>
                                  </m:r>
                                </m:e>
                                <m:sub>
                                  <m:r>
                                    <a:rPr lang="uk-UA" i="1"/>
                                    <m:t>𝑗</m:t>
                                  </m:r>
                                </m:sub>
                              </m:sSub>
                            </m:e>
                          </m:nary>
                        </m:e>
                      </m:nary>
                      <m:r>
                        <a:rPr lang="uk-UA"/>
                        <m:t>.</m:t>
                      </m:r>
                    </m:oMath>
                  </m:oMathPara>
                </a14:m>
                <a:endParaRPr lang="en-US" dirty="0"/>
              </a:p>
              <a:p>
                <a:pPr marL="0" indent="0">
                  <a:buNone/>
                </a:pPr>
                <a:endParaRPr lang="en-US" dirty="0"/>
              </a:p>
            </p:txBody>
          </p:sp>
        </mc:Choice>
        <mc:Fallback>
          <p:sp>
            <p:nvSpPr>
              <p:cNvPr id="5" name="Content Placeholder 4"/>
              <p:cNvSpPr>
                <a:spLocks noGrp="1" noRot="1" noChangeAspect="1" noMove="1" noResize="1" noEditPoints="1" noAdjustHandles="1" noChangeArrowheads="1" noChangeShapeType="1" noTextEdit="1"/>
              </p:cNvSpPr>
              <p:nvPr>
                <p:ph idx="1"/>
              </p:nvPr>
            </p:nvSpPr>
            <p:spPr>
              <a:xfrm>
                <a:off x="1141412" y="1692322"/>
                <a:ext cx="9905999" cy="4098879"/>
              </a:xfrm>
              <a:blipFill>
                <a:blip r:embed="rId2"/>
                <a:stretch>
                  <a:fillRect l="-1231" t="-2083" r="-1169"/>
                </a:stretch>
              </a:blipFill>
            </p:spPr>
            <p:txBody>
              <a:bodyPr/>
              <a:lstStyle/>
              <a:p>
                <a:r>
                  <a:rPr lang="en-US">
                    <a:noFill/>
                  </a:rPr>
                  <a:t> </a:t>
                </a:r>
              </a:p>
            </p:txBody>
          </p:sp>
        </mc:Fallback>
      </mc:AlternateContent>
    </p:spTree>
    <p:extLst>
      <p:ext uri="{BB962C8B-B14F-4D97-AF65-F5344CB8AC3E}">
        <p14:creationId xmlns:p14="http://schemas.microsoft.com/office/powerpoint/2010/main" val="3230330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290970"/>
            <a:ext cx="9905998" cy="937327"/>
          </a:xfrm>
        </p:spPr>
        <p:txBody>
          <a:bodyPr/>
          <a:lstStyle/>
          <a:p>
            <a:pPr algn="ctr"/>
            <a:r>
              <a:rPr lang="uk-UA" dirty="0"/>
              <a:t>∑</a:t>
            </a:r>
            <a:r>
              <a:rPr lang="uk-UA" b="1" dirty="0"/>
              <a:t>-П-нейрон</a:t>
            </a:r>
            <a:endParaRPr lang="en-US"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a:xfrm>
                <a:off x="1141412" y="1542194"/>
                <a:ext cx="9905999" cy="4098879"/>
              </a:xfrm>
            </p:spPr>
            <p:txBody>
              <a:bodyPr/>
              <a:lstStyle/>
              <a:p>
                <a:pPr marL="0" indent="0">
                  <a:buNone/>
                </a:pPr>
                <a:r>
                  <a:rPr lang="uk-UA" dirty="0"/>
                  <a:t>Вихідний сигнал формується так</a:t>
                </a:r>
                <a:r>
                  <a:rPr lang="uk-UA" dirty="0" smtClean="0"/>
                  <a:t>:</a:t>
                </a:r>
              </a:p>
              <a:p>
                <a:pPr marL="0" indent="0">
                  <a:buNone/>
                </a:pPr>
                <a14:m>
                  <m:oMathPara xmlns:m="http://schemas.openxmlformats.org/officeDocument/2006/math">
                    <m:oMathParaPr>
                      <m:jc m:val="left"/>
                    </m:oMathParaPr>
                    <m:oMath xmlns:m="http://schemas.openxmlformats.org/officeDocument/2006/math">
                      <m:r>
                        <a:rPr lang="uk-UA" i="1"/>
                        <m:t>𝑦</m:t>
                      </m:r>
                      <m:r>
                        <a:rPr lang="uk-UA" i="1"/>
                        <m:t>=</m:t>
                      </m:r>
                      <m:r>
                        <a:rPr lang="uk-UA" i="1"/>
                        <m:t>𝑓</m:t>
                      </m:r>
                      <m:d>
                        <m:dPr>
                          <m:ctrlPr>
                            <a:rPr lang="en-US" i="1"/>
                          </m:ctrlPr>
                        </m:dPr>
                        <m:e>
                          <m:r>
                            <a:rPr lang="uk-UA" b="1" i="1"/>
                            <m:t>𝒘</m:t>
                          </m:r>
                          <m:r>
                            <a:rPr lang="uk-UA" i="1"/>
                            <m:t>,</m:t>
                          </m:r>
                          <m:r>
                            <a:rPr lang="uk-UA" b="1" i="1"/>
                            <m:t>𝒙</m:t>
                          </m:r>
                        </m:e>
                      </m:d>
                      <m:r>
                        <a:rPr lang="uk-UA" i="1"/>
                        <m:t>=</m:t>
                      </m:r>
                      <m:r>
                        <a:rPr lang="uk-UA" i="1"/>
                        <m:t>𝑓</m:t>
                      </m:r>
                      <m:d>
                        <m:dPr>
                          <m:ctrlPr>
                            <a:rPr lang="en-US" i="1"/>
                          </m:ctrlPr>
                        </m:dPr>
                        <m:e>
                          <m:nary>
                            <m:naryPr>
                              <m:chr m:val="∑"/>
                              <m:limLoc m:val="undOvr"/>
                              <m:ctrlPr>
                                <a:rPr lang="en-US" i="1"/>
                              </m:ctrlPr>
                            </m:naryPr>
                            <m:sub>
                              <m:r>
                                <a:rPr lang="uk-UA" i="1"/>
                                <m:t>𝑖</m:t>
                              </m:r>
                              <m:r>
                                <a:rPr lang="uk-UA" i="1"/>
                                <m:t>=1</m:t>
                              </m:r>
                            </m:sub>
                            <m:sup>
                              <m:r>
                                <a:rPr lang="uk-UA" i="1"/>
                                <m:t>𝑚</m:t>
                              </m:r>
                            </m:sup>
                            <m:e>
                              <m:sSub>
                                <m:sSubPr>
                                  <m:ctrlPr>
                                    <a:rPr lang="en-US" i="1"/>
                                  </m:ctrlPr>
                                </m:sSubPr>
                                <m:e>
                                  <m:r>
                                    <a:rPr lang="uk-UA" i="1"/>
                                    <m:t>𝑤</m:t>
                                  </m:r>
                                </m:e>
                                <m:sub>
                                  <m:r>
                                    <a:rPr lang="uk-UA" i="1"/>
                                    <m:t>𝑖</m:t>
                                  </m:r>
                                </m:sub>
                              </m:sSub>
                            </m:e>
                          </m:nary>
                          <m:nary>
                            <m:naryPr>
                              <m:chr m:val="∏"/>
                              <m:limLoc m:val="undOvr"/>
                              <m:ctrlPr>
                                <a:rPr lang="en-US" i="1"/>
                              </m:ctrlPr>
                            </m:naryPr>
                            <m:sub>
                              <m:r>
                                <a:rPr lang="uk-UA" i="1"/>
                                <m:t>𝑗</m:t>
                              </m:r>
                              <m:r>
                                <a:rPr lang="uk-UA" i="1"/>
                                <m:t>=1</m:t>
                              </m:r>
                            </m:sub>
                            <m:sup>
                              <m:sSub>
                                <m:sSubPr>
                                  <m:ctrlPr>
                                    <a:rPr lang="en-US" i="1"/>
                                  </m:ctrlPr>
                                </m:sSubPr>
                                <m:e>
                                  <m:r>
                                    <a:rPr lang="uk-UA" i="1"/>
                                    <m:t>𝑁</m:t>
                                  </m:r>
                                </m:e>
                                <m:sub>
                                  <m:r>
                                    <a:rPr lang="uk-UA" i="1"/>
                                    <m:t>𝑖</m:t>
                                  </m:r>
                                </m:sub>
                              </m:sSub>
                            </m:sup>
                            <m:e>
                              <m:sSub>
                                <m:sSubPr>
                                  <m:ctrlPr>
                                    <a:rPr lang="en-US" i="1"/>
                                  </m:ctrlPr>
                                </m:sSubPr>
                                <m:e>
                                  <m:r>
                                    <a:rPr lang="uk-UA" i="1"/>
                                    <m:t>𝑥</m:t>
                                  </m:r>
                                </m:e>
                                <m:sub>
                                  <m:r>
                                    <a:rPr lang="uk-UA" i="1"/>
                                    <m:t>𝑗</m:t>
                                  </m:r>
                                </m:sub>
                              </m:sSub>
                            </m:e>
                          </m:nary>
                        </m:e>
                      </m:d>
                      <m:r>
                        <a:rPr lang="uk-UA"/>
                        <m:t>, </m:t>
                      </m:r>
                    </m:oMath>
                  </m:oMathPara>
                </a14:m>
                <a:endParaRPr lang="en-US" dirty="0"/>
              </a:p>
              <a:p>
                <a:pPr marL="0" indent="0">
                  <a:buNone/>
                </a:pPr>
                <a:r>
                  <a:rPr lang="uk-UA" dirty="0"/>
                  <a:t>де </a:t>
                </a:r>
                <a14:m>
                  <m:oMath xmlns:m="http://schemas.openxmlformats.org/officeDocument/2006/math">
                    <m:r>
                      <a:rPr lang="uk-UA" i="1"/>
                      <m:t>𝑓</m:t>
                    </m:r>
                    <m:r>
                      <a:rPr lang="uk-UA" i="1"/>
                      <m:t>(∙)</m:t>
                    </m:r>
                  </m:oMath>
                </a14:m>
                <a:r>
                  <a:rPr lang="uk-UA" dirty="0"/>
                  <a:t> — функція активації </a:t>
                </a:r>
                <a:r>
                  <a:rPr lang="uk-UA" dirty="0" smtClean="0"/>
                  <a:t>(порогова</a:t>
                </a:r>
                <a:r>
                  <a:rPr lang="uk-UA" dirty="0"/>
                  <a:t>).</a:t>
                </a:r>
                <a:endParaRPr lang="en-US" dirty="0"/>
              </a:p>
              <a:p>
                <a:pPr marL="0" indent="0">
                  <a:buNone/>
                </a:pPr>
                <a:r>
                  <a:rPr lang="ru-RU" dirty="0"/>
                  <a:t>Схема </a:t>
                </a:r>
                <a:r>
                  <a:rPr lang="en-US" b="1" dirty="0"/>
                  <a:t>∑-П-</a:t>
                </a:r>
                <a:r>
                  <a:rPr lang="en-US" b="1" dirty="0" err="1"/>
                  <a:t>нейрон</a:t>
                </a:r>
                <a:r>
                  <a:rPr lang="ru-RU" dirty="0"/>
                  <a:t>а</a:t>
                </a:r>
                <a:r>
                  <a:rPr lang="en-US" b="1" dirty="0"/>
                  <a:t> </a:t>
                </a:r>
                <a:r>
                  <a:rPr lang="en-US" b="1" dirty="0" err="1"/>
                  <a:t>наведено</a:t>
                </a:r>
                <a:r>
                  <a:rPr lang="en-US" b="1" dirty="0"/>
                  <a:t> </a:t>
                </a:r>
                <a:r>
                  <a:rPr lang="en-US" b="1" dirty="0" err="1"/>
                  <a:t>на</a:t>
                </a:r>
                <a:r>
                  <a:rPr lang="en-US" b="1" dirty="0"/>
                  <a:t> </a:t>
                </a:r>
                <a:r>
                  <a:rPr lang="en-US" b="1" dirty="0" err="1"/>
                  <a:t>рис</a:t>
                </a:r>
                <a:r>
                  <a:rPr lang="en-US" b="1" dirty="0"/>
                  <a:t>. </a:t>
                </a:r>
                <a:r>
                  <a:rPr lang="ru-RU" dirty="0" smtClean="0"/>
                  <a:t>3</a:t>
                </a:r>
                <a:r>
                  <a:rPr lang="en-US" b="1" dirty="0" smtClean="0"/>
                  <a:t>.</a:t>
                </a:r>
                <a:endParaRPr lang="en-US" dirty="0"/>
              </a:p>
            </p:txBody>
          </p:sp>
        </mc:Choice>
        <mc:Fallback>
          <p:sp>
            <p:nvSpPr>
              <p:cNvPr id="5" name="Content Placeholder 4"/>
              <p:cNvSpPr>
                <a:spLocks noGrp="1" noRot="1" noChangeAspect="1" noMove="1" noResize="1" noEditPoints="1" noAdjustHandles="1" noChangeArrowheads="1" noChangeShapeType="1" noTextEdit="1"/>
              </p:cNvSpPr>
              <p:nvPr>
                <p:ph idx="1"/>
              </p:nvPr>
            </p:nvSpPr>
            <p:spPr>
              <a:xfrm>
                <a:off x="1141412" y="1542194"/>
                <a:ext cx="9905999" cy="4098879"/>
              </a:xfrm>
              <a:blipFill>
                <a:blip r:embed="rId2"/>
                <a:stretch>
                  <a:fillRect l="-923" t="-149"/>
                </a:stretch>
              </a:blipFill>
            </p:spPr>
            <p:txBody>
              <a:bodyPr/>
              <a:lstStyle/>
              <a:p>
                <a:r>
                  <a:rPr lang="en-US">
                    <a:noFill/>
                  </a:rPr>
                  <a:t> </a:t>
                </a:r>
              </a:p>
            </p:txBody>
          </p:sp>
        </mc:Fallback>
      </mc:AlternateContent>
      <p:pic>
        <p:nvPicPr>
          <p:cNvPr id="6" name="Рисунок 18"/>
          <p:cNvPicPr/>
          <p:nvPr/>
        </p:nvPicPr>
        <p:blipFill>
          <a:blip r:embed="rId3"/>
          <a:stretch>
            <a:fillRect/>
          </a:stretch>
        </p:blipFill>
        <p:spPr>
          <a:xfrm>
            <a:off x="6773665" y="1708239"/>
            <a:ext cx="4717749" cy="3723570"/>
          </a:xfrm>
          <a:prstGeom prst="rect">
            <a:avLst/>
          </a:prstGeom>
        </p:spPr>
      </p:pic>
      <p:sp>
        <p:nvSpPr>
          <p:cNvPr id="2" name="TextBox 1"/>
          <p:cNvSpPr txBox="1"/>
          <p:nvPr/>
        </p:nvSpPr>
        <p:spPr>
          <a:xfrm>
            <a:off x="7867482" y="5807118"/>
            <a:ext cx="3179929" cy="369332"/>
          </a:xfrm>
          <a:prstGeom prst="rect">
            <a:avLst/>
          </a:prstGeom>
          <a:noFill/>
        </p:spPr>
        <p:txBody>
          <a:bodyPr wrap="square" rtlCol="0">
            <a:spAutoFit/>
          </a:bodyPr>
          <a:lstStyle/>
          <a:p>
            <a:pPr algn="ctr"/>
            <a:r>
              <a:rPr lang="uk-UA" dirty="0" smtClean="0"/>
              <a:t>Рис. 3. Схема </a:t>
            </a:r>
            <a:r>
              <a:rPr lang="uk-UA" dirty="0"/>
              <a:t>∑</a:t>
            </a:r>
            <a:r>
              <a:rPr lang="uk-UA" b="1" dirty="0"/>
              <a:t>-</a:t>
            </a:r>
            <a:r>
              <a:rPr lang="uk-UA" b="1" dirty="0" smtClean="0"/>
              <a:t>П-нейрона</a:t>
            </a:r>
            <a:r>
              <a:rPr lang="uk-UA" dirty="0" smtClean="0"/>
              <a:t> </a:t>
            </a:r>
            <a:endParaRPr lang="en-US" dirty="0"/>
          </a:p>
        </p:txBody>
      </p:sp>
    </p:spTree>
    <p:extLst>
      <p:ext uri="{BB962C8B-B14F-4D97-AF65-F5344CB8AC3E}">
        <p14:creationId xmlns:p14="http://schemas.microsoft.com/office/powerpoint/2010/main" val="339052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290970"/>
            <a:ext cx="9905998" cy="937327"/>
          </a:xfrm>
        </p:spPr>
        <p:txBody>
          <a:bodyPr/>
          <a:lstStyle/>
          <a:p>
            <a:pPr algn="ctr"/>
            <a:r>
              <a:rPr lang="uk-UA" dirty="0"/>
              <a:t>Стохастичний нейрон</a:t>
            </a:r>
            <a:endParaRPr lang="en-US"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a:xfrm>
                <a:off x="1141412" y="1542194"/>
                <a:ext cx="10336355" cy="4967788"/>
              </a:xfrm>
            </p:spPr>
            <p:txBody>
              <a:bodyPr>
                <a:normAutofit fontScale="92500"/>
              </a:bodyPr>
              <a:lstStyle/>
              <a:p>
                <a:pPr marL="0" indent="0" algn="just">
                  <a:buNone/>
                </a:pPr>
                <a:r>
                  <a:rPr lang="uk-UA" b="1" dirty="0"/>
                  <a:t>Розглянуті вище моделі ней</a:t>
                </a:r>
                <a:r>
                  <a:rPr lang="uk-UA" dirty="0"/>
                  <a:t>ронів є детермінованими, оскіль</a:t>
                </a:r>
                <a:r>
                  <a:rPr lang="uk-UA" b="1" dirty="0"/>
                  <a:t>ки при подачі на їхній вхід деяких сигналів вони видаватимуть однозначно обумовлений активаційною функ­цією вихідний сигнал. Була розглянута модель стохастичного нейрона, у якій активаційна функція є випадковою й залежить від активності нейрона </a:t>
                </a:r>
                <a:r>
                  <a:rPr lang="uk-UA" b="1" i="1" dirty="0"/>
                  <a:t>z</a:t>
                </a:r>
                <a:r>
                  <a:rPr lang="uk-UA" b="1" dirty="0"/>
                  <a:t>. При цьому вихідний сигнал нейрона формується за таким правилом:</a:t>
                </a:r>
                <a:endParaRPr lang="en-US" dirty="0"/>
              </a:p>
              <a:p>
                <a:pPr marL="0" indent="0">
                  <a:buNone/>
                </a:pPr>
                <a14:m>
                  <m:oMathPara xmlns:m="http://schemas.openxmlformats.org/officeDocument/2006/math">
                    <m:oMathParaPr>
                      <m:jc m:val="centerGroup"/>
                    </m:oMathParaPr>
                    <m:oMath xmlns:m="http://schemas.openxmlformats.org/officeDocument/2006/math">
                      <m:r>
                        <a:rPr lang="uk-UA" i="1"/>
                        <m:t>𝑦</m:t>
                      </m:r>
                      <m:r>
                        <a:rPr lang="uk-UA" i="1"/>
                        <m:t>=</m:t>
                      </m:r>
                      <m:d>
                        <m:dPr>
                          <m:begChr m:val="{"/>
                          <m:endChr m:val=""/>
                          <m:ctrlPr>
                            <a:rPr lang="en-US" i="1"/>
                          </m:ctrlPr>
                        </m:dPr>
                        <m:e>
                          <m:eqArr>
                            <m:eqArrPr>
                              <m:ctrlPr>
                                <a:rPr lang="en-US" i="1"/>
                              </m:ctrlPr>
                            </m:eqArrPr>
                            <m:e>
                              <m:r>
                                <a:rPr lang="uk-UA" i="1"/>
                                <m:t>+1 з імовірністю </m:t>
                              </m:r>
                              <m:r>
                                <a:rPr lang="uk-UA" i="1"/>
                                <m:t>𝑃</m:t>
                              </m:r>
                              <m:d>
                                <m:dPr>
                                  <m:ctrlPr>
                                    <a:rPr lang="en-US" i="1"/>
                                  </m:ctrlPr>
                                </m:dPr>
                                <m:e>
                                  <m:r>
                                    <a:rPr lang="uk-UA" i="1"/>
                                    <m:t>𝑧</m:t>
                                  </m:r>
                                </m:e>
                                <m:e>
                                  <m:r>
                                    <a:rPr lang="uk-UA" i="1"/>
                                    <m:t>𝑦</m:t>
                                  </m:r>
                                  <m:r>
                                    <a:rPr lang="uk-UA" i="1"/>
                                    <m:t>=1</m:t>
                                  </m:r>
                                </m:e>
                              </m:d>
                              <m:r>
                                <a:rPr lang="uk-UA" i="1"/>
                                <m:t>;</m:t>
                              </m:r>
                            </m:e>
                            <m:e>
                              <m:r>
                                <a:rPr lang="uk-UA" i="1"/>
                                <m:t>−1 з імовірністю </m:t>
                              </m:r>
                              <m:r>
                                <a:rPr lang="uk-UA" i="1"/>
                                <m:t>𝑃</m:t>
                              </m:r>
                              <m:d>
                                <m:dPr>
                                  <m:ctrlPr>
                                    <a:rPr lang="en-US" i="1"/>
                                  </m:ctrlPr>
                                </m:dPr>
                                <m:e>
                                  <m:r>
                                    <a:rPr lang="uk-UA" i="1"/>
                                    <m:t>𝑧</m:t>
                                  </m:r>
                                </m:e>
                                <m:e>
                                  <m:r>
                                    <a:rPr lang="uk-UA" i="1"/>
                                    <m:t>𝑦</m:t>
                                  </m:r>
                                  <m:r>
                                    <a:rPr lang="uk-UA" i="1"/>
                                    <m:t>=−1</m:t>
                                  </m:r>
                                </m:e>
                              </m:d>
                              <m:r>
                                <a:rPr lang="uk-UA" i="1"/>
                                <m:t>.</m:t>
                              </m:r>
                            </m:e>
                          </m:eqArr>
                        </m:e>
                      </m:d>
                    </m:oMath>
                  </m:oMathPara>
                </a14:m>
                <a:endParaRPr lang="en-US" dirty="0"/>
              </a:p>
              <a:p>
                <a:pPr marL="0" indent="0">
                  <a:buNone/>
                </a:pPr>
                <a:r>
                  <a:rPr lang="uk-UA" b="1" dirty="0"/>
                  <a:t>де </a:t>
                </a:r>
                <a14:m>
                  <m:oMath xmlns:m="http://schemas.openxmlformats.org/officeDocument/2006/math">
                    <m:r>
                      <a:rPr lang="uk-UA" i="1"/>
                      <m:t>𝑃</m:t>
                    </m:r>
                    <m:d>
                      <m:dPr>
                        <m:ctrlPr>
                          <a:rPr lang="en-US" i="1"/>
                        </m:ctrlPr>
                      </m:dPr>
                      <m:e>
                        <m:r>
                          <a:rPr lang="uk-UA" i="1"/>
                          <m:t>𝑧</m:t>
                        </m:r>
                      </m:e>
                      <m:e>
                        <m:r>
                          <a:rPr lang="uk-UA" i="1"/>
                          <m:t>𝑦</m:t>
                        </m:r>
                        <m:r>
                          <a:rPr lang="uk-UA" i="1"/>
                          <m:t>=1</m:t>
                        </m:r>
                      </m:e>
                    </m:d>
                    <m:r>
                      <a:rPr lang="uk-UA" i="1"/>
                      <m:t>+</m:t>
                    </m:r>
                    <m:r>
                      <a:rPr lang="uk-UA" i="1"/>
                      <m:t>𝑃</m:t>
                    </m:r>
                    <m:d>
                      <m:dPr>
                        <m:ctrlPr>
                          <a:rPr lang="en-US" i="1"/>
                        </m:ctrlPr>
                      </m:dPr>
                      <m:e>
                        <m:r>
                          <a:rPr lang="uk-UA" i="1"/>
                          <m:t>𝑧</m:t>
                        </m:r>
                      </m:e>
                      <m:e>
                        <m:r>
                          <a:rPr lang="uk-UA" i="1"/>
                          <m:t>𝑦</m:t>
                        </m:r>
                        <m:r>
                          <a:rPr lang="uk-UA" i="1"/>
                          <m:t>=−1</m:t>
                        </m:r>
                      </m:e>
                    </m:d>
                    <m:r>
                      <a:rPr lang="uk-UA" i="1"/>
                      <m:t>=1</m:t>
                    </m:r>
                  </m:oMath>
                </a14:m>
                <a:r>
                  <a:rPr lang="uk-UA" b="1" dirty="0"/>
                  <a:t>.</a:t>
                </a:r>
                <a:endParaRPr lang="en-US" dirty="0"/>
              </a:p>
              <a:p>
                <a:pPr marL="0" indent="0">
                  <a:buNone/>
                </a:pPr>
                <a:endParaRPr lang="uk-UA" b="1" dirty="0" smtClean="0"/>
              </a:p>
              <a:p>
                <a:pPr marL="0" indent="0">
                  <a:buNone/>
                </a:pPr>
                <a:r>
                  <a:rPr lang="uk-UA" b="1" dirty="0" smtClean="0"/>
                  <a:t>Модель </a:t>
                </a:r>
                <a:r>
                  <a:rPr lang="uk-UA" b="1" dirty="0"/>
                  <a:t>такого нейрона зображено на рис. </a:t>
                </a:r>
                <a:r>
                  <a:rPr lang="uk-UA" dirty="0" smtClean="0"/>
                  <a:t>4</a:t>
                </a:r>
                <a:endParaRPr lang="en-US" dirty="0"/>
              </a:p>
            </p:txBody>
          </p:sp>
        </mc:Choice>
        <mc:Fallback>
          <p:sp>
            <p:nvSpPr>
              <p:cNvPr id="5" name="Content Placeholder 4"/>
              <p:cNvSpPr>
                <a:spLocks noGrp="1" noRot="1" noChangeAspect="1" noMove="1" noResize="1" noEditPoints="1" noAdjustHandles="1" noChangeArrowheads="1" noChangeShapeType="1" noTextEdit="1"/>
              </p:cNvSpPr>
              <p:nvPr>
                <p:ph idx="1"/>
              </p:nvPr>
            </p:nvSpPr>
            <p:spPr>
              <a:xfrm>
                <a:off x="1141412" y="1542194"/>
                <a:ext cx="10336355" cy="4967788"/>
              </a:xfrm>
              <a:blipFill>
                <a:blip r:embed="rId2"/>
                <a:stretch>
                  <a:fillRect l="-767" r="-708"/>
                </a:stretch>
              </a:blipFill>
            </p:spPr>
            <p:txBody>
              <a:bodyPr/>
              <a:lstStyle/>
              <a:p>
                <a:r>
                  <a:rPr lang="en-US">
                    <a:noFill/>
                  </a:rPr>
                  <a:t> </a:t>
                </a:r>
              </a:p>
            </p:txBody>
          </p:sp>
        </mc:Fallback>
      </mc:AlternateContent>
    </p:spTree>
    <p:extLst>
      <p:ext uri="{BB962C8B-B14F-4D97-AF65-F5344CB8AC3E}">
        <p14:creationId xmlns:p14="http://schemas.microsoft.com/office/powerpoint/2010/main" val="2159328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290970"/>
            <a:ext cx="9905998" cy="937327"/>
          </a:xfrm>
        </p:spPr>
        <p:txBody>
          <a:bodyPr/>
          <a:lstStyle/>
          <a:p>
            <a:pPr algn="ctr"/>
            <a:r>
              <a:rPr lang="uk-UA" dirty="0"/>
              <a:t>Стохастичний нейрон</a:t>
            </a:r>
            <a:endParaRPr lang="en-US" dirty="0"/>
          </a:p>
        </p:txBody>
      </p:sp>
      <p:pic>
        <p:nvPicPr>
          <p:cNvPr id="6" name="Рисунок 19"/>
          <p:cNvPicPr>
            <a:picLocks noGrp="1"/>
          </p:cNvPicPr>
          <p:nvPr>
            <p:ph idx="1"/>
          </p:nvPr>
        </p:nvPicPr>
        <p:blipFill>
          <a:blip r:embed="rId2" cstate="print"/>
          <a:stretch>
            <a:fillRect/>
          </a:stretch>
        </p:blipFill>
        <p:spPr>
          <a:xfrm>
            <a:off x="3971499" y="1364776"/>
            <a:ext cx="4749420" cy="1446449"/>
          </a:xfrm>
          <a:prstGeom prst="rect">
            <a:avLst/>
          </a:prstGeom>
        </p:spPr>
      </p:pic>
      <mc:AlternateContent xmlns:mc="http://schemas.openxmlformats.org/markup-compatibility/2006">
        <mc:Choice xmlns:a14="http://schemas.microsoft.com/office/drawing/2010/main" Requires="a14">
          <p:sp>
            <p:nvSpPr>
              <p:cNvPr id="3" name="Rectangle 2"/>
              <p:cNvSpPr/>
              <p:nvPr/>
            </p:nvSpPr>
            <p:spPr>
              <a:xfrm>
                <a:off x="1269241" y="3111690"/>
                <a:ext cx="10126639" cy="3200876"/>
              </a:xfrm>
              <a:prstGeom prst="rect">
                <a:avLst/>
              </a:prstGeom>
            </p:spPr>
            <p:txBody>
              <a:bodyPr wrap="square">
                <a:spAutoFit/>
              </a:bodyPr>
              <a:lstStyle/>
              <a:p>
                <a:pPr algn="ctr">
                  <a:lnSpc>
                    <a:spcPct val="150000"/>
                  </a:lnSpc>
                  <a:spcAft>
                    <a:spcPts val="0"/>
                  </a:spcAft>
                </a:pPr>
                <a:r>
                  <a:rPr lang="uk-UA" sz="1600" b="1" dirty="0">
                    <a:latin typeface="Times New Roman" panose="02020603050405020304" pitchFamily="18" charset="0"/>
                    <a:ea typeface="Times New Roman" panose="02020603050405020304" pitchFamily="18" charset="0"/>
                    <a:cs typeface="Times New Roman" panose="02020603050405020304" pitchFamily="18" charset="0"/>
                  </a:rPr>
                  <a:t>Рис. </a:t>
                </a:r>
                <a:r>
                  <a:rPr lang="uk-UA" sz="1600" b="0" dirty="0" smtClean="0">
                    <a:effectLst/>
                    <a:latin typeface="Times New Roman" panose="02020603050405020304" pitchFamily="18" charset="0"/>
                    <a:ea typeface="Times New Roman" panose="02020603050405020304" pitchFamily="18" charset="0"/>
                    <a:cs typeface="Times New Roman" panose="02020603050405020304" pitchFamily="18" charset="0"/>
                  </a:rPr>
                  <a:t>4</a:t>
                </a:r>
                <a:r>
                  <a:rPr lang="uk-UA"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b="1" dirty="0">
                    <a:effectLst/>
                    <a:latin typeface="Times New Roman" panose="02020603050405020304" pitchFamily="18" charset="0"/>
                    <a:ea typeface="Times New Roman" panose="02020603050405020304" pitchFamily="18" charset="0"/>
                    <a:cs typeface="Times New Roman" panose="02020603050405020304" pitchFamily="18" charset="0"/>
                  </a:rPr>
                  <a:t>Модель стохастичного нейрона</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50000"/>
                  </a:lnSpc>
                  <a:spcAft>
                    <a:spcPts val="0"/>
                  </a:spcAft>
                </a:pPr>
                <a:r>
                  <a:rPr lang="uk-UA" sz="1600" b="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50000"/>
                  </a:lnSpc>
                  <a:spcAft>
                    <a:spcPts val="0"/>
                  </a:spcAft>
                </a:pPr>
                <a:r>
                  <a:rPr lang="uk-UA" b="1" dirty="0">
                    <a:latin typeface="Times New Roman" panose="02020603050405020304" pitchFamily="18" charset="0"/>
                    <a:ea typeface="Times New Roman" panose="02020603050405020304" pitchFamily="18" charset="0"/>
                    <a:cs typeface="Times New Roman" panose="02020603050405020304" pitchFamily="18" charset="0"/>
                  </a:rPr>
                  <a:t>Так, якщо </a:t>
                </a:r>
                <a14:m>
                  <m:oMath xmlns:m="http://schemas.openxmlformats.org/officeDocument/2006/math">
                    <m:r>
                      <a:rPr lang="uk-UA" i="1">
                        <a:latin typeface="Cambria Math" panose="02040503050406030204" pitchFamily="18" charset="0"/>
                        <a:ea typeface="Times New Roman" panose="02020603050405020304" pitchFamily="18" charset="0"/>
                        <a:cs typeface="Times New Roman" panose="02020603050405020304" pitchFamily="18" charset="0"/>
                      </a:rPr>
                      <m:t>𝑃</m:t>
                    </m:r>
                    <m:d>
                      <m:dPr>
                        <m:ctrlPr>
                          <a:rPr lang="en-US" i="1">
                            <a:latin typeface="Cambria Math" panose="02040503050406030204" pitchFamily="18" charset="0"/>
                            <a:ea typeface="Times New Roman" panose="02020603050405020304" pitchFamily="18" charset="0"/>
                            <a:cs typeface="Times New Roman" panose="02020603050405020304" pitchFamily="18" charset="0"/>
                          </a:rPr>
                        </m:ctrlPr>
                      </m:dPr>
                      <m:e>
                        <m:r>
                          <a:rPr lang="uk-UA" i="1">
                            <a:latin typeface="Cambria Math" panose="02040503050406030204" pitchFamily="18" charset="0"/>
                            <a:ea typeface="Times New Roman" panose="02020603050405020304" pitchFamily="18" charset="0"/>
                            <a:cs typeface="Times New Roman" panose="02020603050405020304" pitchFamily="18" charset="0"/>
                          </a:rPr>
                          <m:t>𝑧</m:t>
                        </m:r>
                      </m:e>
                      <m:e>
                        <m:r>
                          <a:rPr lang="uk-UA" i="1">
                            <a:latin typeface="Cambria Math" panose="02040503050406030204" pitchFamily="18" charset="0"/>
                            <a:ea typeface="Times New Roman" panose="02020603050405020304" pitchFamily="18" charset="0"/>
                            <a:cs typeface="Times New Roman" panose="02020603050405020304" pitchFamily="18" charset="0"/>
                          </a:rPr>
                          <m:t>𝑦</m:t>
                        </m:r>
                        <m:r>
                          <a:rPr lang="uk-UA" i="1">
                            <a:latin typeface="Cambria Math" panose="02040503050406030204" pitchFamily="18" charset="0"/>
                            <a:ea typeface="Times New Roman" panose="02020603050405020304" pitchFamily="18" charset="0"/>
                            <a:cs typeface="Times New Roman" panose="02020603050405020304" pitchFamily="18" charset="0"/>
                          </a:rPr>
                          <m:t>=1</m:t>
                        </m:r>
                      </m:e>
                    </m:d>
                    <m:r>
                      <a:rPr lang="uk-UA" i="1">
                        <a:latin typeface="Cambria Math" panose="02040503050406030204" pitchFamily="18" charset="0"/>
                        <a:ea typeface="Times New Roman" panose="02020603050405020304" pitchFamily="18" charset="0"/>
                        <a:cs typeface="Times New Roman" panose="02020603050405020304" pitchFamily="18" charset="0"/>
                      </a:rPr>
                      <m:t>=(1+</m:t>
                    </m:r>
                    <m:r>
                      <m:rPr>
                        <m:sty m:val="p"/>
                      </m:rPr>
                      <a:rPr lang="uk-UA">
                        <a:latin typeface="Cambria Math" panose="02040503050406030204" pitchFamily="18" charset="0"/>
                        <a:ea typeface="Times New Roman" panose="02020603050405020304" pitchFamily="18" charset="0"/>
                        <a:cs typeface="Times New Roman" panose="02020603050405020304" pitchFamily="18" charset="0"/>
                      </a:rPr>
                      <m:t>exp</m:t>
                    </m:r>
                    <m:r>
                      <a:rPr lang="uk-UA" i="1">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i="1">
                            <a:latin typeface="Cambria Math" panose="02040503050406030204" pitchFamily="18" charset="0"/>
                            <a:ea typeface="Times New Roman" panose="02020603050405020304" pitchFamily="18" charset="0"/>
                            <a:cs typeface="Times New Roman" panose="02020603050405020304" pitchFamily="18" charset="0"/>
                          </a:rPr>
                        </m:ctrlPr>
                      </m:sSupPr>
                      <m:e>
                        <m:r>
                          <a:rPr lang="uk-UA" i="1">
                            <a:latin typeface="Cambria Math" panose="02040503050406030204" pitchFamily="18" charset="0"/>
                            <a:ea typeface="Times New Roman" panose="02020603050405020304" pitchFamily="18" charset="0"/>
                            <a:cs typeface="Times New Roman" panose="02020603050405020304" pitchFamily="18" charset="0"/>
                          </a:rPr>
                          <m:t>(−2</m:t>
                        </m:r>
                        <m:r>
                          <a:rPr lang="uk-UA" i="1">
                            <a:latin typeface="Cambria Math" panose="02040503050406030204" pitchFamily="18" charset="0"/>
                            <a:ea typeface="Times New Roman" panose="02020603050405020304" pitchFamily="18" charset="0"/>
                            <a:cs typeface="Times New Roman" panose="02020603050405020304" pitchFamily="18" charset="0"/>
                          </a:rPr>
                          <m:t>𝛼</m:t>
                        </m:r>
                        <m:r>
                          <a:rPr lang="uk-UA" i="1">
                            <a:latin typeface="Cambria Math" panose="02040503050406030204" pitchFamily="18" charset="0"/>
                            <a:ea typeface="Times New Roman" panose="02020603050405020304" pitchFamily="18" charset="0"/>
                            <a:cs typeface="Times New Roman" panose="02020603050405020304" pitchFamily="18" charset="0"/>
                          </a:rPr>
                          <m:t>𝑧</m:t>
                        </m:r>
                        <m:r>
                          <a:rPr lang="uk-UA" i="1">
                            <a:latin typeface="Cambria Math" panose="02040503050406030204" pitchFamily="18" charset="0"/>
                            <a:ea typeface="Times New Roman" panose="02020603050405020304" pitchFamily="18" charset="0"/>
                            <a:cs typeface="Times New Roman" panose="02020603050405020304" pitchFamily="18" charset="0"/>
                          </a:rPr>
                          <m:t>))</m:t>
                        </m:r>
                      </m:e>
                      <m:sup>
                        <m:r>
                          <a:rPr lang="uk-UA" i="1">
                            <a:latin typeface="Cambria Math" panose="02040503050406030204" pitchFamily="18" charset="0"/>
                            <a:ea typeface="Times New Roman" panose="02020603050405020304" pitchFamily="18" charset="0"/>
                            <a:cs typeface="Times New Roman" panose="02020603050405020304" pitchFamily="18" charset="0"/>
                          </a:rPr>
                          <m:t>−1</m:t>
                        </m:r>
                      </m:sup>
                    </m:sSup>
                  </m:oMath>
                </a14:m>
                <a:r>
                  <a:rPr lang="uk-UA" b="1" dirty="0">
                    <a:latin typeface="Times New Roman" panose="02020603050405020304" pitchFamily="18" charset="0"/>
                    <a:ea typeface="Times New Roman" panose="02020603050405020304" pitchFamily="18" charset="0"/>
                    <a:cs typeface="Times New Roman" panose="02020603050405020304" pitchFamily="18" charset="0"/>
                  </a:rPr>
                  <a:t>, то </a:t>
                </a:r>
                <a14:m>
                  <m:oMath xmlns:m="http://schemas.openxmlformats.org/officeDocument/2006/math">
                    <m:r>
                      <a:rPr lang="uk-UA" i="1">
                        <a:latin typeface="Cambria Math" panose="02040503050406030204" pitchFamily="18" charset="0"/>
                        <a:ea typeface="Times New Roman" panose="02020603050405020304" pitchFamily="18" charset="0"/>
                        <a:cs typeface="Times New Roman" panose="02020603050405020304" pitchFamily="18" charset="0"/>
                      </a:rPr>
                      <m:t>𝑃</m:t>
                    </m:r>
                    <m:d>
                      <m:dPr>
                        <m:ctrlPr>
                          <a:rPr lang="en-US" i="1">
                            <a:latin typeface="Cambria Math" panose="02040503050406030204" pitchFamily="18" charset="0"/>
                            <a:ea typeface="Times New Roman" panose="02020603050405020304" pitchFamily="18" charset="0"/>
                            <a:cs typeface="Times New Roman" panose="02020603050405020304" pitchFamily="18" charset="0"/>
                          </a:rPr>
                        </m:ctrlPr>
                      </m:dPr>
                      <m:e>
                        <m:r>
                          <a:rPr lang="uk-UA" i="1">
                            <a:latin typeface="Cambria Math" panose="02040503050406030204" pitchFamily="18" charset="0"/>
                            <a:ea typeface="Times New Roman" panose="02020603050405020304" pitchFamily="18" charset="0"/>
                            <a:cs typeface="Times New Roman" panose="02020603050405020304" pitchFamily="18" charset="0"/>
                          </a:rPr>
                          <m:t>𝑧</m:t>
                        </m:r>
                      </m:e>
                      <m:e>
                        <m:r>
                          <a:rPr lang="uk-UA" i="1">
                            <a:latin typeface="Cambria Math" panose="02040503050406030204" pitchFamily="18" charset="0"/>
                            <a:ea typeface="Times New Roman" panose="02020603050405020304" pitchFamily="18" charset="0"/>
                            <a:cs typeface="Times New Roman" panose="02020603050405020304" pitchFamily="18" charset="0"/>
                          </a:rPr>
                          <m:t>𝑦</m:t>
                        </m:r>
                        <m:r>
                          <a:rPr lang="uk-UA" i="1">
                            <a:latin typeface="Cambria Math" panose="02040503050406030204" pitchFamily="18" charset="0"/>
                            <a:ea typeface="Times New Roman" panose="02020603050405020304" pitchFamily="18" charset="0"/>
                            <a:cs typeface="Times New Roman" panose="02020603050405020304" pitchFamily="18" charset="0"/>
                          </a:rPr>
                          <m:t>=−1</m:t>
                        </m:r>
                      </m:e>
                    </m:d>
                    <m:r>
                      <a:rPr lang="uk-UA" i="1">
                        <a:latin typeface="Cambria Math" panose="02040503050406030204" pitchFamily="18" charset="0"/>
                        <a:ea typeface="Times New Roman" panose="02020603050405020304" pitchFamily="18" charset="0"/>
                        <a:cs typeface="Times New Roman" panose="02020603050405020304" pitchFamily="18" charset="0"/>
                      </a:rPr>
                      <m:t>=1− </m:t>
                    </m:r>
                    <m:r>
                      <a:rPr lang="uk-UA" i="1">
                        <a:latin typeface="Cambria Math" panose="02040503050406030204" pitchFamily="18" charset="0"/>
                        <a:ea typeface="Times New Roman" panose="02020603050405020304" pitchFamily="18" charset="0"/>
                        <a:cs typeface="Times New Roman" panose="02020603050405020304" pitchFamily="18" charset="0"/>
                      </a:rPr>
                      <m:t>𝑃</m:t>
                    </m:r>
                    <m:d>
                      <m:dPr>
                        <m:ctrlPr>
                          <a:rPr lang="en-US" i="1">
                            <a:latin typeface="Cambria Math" panose="02040503050406030204" pitchFamily="18" charset="0"/>
                            <a:ea typeface="Times New Roman" panose="02020603050405020304" pitchFamily="18" charset="0"/>
                            <a:cs typeface="Times New Roman" panose="02020603050405020304" pitchFamily="18" charset="0"/>
                          </a:rPr>
                        </m:ctrlPr>
                      </m:dPr>
                      <m:e>
                        <m:r>
                          <a:rPr lang="uk-UA" i="1">
                            <a:latin typeface="Cambria Math" panose="02040503050406030204" pitchFamily="18" charset="0"/>
                            <a:ea typeface="Times New Roman" panose="02020603050405020304" pitchFamily="18" charset="0"/>
                            <a:cs typeface="Times New Roman" panose="02020603050405020304" pitchFamily="18" charset="0"/>
                          </a:rPr>
                          <m:t>𝑧</m:t>
                        </m:r>
                      </m:e>
                      <m:e>
                        <m:r>
                          <a:rPr lang="uk-UA" i="1">
                            <a:latin typeface="Cambria Math" panose="02040503050406030204" pitchFamily="18" charset="0"/>
                            <a:ea typeface="Times New Roman" panose="02020603050405020304" pitchFamily="18" charset="0"/>
                            <a:cs typeface="Times New Roman" panose="02020603050405020304" pitchFamily="18" charset="0"/>
                          </a:rPr>
                          <m:t>𝑦</m:t>
                        </m:r>
                        <m:r>
                          <a:rPr lang="uk-UA" i="1">
                            <a:latin typeface="Cambria Math" panose="02040503050406030204" pitchFamily="18" charset="0"/>
                            <a:ea typeface="Times New Roman" panose="02020603050405020304" pitchFamily="18" charset="0"/>
                            <a:cs typeface="Times New Roman" panose="02020603050405020304" pitchFamily="18" charset="0"/>
                          </a:rPr>
                          <m:t>=1</m:t>
                        </m:r>
                      </m:e>
                    </m:d>
                    <m:r>
                      <a:rPr lang="uk-UA" i="1">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uk-UA">
                        <a:latin typeface="Cambria Math" panose="02040503050406030204" pitchFamily="18" charset="0"/>
                        <a:ea typeface="Times New Roman" panose="02020603050405020304" pitchFamily="18" charset="0"/>
                        <a:cs typeface="Times New Roman" panose="02020603050405020304" pitchFamily="18" charset="0"/>
                      </a:rPr>
                      <m:t>exp</m:t>
                    </m:r>
                    <m:r>
                      <a:rPr lang="uk-UA" i="1">
                        <a:latin typeface="Cambria Math" panose="02040503050406030204" pitchFamily="18" charset="0"/>
                        <a:ea typeface="Times New Roman" panose="02020603050405020304" pitchFamily="18" charset="0"/>
                        <a:cs typeface="Times New Roman" panose="02020603050405020304" pitchFamily="18" charset="0"/>
                      </a:rPr>
                      <m:t>⁡(−2</m:t>
                    </m:r>
                    <m:r>
                      <a:rPr lang="uk-UA" i="1">
                        <a:latin typeface="Cambria Math" panose="02040503050406030204" pitchFamily="18" charset="0"/>
                        <a:ea typeface="Times New Roman" panose="02020603050405020304" pitchFamily="18" charset="0"/>
                        <a:cs typeface="Times New Roman" panose="02020603050405020304" pitchFamily="18" charset="0"/>
                      </a:rPr>
                      <m:t>𝛼</m:t>
                    </m:r>
                    <m:r>
                      <a:rPr lang="uk-UA" i="1">
                        <a:latin typeface="Cambria Math" panose="02040503050406030204" pitchFamily="18" charset="0"/>
                        <a:ea typeface="Times New Roman" panose="02020603050405020304" pitchFamily="18" charset="0"/>
                        <a:cs typeface="Times New Roman" panose="02020603050405020304" pitchFamily="18" charset="0"/>
                      </a:rPr>
                      <m:t>𝑧</m:t>
                    </m:r>
                    <m:r>
                      <a:rPr lang="uk-UA" i="1">
                        <a:latin typeface="Cambria Math" panose="02040503050406030204" pitchFamily="18" charset="0"/>
                        <a:ea typeface="Times New Roman" panose="02020603050405020304" pitchFamily="18" charset="0"/>
                        <a:cs typeface="Times New Roman" panose="02020603050405020304" pitchFamily="18" charset="0"/>
                      </a:rPr>
                      <m:t>)(1+</m:t>
                    </m:r>
                    <m:r>
                      <m:rPr>
                        <m:sty m:val="p"/>
                      </m:rPr>
                      <a:rPr lang="uk-UA">
                        <a:latin typeface="Cambria Math" panose="02040503050406030204" pitchFamily="18" charset="0"/>
                        <a:ea typeface="Times New Roman" panose="02020603050405020304" pitchFamily="18" charset="0"/>
                        <a:cs typeface="Times New Roman" panose="02020603050405020304" pitchFamily="18" charset="0"/>
                      </a:rPr>
                      <m:t>exp</m:t>
                    </m:r>
                    <m:r>
                      <a:rPr lang="uk-UA" i="1">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i="1">
                            <a:latin typeface="Cambria Math" panose="02040503050406030204" pitchFamily="18" charset="0"/>
                            <a:ea typeface="Times New Roman" panose="02020603050405020304" pitchFamily="18" charset="0"/>
                            <a:cs typeface="Times New Roman" panose="02020603050405020304" pitchFamily="18" charset="0"/>
                          </a:rPr>
                        </m:ctrlPr>
                      </m:sSupPr>
                      <m:e>
                        <m:r>
                          <a:rPr lang="uk-UA" i="1">
                            <a:latin typeface="Cambria Math" panose="02040503050406030204" pitchFamily="18" charset="0"/>
                            <a:ea typeface="Times New Roman" panose="02020603050405020304" pitchFamily="18" charset="0"/>
                            <a:cs typeface="Times New Roman" panose="02020603050405020304" pitchFamily="18" charset="0"/>
                          </a:rPr>
                          <m:t>(2</m:t>
                        </m:r>
                        <m:r>
                          <a:rPr lang="uk-UA" i="1">
                            <a:latin typeface="Cambria Math" panose="02040503050406030204" pitchFamily="18" charset="0"/>
                            <a:ea typeface="Times New Roman" panose="02020603050405020304" pitchFamily="18" charset="0"/>
                            <a:cs typeface="Times New Roman" panose="02020603050405020304" pitchFamily="18" charset="0"/>
                          </a:rPr>
                          <m:t>𝛼</m:t>
                        </m:r>
                        <m:r>
                          <a:rPr lang="uk-UA" i="1">
                            <a:latin typeface="Cambria Math" panose="02040503050406030204" pitchFamily="18" charset="0"/>
                            <a:ea typeface="Times New Roman" panose="02020603050405020304" pitchFamily="18" charset="0"/>
                            <a:cs typeface="Times New Roman" panose="02020603050405020304" pitchFamily="18" charset="0"/>
                          </a:rPr>
                          <m:t>𝑧</m:t>
                        </m:r>
                        <m:r>
                          <a:rPr lang="uk-UA" i="1">
                            <a:latin typeface="Cambria Math" panose="02040503050406030204" pitchFamily="18" charset="0"/>
                            <a:ea typeface="Times New Roman" panose="02020603050405020304" pitchFamily="18" charset="0"/>
                            <a:cs typeface="Times New Roman" panose="02020603050405020304" pitchFamily="18" charset="0"/>
                          </a:rPr>
                          <m:t>))</m:t>
                        </m:r>
                      </m:e>
                      <m:sup>
                        <m:r>
                          <a:rPr lang="uk-UA" i="1">
                            <a:latin typeface="Cambria Math" panose="02040503050406030204" pitchFamily="18" charset="0"/>
                            <a:ea typeface="Times New Roman" panose="02020603050405020304" pitchFamily="18" charset="0"/>
                            <a:cs typeface="Times New Roman" panose="02020603050405020304" pitchFamily="18" charset="0"/>
                          </a:rPr>
                          <m:t>−1</m:t>
                        </m:r>
                      </m:sup>
                    </m:sSup>
                  </m:oMath>
                </a14:m>
                <a:r>
                  <a:rPr lang="uk-UA" b="1" dirty="0">
                    <a:latin typeface="Times New Roman" panose="02020603050405020304" pitchFamily="18" charset="0"/>
                    <a:ea typeface="Times New Roman" panose="02020603050405020304" pitchFamily="18" charset="0"/>
                    <a:cs typeface="Times New Roman" panose="02020603050405020304" pitchFamily="18" charset="0"/>
                  </a:rPr>
                  <a:t>, а математичне сподівання вихідного сигналу &lt;у&gt;  визначається в такий спосіб:</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6350" algn="ctr">
                  <a:lnSpc>
                    <a:spcPct val="150000"/>
                  </a:lnSpc>
                  <a:spcBef>
                    <a:spcPts val="600"/>
                  </a:spcBef>
                  <a:spcAft>
                    <a:spcPts val="600"/>
                  </a:spcAft>
                </a:pPr>
                <a:r>
                  <a:rPr lang="en-US" b="1" i="1" dirty="0" smtClean="0">
                    <a:latin typeface="Times New Roman" panose="02020603050405020304" pitchFamily="18" charset="0"/>
                    <a:ea typeface="Times New Roman" panose="02020603050405020304" pitchFamily="18" charset="0"/>
                    <a:cs typeface="Times New Roman" panose="02020603050405020304" pitchFamily="18" charset="0"/>
                  </a:rPr>
                  <a:t>M</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uk-UA" b="1" i="1" dirty="0" smtClean="0">
                    <a:latin typeface="Times New Roman" panose="02020603050405020304" pitchFamily="18" charset="0"/>
                    <a:ea typeface="Times New Roman" panose="02020603050405020304" pitchFamily="18" charset="0"/>
                    <a:cs typeface="Times New Roman" panose="02020603050405020304" pitchFamily="18" charset="0"/>
                  </a:rPr>
                  <a:t>у</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uk-UA" b="1" i="1" dirty="0">
                    <a:latin typeface="Times New Roman" panose="02020603050405020304" pitchFamily="18" charset="0"/>
                    <a:ea typeface="Times New Roman" panose="02020603050405020304" pitchFamily="18" charset="0"/>
                    <a:cs typeface="Times New Roman" panose="02020603050405020304" pitchFamily="18" charset="0"/>
                  </a:rPr>
                  <a:t> = P</a:t>
                </a:r>
                <a:r>
                  <a:rPr lang="uk-UA" b="1" dirty="0">
                    <a:latin typeface="Times New Roman" panose="02020603050405020304" pitchFamily="18" charset="0"/>
                    <a:ea typeface="Times New Roman" panose="02020603050405020304" pitchFamily="18" charset="0"/>
                    <a:cs typeface="Times New Roman" panose="02020603050405020304" pitchFamily="18" charset="0"/>
                  </a:rPr>
                  <a:t>(</a:t>
                </a:r>
                <a:r>
                  <a:rPr lang="uk-UA" b="1" i="1" dirty="0">
                    <a:latin typeface="Times New Roman" panose="02020603050405020304" pitchFamily="18" charset="0"/>
                    <a:ea typeface="Times New Roman" panose="02020603050405020304" pitchFamily="18" charset="0"/>
                    <a:cs typeface="Times New Roman" panose="02020603050405020304" pitchFamily="18" charset="0"/>
                  </a:rPr>
                  <a:t>z | y= </a:t>
                </a:r>
                <a:r>
                  <a:rPr lang="uk-UA" b="1" dirty="0">
                    <a:latin typeface="Times New Roman" panose="02020603050405020304" pitchFamily="18" charset="0"/>
                    <a:ea typeface="Times New Roman" panose="02020603050405020304" pitchFamily="18" charset="0"/>
                    <a:cs typeface="Times New Roman" panose="02020603050405020304" pitchFamily="18" charset="0"/>
                  </a:rPr>
                  <a:t>1) </a:t>
                </a:r>
                <a:r>
                  <a:rPr lang="uk-UA" b="1" i="1" dirty="0">
                    <a:latin typeface="Times New Roman" panose="02020603050405020304" pitchFamily="18" charset="0"/>
                    <a:ea typeface="Times New Roman" panose="02020603050405020304" pitchFamily="18" charset="0"/>
                    <a:cs typeface="Times New Roman" panose="02020603050405020304" pitchFamily="18" charset="0"/>
                  </a:rPr>
                  <a:t>+ </a:t>
                </a:r>
                <a:r>
                  <a:rPr lang="uk-UA" b="1" dirty="0">
                    <a:latin typeface="Times New Roman" panose="02020603050405020304" pitchFamily="18" charset="0"/>
                    <a:ea typeface="Times New Roman" panose="02020603050405020304" pitchFamily="18" charset="0"/>
                    <a:cs typeface="Times New Roman" panose="02020603050405020304" pitchFamily="18" charset="0"/>
                  </a:rPr>
                  <a:t>(–1)</a:t>
                </a:r>
                <a:r>
                  <a:rPr lang="uk-UA" b="1" i="1" dirty="0">
                    <a:latin typeface="Times New Roman" panose="02020603050405020304" pitchFamily="18" charset="0"/>
                    <a:ea typeface="Times New Roman" panose="02020603050405020304" pitchFamily="18" charset="0"/>
                    <a:cs typeface="Times New Roman" panose="02020603050405020304" pitchFamily="18" charset="0"/>
                  </a:rPr>
                  <a:t>P</a:t>
                </a:r>
                <a:r>
                  <a:rPr lang="uk-UA" b="1" dirty="0">
                    <a:latin typeface="Times New Roman" panose="02020603050405020304" pitchFamily="18" charset="0"/>
                    <a:ea typeface="Times New Roman" panose="02020603050405020304" pitchFamily="18" charset="0"/>
                    <a:cs typeface="Times New Roman" panose="02020603050405020304" pitchFamily="18" charset="0"/>
                  </a:rPr>
                  <a:t>(</a:t>
                </a:r>
                <a:r>
                  <a:rPr lang="uk-UA" b="1" i="1" dirty="0">
                    <a:latin typeface="Times New Roman" panose="02020603050405020304" pitchFamily="18" charset="0"/>
                    <a:ea typeface="Times New Roman" panose="02020603050405020304" pitchFamily="18" charset="0"/>
                    <a:cs typeface="Times New Roman" panose="02020603050405020304" pitchFamily="18" charset="0"/>
                  </a:rPr>
                  <a:t>z | y= –</a:t>
                </a:r>
                <a:r>
                  <a:rPr lang="uk-UA" b="1" dirty="0">
                    <a:latin typeface="Times New Roman" panose="02020603050405020304" pitchFamily="18" charset="0"/>
                    <a:ea typeface="Times New Roman" panose="02020603050405020304" pitchFamily="18" charset="0"/>
                    <a:cs typeface="Times New Roman" panose="02020603050405020304" pitchFamily="18" charset="0"/>
                  </a:rPr>
                  <a:t>1)</a:t>
                </a:r>
                <a:r>
                  <a:rPr lang="uk-UA" b="1" i="1" dirty="0">
                    <a:latin typeface="Times New Roman" panose="02020603050405020304" pitchFamily="18" charset="0"/>
                    <a:ea typeface="Times New Roman" panose="02020603050405020304" pitchFamily="18" charset="0"/>
                    <a:cs typeface="Times New Roman" panose="02020603050405020304" pitchFamily="18" charset="0"/>
                  </a:rPr>
                  <a:t> = </a:t>
                </a:r>
                <a:r>
                  <a:rPr lang="uk-UA" b="1" dirty="0" err="1">
                    <a:latin typeface="Times New Roman" panose="02020603050405020304" pitchFamily="18" charset="0"/>
                    <a:ea typeface="Times New Roman" panose="02020603050405020304" pitchFamily="18" charset="0"/>
                    <a:cs typeface="Times New Roman" panose="02020603050405020304" pitchFamily="18" charset="0"/>
                  </a:rPr>
                  <a:t>tanh</a:t>
                </a:r>
                <a:r>
                  <a:rPr lang="uk-UA" b="1" i="1" dirty="0">
                    <a:latin typeface="Times New Roman" panose="02020603050405020304" pitchFamily="18" charset="0"/>
                    <a:ea typeface="Times New Roman" panose="02020603050405020304" pitchFamily="18" charset="0"/>
                    <a:cs typeface="Times New Roman" panose="02020603050405020304" pitchFamily="18" charset="0"/>
                  </a:rPr>
                  <a:t>(αz</a:t>
                </a:r>
                <a:r>
                  <a:rPr lang="uk-UA" b="1" dirty="0">
                    <a:latin typeface="Times New Roman" panose="02020603050405020304" pitchFamily="18" charset="0"/>
                    <a:ea typeface="Times New Roman" panose="02020603050405020304" pitchFamily="18" charset="0"/>
                    <a:cs typeface="Times New Roman" panose="02020603050405020304" pitchFamily="18" charset="0"/>
                  </a:rPr>
                  <a:t>)</a:t>
                </a:r>
                <a:r>
                  <a:rPr lang="uk-UA" b="1"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uk-UA" dirty="0">
                    <a:latin typeface="Times New Roman" panose="02020603050405020304" pitchFamily="18" charset="0"/>
                    <a:ea typeface="Times New Roman" panose="02020603050405020304" pitchFamily="18" charset="0"/>
                    <a:cs typeface="Times New Roman" panose="02020603050405020304" pitchFamily="18" charset="0"/>
                  </a:rPr>
                  <a:t>М</a:t>
                </a:r>
                <a:r>
                  <a:rPr lang="uk-UA" b="1" dirty="0">
                    <a:latin typeface="Times New Roman" panose="02020603050405020304" pitchFamily="18" charset="0"/>
                    <a:ea typeface="Times New Roman" panose="02020603050405020304" pitchFamily="18" charset="0"/>
                    <a:cs typeface="Times New Roman" panose="02020603050405020304" pitchFamily="18" charset="0"/>
                  </a:rPr>
                  <a:t>одель </a:t>
                </a:r>
                <a:r>
                  <a:rPr lang="uk-UA" dirty="0">
                    <a:latin typeface="Times New Roman" panose="02020603050405020304" pitchFamily="18" charset="0"/>
                    <a:ea typeface="Times New Roman" panose="02020603050405020304" pitchFamily="18" charset="0"/>
                    <a:cs typeface="Times New Roman" panose="02020603050405020304" pitchFamily="18" charset="0"/>
                  </a:rPr>
                  <a:t>стохастичного нейрона </a:t>
                </a:r>
                <a:r>
                  <a:rPr lang="uk-UA" b="1" dirty="0">
                    <a:latin typeface="Times New Roman" panose="02020603050405020304" pitchFamily="18" charset="0"/>
                    <a:ea typeface="Times New Roman" panose="02020603050405020304" pitchFamily="18" charset="0"/>
                    <a:cs typeface="Times New Roman" panose="02020603050405020304" pitchFamily="18" charset="0"/>
                  </a:rPr>
                  <a:t>є основою машини </a:t>
                </a:r>
                <a:r>
                  <a:rPr lang="uk-UA" b="1" dirty="0" err="1">
                    <a:latin typeface="Times New Roman" panose="02020603050405020304" pitchFamily="18" charset="0"/>
                    <a:ea typeface="Times New Roman" panose="02020603050405020304" pitchFamily="18" charset="0"/>
                    <a:cs typeface="Times New Roman" panose="02020603050405020304" pitchFamily="18" charset="0"/>
                  </a:rPr>
                  <a:t>Больцмана</a:t>
                </a:r>
                <a:r>
                  <a:rPr lang="uk-UA" b="1" dirty="0">
                    <a:latin typeface="Times New Roman" panose="02020603050405020304" pitchFamily="18" charset="0"/>
                    <a:ea typeface="Times New Roman" panose="02020603050405020304" pitchFamily="18" charset="0"/>
                    <a:cs typeface="Times New Roman" panose="02020603050405020304" pitchFamily="18" charset="0"/>
                  </a:rPr>
                  <a:t> й машини Коші, а також лежить в основі навчання із підкріпл</a:t>
                </a:r>
                <a:r>
                  <a:rPr lang="uk-UA" dirty="0">
                    <a:latin typeface="Times New Roman" panose="02020603050405020304" pitchFamily="18" charset="0"/>
                    <a:ea typeface="Times New Roman" panose="02020603050405020304" pitchFamily="18" charset="0"/>
                    <a:cs typeface="Times New Roman" panose="02020603050405020304" pitchFamily="18" charset="0"/>
                  </a:rPr>
                  <a:t>е</a:t>
                </a:r>
                <a:r>
                  <a:rPr lang="uk-UA" b="1" dirty="0">
                    <a:latin typeface="Times New Roman" panose="02020603050405020304" pitchFamily="18" charset="0"/>
                    <a:ea typeface="Times New Roman" panose="02020603050405020304" pitchFamily="18" charset="0"/>
                    <a:cs typeface="Times New Roman" panose="02020603050405020304" pitchFamily="18" charset="0"/>
                  </a:rPr>
                  <a:t>нням.</a:t>
                </a:r>
                <a:endParaRPr lang="en-US" dirty="0"/>
              </a:p>
            </p:txBody>
          </p:sp>
        </mc:Choice>
        <mc:Fallback>
          <p:sp>
            <p:nvSpPr>
              <p:cNvPr id="3" name="Rectangle 2"/>
              <p:cNvSpPr>
                <a:spLocks noRot="1" noChangeAspect="1" noMove="1" noResize="1" noEditPoints="1" noAdjustHandles="1" noChangeArrowheads="1" noChangeShapeType="1" noTextEdit="1"/>
              </p:cNvSpPr>
              <p:nvPr/>
            </p:nvSpPr>
            <p:spPr>
              <a:xfrm>
                <a:off x="1269241" y="3111690"/>
                <a:ext cx="10126639" cy="3200876"/>
              </a:xfrm>
              <a:prstGeom prst="rect">
                <a:avLst/>
              </a:prstGeom>
              <a:blipFill>
                <a:blip r:embed="rId3"/>
                <a:stretch>
                  <a:fillRect l="-482" r="-662" b="-1901"/>
                </a:stretch>
              </a:blipFill>
            </p:spPr>
            <p:txBody>
              <a:bodyPr/>
              <a:lstStyle/>
              <a:p>
                <a:r>
                  <a:rPr lang="en-US">
                    <a:noFill/>
                  </a:rPr>
                  <a:t> </a:t>
                </a:r>
              </a:p>
            </p:txBody>
          </p:sp>
        </mc:Fallback>
      </mc:AlternateContent>
    </p:spTree>
    <p:extLst>
      <p:ext uri="{BB962C8B-B14F-4D97-AF65-F5344CB8AC3E}">
        <p14:creationId xmlns:p14="http://schemas.microsoft.com/office/powerpoint/2010/main" val="2720428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title"/>
          </p:nvPr>
        </p:nvSpPr>
        <p:spPr>
          <a:xfrm>
            <a:off x="1608366" y="2377345"/>
            <a:ext cx="8598079" cy="1419592"/>
          </a:xfrm>
        </p:spPr>
        <p:txBody>
          <a:bodyPr>
            <a:normAutofit/>
          </a:bodyPr>
          <a:lstStyle/>
          <a:p>
            <a:pPr algn="ctr"/>
            <a:r>
              <a:rPr lang="uk-UA" sz="4800" dirty="0" smtClean="0"/>
              <a:t>Дякую за увагу!</a:t>
            </a:r>
            <a:endParaRPr lang="ru-RU" sz="4800" dirty="0"/>
          </a:p>
        </p:txBody>
      </p:sp>
    </p:spTree>
    <p:extLst>
      <p:ext uri="{BB962C8B-B14F-4D97-AF65-F5344CB8AC3E}">
        <p14:creationId xmlns:p14="http://schemas.microsoft.com/office/powerpoint/2010/main" val="1697721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8365" y="255503"/>
            <a:ext cx="11694962" cy="854075"/>
          </a:xfrm>
        </p:spPr>
        <p:txBody>
          <a:bodyPr>
            <a:normAutofit fontScale="90000"/>
          </a:bodyPr>
          <a:lstStyle/>
          <a:p>
            <a:pPr algn="ctr"/>
            <a:r>
              <a:rPr lang="ru-RU" sz="3600" b="1" dirty="0" smtClean="0"/>
              <a:t>     Формальна модель нейрона </a:t>
            </a:r>
            <a:r>
              <a:rPr lang="ru-RU" sz="3600" b="1" dirty="0" err="1" smtClean="0"/>
              <a:t>Маккаллока-ПіттсА</a:t>
            </a:r>
            <a:endParaRPr lang="ru-RU" sz="3600" b="1" dirty="0"/>
          </a:p>
        </p:txBody>
      </p:sp>
      <p:sp>
        <p:nvSpPr>
          <p:cNvPr id="3" name="Объект 2"/>
          <p:cNvSpPr>
            <a:spLocks noGrp="1"/>
          </p:cNvSpPr>
          <p:nvPr>
            <p:ph idx="1"/>
          </p:nvPr>
        </p:nvSpPr>
        <p:spPr>
          <a:xfrm>
            <a:off x="1204900" y="1219200"/>
            <a:ext cx="10708426" cy="4491395"/>
          </a:xfrm>
        </p:spPr>
        <p:txBody>
          <a:bodyPr>
            <a:normAutofit/>
          </a:bodyPr>
          <a:lstStyle/>
          <a:p>
            <a:pPr marL="0" indent="0">
              <a:buNone/>
            </a:pPr>
            <a:r>
              <a:rPr lang="ru-RU" sz="2400" dirty="0" smtClean="0"/>
              <a:t>	</a:t>
            </a:r>
            <a:r>
              <a:rPr lang="ru-RU" sz="2400" dirty="0" err="1" smtClean="0"/>
              <a:t>Формальний</a:t>
            </a:r>
            <a:r>
              <a:rPr lang="ru-RU" sz="2400" dirty="0" smtClean="0"/>
              <a:t> </a:t>
            </a:r>
            <a:r>
              <a:rPr lang="ru-RU" sz="2400" dirty="0" err="1" smtClean="0"/>
              <a:t>штучний</a:t>
            </a:r>
            <a:r>
              <a:rPr lang="ru-RU" sz="2400" dirty="0" smtClean="0"/>
              <a:t> нейрон (</a:t>
            </a:r>
            <a:r>
              <a:rPr lang="ru-RU" sz="2400" dirty="0" err="1" smtClean="0"/>
              <a:t>його</a:t>
            </a:r>
            <a:r>
              <a:rPr lang="ru-RU" sz="2400" dirty="0" smtClean="0"/>
              <a:t> </a:t>
            </a:r>
            <a:r>
              <a:rPr lang="ru-RU" sz="2400" dirty="0" err="1" smtClean="0"/>
              <a:t>називають</a:t>
            </a:r>
            <a:r>
              <a:rPr lang="ru-RU" sz="2400" dirty="0" smtClean="0"/>
              <a:t> також нейроном Мак-</a:t>
            </a:r>
            <a:r>
              <a:rPr lang="ru-RU" sz="2400" dirty="0" err="1" smtClean="0"/>
              <a:t>Каллока</a:t>
            </a:r>
            <a:r>
              <a:rPr lang="ru-RU" sz="2400" dirty="0" smtClean="0"/>
              <a:t>-</a:t>
            </a:r>
            <a:r>
              <a:rPr lang="ru-RU" sz="2400" dirty="0" err="1" smtClean="0"/>
              <a:t>Піттса</a:t>
            </a:r>
            <a:r>
              <a:rPr lang="ru-RU" sz="2400" dirty="0" smtClean="0"/>
              <a:t>) </a:t>
            </a:r>
            <a:r>
              <a:rPr lang="ru-RU" sz="2400" dirty="0" err="1" smtClean="0"/>
              <a:t>може</a:t>
            </a:r>
            <a:r>
              <a:rPr lang="ru-RU" sz="2400" dirty="0" smtClean="0"/>
              <a:t> бути </a:t>
            </a:r>
            <a:r>
              <a:rPr lang="ru-RU" sz="2400" dirty="0" err="1" smtClean="0"/>
              <a:t>поданий</a:t>
            </a:r>
            <a:r>
              <a:rPr lang="ru-RU" sz="2400" dirty="0" smtClean="0"/>
              <a:t> як </a:t>
            </a:r>
            <a:r>
              <a:rPr lang="ru-RU" sz="2400" dirty="0" err="1" smtClean="0"/>
              <a:t>нелінійний</a:t>
            </a:r>
            <a:r>
              <a:rPr lang="ru-RU" sz="2400" dirty="0" smtClean="0"/>
              <a:t> </a:t>
            </a:r>
            <a:r>
              <a:rPr lang="ru-RU" sz="2400" dirty="0" err="1" smtClean="0"/>
              <a:t>перетворювач</a:t>
            </a:r>
            <a:r>
              <a:rPr lang="ru-RU" sz="2400" dirty="0" smtClean="0"/>
              <a:t> </a:t>
            </a:r>
            <a:r>
              <a:rPr lang="ru-RU" sz="2400" dirty="0" err="1" smtClean="0"/>
              <a:t>із</a:t>
            </a:r>
            <a:r>
              <a:rPr lang="ru-RU" sz="2400" dirty="0" smtClean="0"/>
              <a:t> </a:t>
            </a:r>
            <a:r>
              <a:rPr lang="ru-RU" sz="2400" dirty="0" err="1" smtClean="0"/>
              <a:t>ваговими</a:t>
            </a:r>
            <a:r>
              <a:rPr lang="ru-RU" sz="2400" dirty="0" smtClean="0"/>
              <a:t> </a:t>
            </a:r>
            <a:r>
              <a:rPr lang="ru-RU" sz="2400" dirty="0" err="1" smtClean="0"/>
              <a:t>коефіцієнтами</a:t>
            </a:r>
            <a:r>
              <a:rPr lang="ru-RU" sz="2400" dirty="0" smtClean="0"/>
              <a:t> 𝑤</a:t>
            </a:r>
            <a:r>
              <a:rPr lang="ru-RU" sz="2400" baseline="-25000" dirty="0" smtClean="0"/>
              <a:t>𝑗𝑖</a:t>
            </a:r>
            <a:r>
              <a:rPr lang="ru-RU" sz="2400" dirty="0" smtClean="0"/>
              <a:t>, які також </a:t>
            </a:r>
            <a:r>
              <a:rPr lang="ru-RU" sz="2400" dirty="0" err="1" smtClean="0"/>
              <a:t>називаються</a:t>
            </a:r>
            <a:r>
              <a:rPr lang="ru-RU" sz="2400" dirty="0" smtClean="0"/>
              <a:t> </a:t>
            </a:r>
            <a:r>
              <a:rPr lang="ru-RU" sz="2400" dirty="0" err="1" smtClean="0"/>
              <a:t>синаптичними</a:t>
            </a:r>
            <a:r>
              <a:rPr lang="ru-RU" sz="2400" dirty="0" smtClean="0"/>
              <a:t> вагами або </a:t>
            </a:r>
            <a:r>
              <a:rPr lang="ru-RU" sz="2400" dirty="0" err="1" smtClean="0"/>
              <a:t>підсилювачами</a:t>
            </a:r>
            <a:r>
              <a:rPr lang="ru-RU" sz="2400" dirty="0" smtClean="0"/>
              <a:t>. </a:t>
            </a:r>
            <a:r>
              <a:rPr lang="ru-RU" sz="2400" dirty="0" err="1" smtClean="0"/>
              <a:t>Клітина</a:t>
            </a:r>
            <a:r>
              <a:rPr lang="ru-RU" sz="2400" dirty="0" smtClean="0"/>
              <a:t> </a:t>
            </a:r>
            <a:r>
              <a:rPr lang="ru-RU" sz="2400" dirty="0" err="1" smtClean="0"/>
              <a:t>тіла</a:t>
            </a:r>
            <a:r>
              <a:rPr lang="ru-RU" sz="2400" dirty="0" smtClean="0"/>
              <a:t> (сома) </a:t>
            </a:r>
            <a:r>
              <a:rPr lang="ru-RU" sz="2400" dirty="0" err="1" smtClean="0"/>
              <a:t>описується</a:t>
            </a:r>
            <a:r>
              <a:rPr lang="ru-RU" sz="2400" dirty="0" smtClean="0"/>
              <a:t> </a:t>
            </a:r>
            <a:r>
              <a:rPr lang="ru-RU" sz="2400" dirty="0" err="1" smtClean="0"/>
              <a:t>нелінійною</a:t>
            </a:r>
            <a:r>
              <a:rPr lang="ru-RU" sz="2400" dirty="0" smtClean="0"/>
              <a:t> </a:t>
            </a:r>
            <a:r>
              <a:rPr lang="ru-RU" sz="2400" dirty="0" err="1" smtClean="0"/>
              <a:t>обмежувальною</a:t>
            </a:r>
            <a:r>
              <a:rPr lang="ru-RU" sz="2400" dirty="0" smtClean="0"/>
              <a:t> або пороговою </a:t>
            </a:r>
            <a:r>
              <a:rPr lang="ru-RU" sz="2400" dirty="0" err="1" smtClean="0"/>
              <a:t>функцією</a:t>
            </a:r>
            <a:r>
              <a:rPr lang="ru-RU" sz="2400" dirty="0" smtClean="0"/>
              <a:t> 𝑓(𝑢</a:t>
            </a:r>
            <a:r>
              <a:rPr lang="ru-RU" sz="2400" baseline="-25000" dirty="0" smtClean="0"/>
              <a:t>𝑗</a:t>
            </a:r>
            <a:r>
              <a:rPr lang="ru-RU" sz="2400" dirty="0" smtClean="0"/>
              <a:t>). </a:t>
            </a:r>
            <a:r>
              <a:rPr lang="ru-RU" sz="2400" dirty="0" err="1" smtClean="0"/>
              <a:t>Найпростіша</a:t>
            </a:r>
            <a:r>
              <a:rPr lang="ru-RU" sz="2400" dirty="0" smtClean="0"/>
              <a:t> модель штучного нейрона </a:t>
            </a:r>
            <a:r>
              <a:rPr lang="ru-RU" sz="2400" dirty="0" err="1" smtClean="0"/>
              <a:t>додає</a:t>
            </a:r>
            <a:r>
              <a:rPr lang="ru-RU" sz="2400" dirty="0" smtClean="0"/>
              <a:t> </a:t>
            </a:r>
            <a:r>
              <a:rPr lang="en-US" sz="2400" i="1" dirty="0" smtClean="0"/>
              <a:t>N</a:t>
            </a:r>
            <a:r>
              <a:rPr lang="en-US" sz="2400" dirty="0" smtClean="0"/>
              <a:t> </a:t>
            </a:r>
            <a:r>
              <a:rPr lang="ru-RU" sz="2400" dirty="0" err="1" smtClean="0"/>
              <a:t>зважених</a:t>
            </a:r>
            <a:r>
              <a:rPr lang="ru-RU" sz="2400" dirty="0" smtClean="0"/>
              <a:t> </a:t>
            </a:r>
            <a:r>
              <a:rPr lang="ru-RU" sz="2400" dirty="0" err="1" smtClean="0"/>
              <a:t>входів</a:t>
            </a:r>
            <a:r>
              <a:rPr lang="ru-RU" sz="2400" dirty="0" smtClean="0"/>
              <a:t> і </a:t>
            </a:r>
            <a:r>
              <a:rPr lang="ru-RU" sz="2400" dirty="0" err="1" smtClean="0"/>
              <a:t>здійснює</a:t>
            </a:r>
            <a:r>
              <a:rPr lang="ru-RU" sz="2400" dirty="0" smtClean="0"/>
              <a:t> </a:t>
            </a:r>
            <a:r>
              <a:rPr lang="ru-RU" sz="2400" dirty="0" err="1" smtClean="0"/>
              <a:t>нелінійне</a:t>
            </a:r>
            <a:r>
              <a:rPr lang="ru-RU" sz="2400" dirty="0" smtClean="0"/>
              <a:t> </a:t>
            </a:r>
            <a:r>
              <a:rPr lang="ru-RU" sz="2400" dirty="0" err="1" smtClean="0"/>
              <a:t>перетворення</a:t>
            </a:r>
            <a:endParaRPr lang="ru-RU" sz="2400" dirty="0"/>
          </a:p>
        </p:txBody>
      </p:sp>
      <p:pic>
        <p:nvPicPr>
          <p:cNvPr id="4" name="Рисунок 3"/>
          <p:cNvPicPr>
            <a:picLocks noChangeAspect="1"/>
          </p:cNvPicPr>
          <p:nvPr/>
        </p:nvPicPr>
        <p:blipFill>
          <a:blip r:embed="rId2"/>
          <a:stretch>
            <a:fillRect/>
          </a:stretch>
        </p:blipFill>
        <p:spPr>
          <a:xfrm>
            <a:off x="4456049" y="4033494"/>
            <a:ext cx="7275752" cy="413522"/>
          </a:xfrm>
          <a:prstGeom prst="rect">
            <a:avLst/>
          </a:prstGeom>
        </p:spPr>
      </p:pic>
      <p:sp>
        <p:nvSpPr>
          <p:cNvPr id="5" name="Прямоугольник 4"/>
          <p:cNvSpPr/>
          <p:nvPr/>
        </p:nvSpPr>
        <p:spPr>
          <a:xfrm>
            <a:off x="1204900" y="4572528"/>
            <a:ext cx="9467649" cy="1569660"/>
          </a:xfrm>
          <a:prstGeom prst="rect">
            <a:avLst/>
          </a:prstGeom>
        </p:spPr>
        <p:txBody>
          <a:bodyPr wrap="square">
            <a:spAutoFit/>
          </a:bodyPr>
          <a:lstStyle/>
          <a:p>
            <a:pPr algn="just"/>
            <a:r>
              <a:rPr lang="ru-RU" sz="2400" dirty="0" smtClean="0"/>
              <a:t>де 𝑦</a:t>
            </a:r>
            <a:r>
              <a:rPr lang="ru-RU" sz="2400" baseline="-25000" dirty="0" smtClean="0"/>
              <a:t>𝑗</a:t>
            </a:r>
            <a:r>
              <a:rPr lang="ru-RU" sz="2400" dirty="0" smtClean="0"/>
              <a:t> — </a:t>
            </a:r>
            <a:r>
              <a:rPr lang="ru-RU" sz="2400" dirty="0" err="1" smtClean="0"/>
              <a:t>вихідний</a:t>
            </a:r>
            <a:r>
              <a:rPr lang="ru-RU" sz="2400" dirty="0" smtClean="0"/>
              <a:t> сигнал </a:t>
            </a:r>
            <a:r>
              <a:rPr lang="ru-RU" sz="2400" i="1" dirty="0" smtClean="0"/>
              <a:t>j</a:t>
            </a:r>
            <a:r>
              <a:rPr lang="ru-RU" sz="2400" dirty="0" smtClean="0"/>
              <a:t>-</a:t>
            </a:r>
            <a:r>
              <a:rPr lang="ru-RU" sz="2400" dirty="0" err="1" smtClean="0"/>
              <a:t>го</a:t>
            </a:r>
            <a:r>
              <a:rPr lang="ru-RU" sz="2400" dirty="0" smtClean="0"/>
              <a:t> нейрона; </a:t>
            </a:r>
            <a:r>
              <a:rPr lang="ru-RU" sz="2400" i="1" dirty="0" smtClean="0"/>
              <a:t>f</a:t>
            </a:r>
            <a:r>
              <a:rPr lang="ru-RU" sz="2400" dirty="0" smtClean="0"/>
              <a:t> — </a:t>
            </a:r>
            <a:r>
              <a:rPr lang="ru-RU" sz="2400" dirty="0" err="1" smtClean="0"/>
              <a:t>обмежувальна</a:t>
            </a:r>
            <a:r>
              <a:rPr lang="ru-RU" sz="2400" dirty="0" smtClean="0"/>
              <a:t> або </a:t>
            </a:r>
            <a:r>
              <a:rPr lang="ru-RU" sz="2400" dirty="0" err="1" smtClean="0"/>
              <a:t>порогова</a:t>
            </a:r>
            <a:r>
              <a:rPr lang="ru-RU" sz="2400" dirty="0" smtClean="0"/>
              <a:t> </a:t>
            </a:r>
            <a:r>
              <a:rPr lang="ru-RU" sz="2400" dirty="0" err="1" smtClean="0"/>
              <a:t>функція</a:t>
            </a:r>
            <a:r>
              <a:rPr lang="ru-RU" sz="2400" dirty="0" smtClean="0"/>
              <a:t> (</a:t>
            </a:r>
            <a:r>
              <a:rPr lang="ru-RU" sz="2400" dirty="0" err="1" smtClean="0"/>
              <a:t>активаційна</a:t>
            </a:r>
            <a:r>
              <a:rPr lang="ru-RU" sz="2400" dirty="0" smtClean="0"/>
              <a:t>); </a:t>
            </a:r>
            <a:r>
              <a:rPr lang="ru-RU" sz="2400" i="1" dirty="0" smtClean="0"/>
              <a:t>N</a:t>
            </a:r>
            <a:r>
              <a:rPr lang="ru-RU" sz="2400" dirty="0" smtClean="0"/>
              <a:t> — </a:t>
            </a:r>
            <a:r>
              <a:rPr lang="ru-RU" sz="2400" dirty="0" err="1" smtClean="0"/>
              <a:t>кількість</a:t>
            </a:r>
            <a:r>
              <a:rPr lang="ru-RU" sz="2400" dirty="0" smtClean="0"/>
              <a:t> </a:t>
            </a:r>
            <a:r>
              <a:rPr lang="ru-RU" sz="2400" dirty="0" err="1" smtClean="0"/>
              <a:t>входів</a:t>
            </a:r>
            <a:r>
              <a:rPr lang="ru-RU" sz="2400" dirty="0" smtClean="0"/>
              <a:t>; 𝑤𝑗𝑖 — </a:t>
            </a:r>
            <a:r>
              <a:rPr lang="ru-RU" sz="2400" dirty="0" err="1" smtClean="0"/>
              <a:t>синаптичні</a:t>
            </a:r>
            <a:r>
              <a:rPr lang="ru-RU" sz="2400" dirty="0" smtClean="0"/>
              <a:t> ваги; 𝑥</a:t>
            </a:r>
            <a:r>
              <a:rPr lang="ru-RU" sz="2400" baseline="-25000" dirty="0" smtClean="0"/>
              <a:t>𝑖</a:t>
            </a:r>
            <a:r>
              <a:rPr lang="ru-RU" sz="2400" dirty="0" smtClean="0"/>
              <a:t> — </a:t>
            </a:r>
            <a:r>
              <a:rPr lang="ru-RU" sz="2400" dirty="0" err="1" smtClean="0"/>
              <a:t>вхідні</a:t>
            </a:r>
            <a:r>
              <a:rPr lang="ru-RU" sz="2400" dirty="0" smtClean="0"/>
              <a:t> </a:t>
            </a:r>
            <a:r>
              <a:rPr lang="ru-RU" sz="2400" dirty="0" err="1" smtClean="0"/>
              <a:t>сигнали</a:t>
            </a:r>
            <a:r>
              <a:rPr lang="ru-RU" sz="2400" dirty="0" smtClean="0"/>
              <a:t> (𝑖 = 1,𝑁); 𝜃</a:t>
            </a:r>
            <a:r>
              <a:rPr lang="ru-RU" sz="2400" baseline="-25000" dirty="0" smtClean="0"/>
              <a:t>𝑗</a:t>
            </a:r>
            <a:r>
              <a:rPr lang="ru-RU" sz="2400" dirty="0" smtClean="0"/>
              <a:t>, (𝜃</a:t>
            </a:r>
            <a:r>
              <a:rPr lang="ru-RU" sz="2400" baseline="-25000" dirty="0" smtClean="0"/>
              <a:t>𝑗</a:t>
            </a:r>
            <a:r>
              <a:rPr lang="ru-RU" sz="2400" dirty="0" smtClean="0"/>
              <a:t> ∈ 𝑅) — </a:t>
            </a:r>
            <a:r>
              <a:rPr lang="ru-RU" sz="2400" dirty="0" err="1" smtClean="0"/>
              <a:t>пороговий</a:t>
            </a:r>
            <a:r>
              <a:rPr lang="ru-RU" sz="2400" dirty="0" smtClean="0"/>
              <a:t> сигнал, що також </a:t>
            </a:r>
            <a:r>
              <a:rPr lang="ru-RU" sz="2400" dirty="0" err="1" smtClean="0"/>
              <a:t>називається</a:t>
            </a:r>
            <a:r>
              <a:rPr lang="ru-RU" sz="2400" dirty="0" smtClean="0"/>
              <a:t> </a:t>
            </a:r>
            <a:r>
              <a:rPr lang="ru-RU" sz="2400" dirty="0" err="1" smtClean="0"/>
              <a:t>зсувом</a:t>
            </a:r>
            <a:r>
              <a:rPr lang="ru-RU" sz="2400" dirty="0" smtClean="0"/>
              <a:t>. </a:t>
            </a:r>
            <a:endParaRPr lang="ru-RU" sz="2400" dirty="0"/>
          </a:p>
        </p:txBody>
      </p:sp>
      <p:sp>
        <p:nvSpPr>
          <p:cNvPr id="7" name="Rectangle 6"/>
          <p:cNvSpPr/>
          <p:nvPr/>
        </p:nvSpPr>
        <p:spPr>
          <a:xfrm>
            <a:off x="10959146" y="4033494"/>
            <a:ext cx="772655" cy="4135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Tree>
    <p:extLst>
      <p:ext uri="{BB962C8B-B14F-4D97-AF65-F5344CB8AC3E}">
        <p14:creationId xmlns:p14="http://schemas.microsoft.com/office/powerpoint/2010/main" val="2595575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125" y="255503"/>
            <a:ext cx="11763201" cy="854075"/>
          </a:xfrm>
        </p:spPr>
        <p:txBody>
          <a:bodyPr>
            <a:normAutofit fontScale="90000"/>
          </a:bodyPr>
          <a:lstStyle/>
          <a:p>
            <a:pPr algn="ctr"/>
            <a:r>
              <a:rPr lang="ru-RU" sz="3600" b="1" dirty="0" smtClean="0"/>
              <a:t>     Формальна модель нейрона </a:t>
            </a:r>
            <a:r>
              <a:rPr lang="ru-RU" sz="3600" b="1" dirty="0" err="1" smtClean="0"/>
              <a:t>Маккаллока-Піттс</a:t>
            </a:r>
            <a:r>
              <a:rPr lang="uk-UA" b="1" dirty="0"/>
              <a:t>А</a:t>
            </a:r>
            <a:endParaRPr lang="ru-RU" sz="3600" b="1" dirty="0"/>
          </a:p>
        </p:txBody>
      </p:sp>
      <p:sp>
        <p:nvSpPr>
          <p:cNvPr id="6" name="Прямоугольник 5"/>
          <p:cNvSpPr/>
          <p:nvPr/>
        </p:nvSpPr>
        <p:spPr>
          <a:xfrm>
            <a:off x="1569493" y="1577685"/>
            <a:ext cx="8297838" cy="830997"/>
          </a:xfrm>
          <a:prstGeom prst="rect">
            <a:avLst/>
          </a:prstGeom>
        </p:spPr>
        <p:txBody>
          <a:bodyPr wrap="square">
            <a:spAutoFit/>
          </a:bodyPr>
          <a:lstStyle/>
          <a:p>
            <a:r>
              <a:rPr lang="ru-RU" sz="2400" dirty="0" err="1" smtClean="0"/>
              <a:t>Позначаючи</a:t>
            </a:r>
            <a:r>
              <a:rPr lang="ru-RU" sz="2400" dirty="0" smtClean="0"/>
              <a:t> 𝜃</a:t>
            </a:r>
            <a:r>
              <a:rPr lang="ru-RU" sz="2400" baseline="-25000" dirty="0" smtClean="0"/>
              <a:t>𝑗</a:t>
            </a:r>
            <a:r>
              <a:rPr lang="ru-RU" sz="2400" dirty="0" smtClean="0"/>
              <a:t> = 𝑤</a:t>
            </a:r>
            <a:r>
              <a:rPr lang="ru-RU" sz="2400" baseline="-25000" dirty="0" smtClean="0"/>
              <a:t>𝑗</a:t>
            </a:r>
            <a:r>
              <a:rPr lang="en-US" sz="2400" baseline="-25000" dirty="0" smtClean="0"/>
              <a:t>0</a:t>
            </a:r>
            <a:r>
              <a:rPr lang="ru-RU" sz="2400" dirty="0" smtClean="0"/>
              <a:t>𝑥</a:t>
            </a:r>
            <a:r>
              <a:rPr lang="en-US" sz="2400" baseline="-25000" dirty="0" smtClean="0"/>
              <a:t>0</a:t>
            </a:r>
            <a:r>
              <a:rPr lang="ru-RU" sz="2400" dirty="0" smtClean="0"/>
              <a:t> (</a:t>
            </a:r>
            <a:r>
              <a:rPr lang="ru-RU" sz="2400" dirty="0" err="1" smtClean="0"/>
              <a:t>зазвичай</a:t>
            </a:r>
            <a:r>
              <a:rPr lang="ru-RU" sz="2400" dirty="0" smtClean="0"/>
              <a:t> 𝑥</a:t>
            </a:r>
            <a:r>
              <a:rPr lang="ru-RU" sz="2400" baseline="-25000" dirty="0" smtClean="0"/>
              <a:t>0</a:t>
            </a:r>
            <a:r>
              <a:rPr lang="ru-RU" sz="2400" dirty="0" smtClean="0"/>
              <a:t> = 1)</a:t>
            </a:r>
            <a:r>
              <a:rPr lang="en-US" sz="2400" dirty="0"/>
              <a:t>,</a:t>
            </a:r>
            <a:r>
              <a:rPr lang="ru-RU" sz="2400" dirty="0" smtClean="0"/>
              <a:t> формулу (</a:t>
            </a:r>
            <a:r>
              <a:rPr lang="en-US" sz="2400" dirty="0"/>
              <a:t>1</a:t>
            </a:r>
            <a:r>
              <a:rPr lang="ru-RU" sz="2400" dirty="0" smtClean="0"/>
              <a:t>) </a:t>
            </a:r>
            <a:r>
              <a:rPr lang="ru-RU" sz="2400" dirty="0" err="1" smtClean="0"/>
              <a:t>можна</a:t>
            </a:r>
            <a:r>
              <a:rPr lang="ru-RU" sz="2400" dirty="0" smtClean="0"/>
              <a:t> </a:t>
            </a:r>
            <a:r>
              <a:rPr lang="ru-RU" sz="2400" dirty="0" err="1" smtClean="0"/>
              <a:t>переписати</a:t>
            </a:r>
            <a:r>
              <a:rPr lang="ru-RU" sz="2400" dirty="0" smtClean="0"/>
              <a:t> у </a:t>
            </a:r>
            <a:r>
              <a:rPr lang="ru-RU" sz="2400" dirty="0" err="1" smtClean="0"/>
              <a:t>вигляді</a:t>
            </a:r>
            <a:r>
              <a:rPr lang="ru-RU" sz="2400" dirty="0" smtClean="0"/>
              <a:t> </a:t>
            </a:r>
            <a:endParaRPr lang="ru-RU" sz="2400" dirty="0"/>
          </a:p>
        </p:txBody>
      </p:sp>
      <p:sp>
        <p:nvSpPr>
          <p:cNvPr id="8" name="Прямоугольник 7"/>
          <p:cNvSpPr/>
          <p:nvPr/>
        </p:nvSpPr>
        <p:spPr>
          <a:xfrm>
            <a:off x="1569493" y="4110380"/>
            <a:ext cx="8297838" cy="830997"/>
          </a:xfrm>
          <a:prstGeom prst="rect">
            <a:avLst/>
          </a:prstGeom>
        </p:spPr>
        <p:txBody>
          <a:bodyPr wrap="square">
            <a:spAutoFit/>
          </a:bodyPr>
          <a:lstStyle/>
          <a:p>
            <a:r>
              <a:rPr lang="ru-RU" sz="2400" dirty="0" smtClean="0"/>
              <a:t>де 𝑥 = (1,𝑥</a:t>
            </a:r>
            <a:r>
              <a:rPr lang="ru-RU" sz="2400" baseline="-25000" dirty="0" smtClean="0"/>
              <a:t>1</a:t>
            </a:r>
            <a:r>
              <a:rPr lang="ru-RU" sz="2400" dirty="0" smtClean="0"/>
              <a:t>,…,𝑥</a:t>
            </a:r>
            <a:r>
              <a:rPr lang="ru-RU" sz="2400" baseline="-25000" dirty="0" smtClean="0"/>
              <a:t>𝑁</a:t>
            </a:r>
            <a:r>
              <a:rPr lang="ru-RU" sz="2400" dirty="0" smtClean="0"/>
              <a:t>)</a:t>
            </a:r>
            <a:r>
              <a:rPr lang="ru-RU" sz="2400" baseline="30000" dirty="0" smtClean="0"/>
              <a:t>𝑇</a:t>
            </a:r>
            <a:r>
              <a:rPr lang="ru-RU" sz="2400" dirty="0" smtClean="0"/>
              <a:t>; 𝑤</a:t>
            </a:r>
            <a:r>
              <a:rPr lang="ru-RU" sz="2400" baseline="-25000" dirty="0" smtClean="0"/>
              <a:t>𝑗</a:t>
            </a:r>
            <a:r>
              <a:rPr lang="ru-RU" sz="2400" dirty="0" smtClean="0"/>
              <a:t> = (𝑤</a:t>
            </a:r>
            <a:r>
              <a:rPr lang="ru-RU" sz="2400" baseline="-25000" dirty="0" smtClean="0"/>
              <a:t>𝑗0</a:t>
            </a:r>
            <a:r>
              <a:rPr lang="ru-RU" sz="2400" dirty="0" smtClean="0"/>
              <a:t>,𝑤</a:t>
            </a:r>
            <a:r>
              <a:rPr lang="ru-RU" sz="2400" baseline="-25000" dirty="0" smtClean="0"/>
              <a:t>𝑗1</a:t>
            </a:r>
            <a:r>
              <a:rPr lang="ru-RU" sz="2400" dirty="0" smtClean="0"/>
              <a:t>,…,</a:t>
            </a:r>
            <a:r>
              <a:rPr lang="en-US" sz="2400" i="1" dirty="0" smtClean="0"/>
              <a:t>w</a:t>
            </a:r>
            <a:r>
              <a:rPr lang="ru-RU" sz="2400" baseline="-25000" dirty="0" smtClean="0"/>
              <a:t>𝑗𝑁</a:t>
            </a:r>
            <a:r>
              <a:rPr lang="ru-RU" sz="2400" dirty="0" smtClean="0"/>
              <a:t>)</a:t>
            </a:r>
            <a:r>
              <a:rPr lang="ru-RU" sz="2400" baseline="30000" dirty="0" smtClean="0"/>
              <a:t>𝑇</a:t>
            </a:r>
            <a:r>
              <a:rPr lang="ru-RU" sz="2400" dirty="0" smtClean="0"/>
              <a:t> —</a:t>
            </a:r>
            <a:r>
              <a:rPr lang="en-US" sz="2400" dirty="0" smtClean="0"/>
              <a:t> </a:t>
            </a:r>
            <a:r>
              <a:rPr lang="ru-RU" sz="2400" dirty="0" err="1" smtClean="0"/>
              <a:t>вектори</a:t>
            </a:r>
            <a:r>
              <a:rPr lang="ru-RU" sz="2400" dirty="0" smtClean="0"/>
              <a:t> </a:t>
            </a:r>
            <a:r>
              <a:rPr lang="ru-RU" sz="2400" dirty="0" err="1" smtClean="0"/>
              <a:t>входів</a:t>
            </a:r>
            <a:r>
              <a:rPr lang="ru-RU" sz="2400" dirty="0" smtClean="0"/>
              <a:t> і ваг </a:t>
            </a:r>
            <a:r>
              <a:rPr lang="ru-RU" sz="2400" dirty="0" err="1" smtClean="0"/>
              <a:t>розмірності</a:t>
            </a:r>
            <a:r>
              <a:rPr lang="ru-RU" sz="2400" dirty="0" smtClean="0"/>
              <a:t> (𝑁 + 1) × 1</a:t>
            </a:r>
            <a:r>
              <a:rPr lang="en-US" sz="2400" dirty="0" smtClean="0"/>
              <a:t>, </a:t>
            </a:r>
            <a:r>
              <a:rPr lang="ru-RU" sz="2400" dirty="0" err="1" smtClean="0"/>
              <a:t>відповідн</a:t>
            </a:r>
            <a:r>
              <a:rPr lang="uk-UA" sz="2400" dirty="0" smtClean="0"/>
              <a:t>о</a:t>
            </a:r>
            <a:r>
              <a:rPr lang="ru-RU" sz="2400" dirty="0" smtClean="0"/>
              <a:t>.</a:t>
            </a:r>
            <a:endParaRPr lang="ru-RU" sz="2400" dirty="0"/>
          </a:p>
        </p:txBody>
      </p:sp>
      <p:pic>
        <p:nvPicPr>
          <p:cNvPr id="9" name="Рисунок 8"/>
          <p:cNvPicPr>
            <a:picLocks noChangeAspect="1"/>
          </p:cNvPicPr>
          <p:nvPr/>
        </p:nvPicPr>
        <p:blipFill>
          <a:blip r:embed="rId2"/>
          <a:stretch>
            <a:fillRect/>
          </a:stretch>
        </p:blipFill>
        <p:spPr>
          <a:xfrm>
            <a:off x="3998470" y="2812346"/>
            <a:ext cx="3439884" cy="894370"/>
          </a:xfrm>
          <a:prstGeom prst="rect">
            <a:avLst/>
          </a:prstGeom>
        </p:spPr>
      </p:pic>
    </p:spTree>
    <p:extLst>
      <p:ext uri="{BB962C8B-B14F-4D97-AF65-F5344CB8AC3E}">
        <p14:creationId xmlns:p14="http://schemas.microsoft.com/office/powerpoint/2010/main" val="255711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438400" y="152400"/>
            <a:ext cx="7772400" cy="685800"/>
          </a:xfrm>
        </p:spPr>
        <p:txBody>
          <a:bodyPr/>
          <a:lstStyle/>
          <a:p>
            <a:pPr algn="ctr" eaLnBrk="1" hangingPunct="1"/>
            <a:r>
              <a:rPr lang="uk-UA" altLang="en-US" sz="3200"/>
              <a:t>Будова перцептрона</a:t>
            </a:r>
          </a:p>
        </p:txBody>
      </p:sp>
      <p:sp>
        <p:nvSpPr>
          <p:cNvPr id="4099" name="Rectangle 3"/>
          <p:cNvSpPr>
            <a:spLocks noGrp="1" noChangeArrowheads="1"/>
          </p:cNvSpPr>
          <p:nvPr>
            <p:ph type="body" idx="1"/>
          </p:nvPr>
        </p:nvSpPr>
        <p:spPr>
          <a:xfrm>
            <a:off x="1141412" y="941696"/>
            <a:ext cx="9905999" cy="5281683"/>
          </a:xfrm>
        </p:spPr>
        <p:txBody>
          <a:bodyPr>
            <a:normAutofit lnSpcReduction="10000"/>
          </a:bodyPr>
          <a:lstStyle/>
          <a:p>
            <a:pPr algn="just" eaLnBrk="1" hangingPunct="1">
              <a:lnSpc>
                <a:spcPct val="80000"/>
              </a:lnSpc>
              <a:buFont typeface="Wingdings" panose="05000000000000000000" pitchFamily="2" charset="2"/>
              <a:buNone/>
            </a:pPr>
            <a:r>
              <a:rPr lang="uk-UA" altLang="en-US" sz="2200" dirty="0"/>
              <a:t>	</a:t>
            </a:r>
            <a:r>
              <a:rPr lang="uk-UA" altLang="en-US" sz="2200" dirty="0" smtClean="0"/>
              <a:t>	</a:t>
            </a:r>
            <a:r>
              <a:rPr lang="uk-UA" altLang="en-US" sz="2800" dirty="0" smtClean="0"/>
              <a:t>Значний </a:t>
            </a:r>
            <a:r>
              <a:rPr lang="uk-UA" altLang="en-US" sz="2800" dirty="0"/>
              <a:t>інтерес до перцептронів викликаний роботою Ф. </a:t>
            </a:r>
            <a:r>
              <a:rPr lang="uk-UA" altLang="en-US" sz="2800" dirty="0" err="1"/>
              <a:t>Розенблатта</a:t>
            </a:r>
            <a:r>
              <a:rPr lang="uk-UA" altLang="en-US" sz="2800" dirty="0"/>
              <a:t>, у якій він досліджував нейромережеву модель сіт­ківки (RETINA) — </a:t>
            </a:r>
            <a:r>
              <a:rPr lang="uk-UA" altLang="en-US" sz="2800" dirty="0" err="1"/>
              <a:t>фотоперцептрон</a:t>
            </a:r>
            <a:r>
              <a:rPr lang="uk-UA" altLang="en-US" sz="2800" dirty="0"/>
              <a:t>. Згодом такий підхід широко використо­ву­вався для моделювання обробки оптичних сигналів. </a:t>
            </a:r>
            <a:r>
              <a:rPr lang="uk-UA" altLang="en-US" sz="2800" dirty="0" err="1"/>
              <a:t>Фотоперцептрон</a:t>
            </a:r>
            <a:r>
              <a:rPr lang="uk-UA" altLang="en-US" sz="2800" dirty="0"/>
              <a:t> зображе­ний на </a:t>
            </a:r>
            <a:r>
              <a:rPr lang="uk-UA" altLang="en-US" sz="2800" dirty="0" smtClean="0"/>
              <a:t>рис. 1 </a:t>
            </a:r>
            <a:r>
              <a:rPr lang="uk-UA" altLang="en-US" sz="2800" dirty="0"/>
              <a:t>і складається, відповідно до концепції </a:t>
            </a:r>
            <a:r>
              <a:rPr lang="uk-UA" altLang="en-US" sz="2800" dirty="0" err="1"/>
              <a:t>Розенблатта</a:t>
            </a:r>
            <a:r>
              <a:rPr lang="uk-UA" altLang="en-US" sz="2800" dirty="0"/>
              <a:t>, із трьох шарів, що послідовно здійсню­ють попередню обробку (розбивання) образу, оцінку його характе­ристик і розпізнавання:</a:t>
            </a:r>
          </a:p>
          <a:p>
            <a:pPr algn="just" eaLnBrk="1" hangingPunct="1">
              <a:lnSpc>
                <a:spcPct val="80000"/>
              </a:lnSpc>
            </a:pPr>
            <a:r>
              <a:rPr lang="uk-UA" altLang="en-US" sz="2800" dirty="0"/>
              <a:t>сітківка (RETINA);</a:t>
            </a:r>
          </a:p>
          <a:p>
            <a:pPr algn="just" eaLnBrk="1" hangingPunct="1">
              <a:lnSpc>
                <a:spcPct val="80000"/>
              </a:lnSpc>
            </a:pPr>
            <a:r>
              <a:rPr lang="uk-UA" altLang="en-US" sz="2800" dirty="0"/>
              <a:t>асоціативний шар;</a:t>
            </a:r>
          </a:p>
          <a:p>
            <a:pPr algn="just" eaLnBrk="1" hangingPunct="1">
              <a:lnSpc>
                <a:spcPct val="80000"/>
              </a:lnSpc>
            </a:pPr>
            <a:r>
              <a:rPr lang="uk-UA" altLang="en-US" sz="2800" dirty="0"/>
              <a:t>вихідний шар. </a:t>
            </a:r>
            <a:endParaRPr lang="uk-UA" altLang="en-US" sz="2800" dirty="0" smtClean="0"/>
          </a:p>
          <a:p>
            <a:pPr marL="0" indent="0" algn="just">
              <a:lnSpc>
                <a:spcPct val="80000"/>
              </a:lnSpc>
              <a:buNone/>
            </a:pPr>
            <a:endParaRPr lang="uk-UA" altLang="en-US" sz="2800" dirty="0" smtClean="0"/>
          </a:p>
          <a:p>
            <a:pPr marL="0" indent="0" algn="just">
              <a:lnSpc>
                <a:spcPct val="80000"/>
              </a:lnSpc>
              <a:buNone/>
            </a:pPr>
            <a:r>
              <a:rPr lang="uk-UA" altLang="en-US" sz="2800" dirty="0" smtClean="0"/>
              <a:t>Слід зазначити, що модель перцептрона є більш загальною, ніж модель </a:t>
            </a:r>
            <a:r>
              <a:rPr lang="uk-UA" dirty="0" err="1" smtClean="0"/>
              <a:t>Маккаллока-Піттса</a:t>
            </a:r>
            <a:r>
              <a:rPr lang="uk-UA" dirty="0" smtClean="0"/>
              <a:t>.</a:t>
            </a:r>
            <a:endParaRPr lang="uk-UA" altLang="en-US" sz="2800" dirty="0"/>
          </a:p>
        </p:txBody>
      </p:sp>
    </p:spTree>
    <p:extLst>
      <p:ext uri="{BB962C8B-B14F-4D97-AF65-F5344CB8AC3E}">
        <p14:creationId xmlns:p14="http://schemas.microsoft.com/office/powerpoint/2010/main" val="485526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Рисунок 27"/>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133600" y="0"/>
            <a:ext cx="8153400" cy="3276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3" name="Text Box 5"/>
          <p:cNvSpPr txBox="1">
            <a:spLocks noChangeArrowheads="1"/>
          </p:cNvSpPr>
          <p:nvPr/>
        </p:nvSpPr>
        <p:spPr bwMode="auto">
          <a:xfrm>
            <a:off x="1746913" y="3429001"/>
            <a:ext cx="9116705"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uk-UA" altLang="en-US" sz="2200" dirty="0"/>
              <a:t>Рис. </a:t>
            </a:r>
            <a:r>
              <a:rPr lang="uk-UA" altLang="en-US" sz="2200" dirty="0" smtClean="0"/>
              <a:t>1. </a:t>
            </a:r>
            <a:r>
              <a:rPr lang="uk-UA" altLang="en-US" sz="2200" dirty="0"/>
              <a:t>Перцептрон </a:t>
            </a:r>
            <a:r>
              <a:rPr lang="uk-UA" altLang="en-US" sz="2200" dirty="0" err="1"/>
              <a:t>Розенблатта</a:t>
            </a:r>
            <a:endParaRPr lang="uk-UA" altLang="en-US" sz="2200" dirty="0"/>
          </a:p>
          <a:p>
            <a:pPr eaLnBrk="1" hangingPunct="1"/>
            <a:endParaRPr lang="uk-UA" altLang="en-US" sz="2200" dirty="0"/>
          </a:p>
          <a:p>
            <a:pPr algn="just" eaLnBrk="1" hangingPunct="1"/>
            <a:r>
              <a:rPr lang="uk-UA" altLang="en-US" sz="2200" dirty="0"/>
              <a:t>	</a:t>
            </a:r>
            <a:r>
              <a:rPr lang="uk-UA" altLang="en-US" sz="2400" dirty="0"/>
              <a:t>Попередня обробка образу не залежить від його виду. Однак результат цієї обробки має забезпечити можливість розпізнавання образів на основі аналізу їхніх характеристик. Нарешті, вихідний шар (класифікатор) аналізує характеристики знову пропонованого образу й установлює його відповідність одному з раніше поданих.</a:t>
            </a:r>
            <a:r>
              <a:rPr lang="uk-UA" altLang="en-US" sz="2000" dirty="0"/>
              <a:t> </a:t>
            </a:r>
          </a:p>
        </p:txBody>
      </p:sp>
    </p:spTree>
    <p:extLst>
      <p:ext uri="{BB962C8B-B14F-4D97-AF65-F5344CB8AC3E}">
        <p14:creationId xmlns:p14="http://schemas.microsoft.com/office/powerpoint/2010/main" val="1879509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37481" y="259306"/>
            <a:ext cx="9771797" cy="6598693"/>
          </a:xfrm>
        </p:spPr>
        <p:txBody>
          <a:bodyPr>
            <a:noAutofit/>
          </a:bodyPr>
          <a:lstStyle/>
          <a:p>
            <a:pPr>
              <a:lnSpc>
                <a:spcPct val="80000"/>
              </a:lnSpc>
              <a:buNone/>
            </a:pPr>
            <a:r>
              <a:rPr lang="uk-UA" altLang="en-US" dirty="0"/>
              <a:t>Сигнали першого шару, сітківки, подані у двійковій формі, надходять на асоціативний шар, причому в загальному випадку не всі нейрони першого шару пов’язані з усіма нейронами другого шару. При встановленні цих зв’язків виникає можливість структуризації вхідних даних, тобто виділення й об’єднання в так звані рецептивні поля найбільш важливих ознак (областей).</a:t>
            </a:r>
          </a:p>
          <a:p>
            <a:pPr>
              <a:lnSpc>
                <a:spcPct val="80000"/>
              </a:lnSpc>
              <a:buNone/>
            </a:pPr>
            <a:r>
              <a:rPr lang="uk-UA" altLang="en-US" dirty="0"/>
              <a:t>		У зв’язку з цим під рецептивним полем розуміють множину всіх нейронів вхідного шару, пов’язаних з одним нейроном асоці­ативного шару. Зв’язки між нейронами асоціативного й вихідного шарів варіабельні й можуть модифікуватися шляхом зміни ваго­вих коефіцієнтів.</a:t>
            </a:r>
          </a:p>
          <a:p>
            <a:pPr>
              <a:lnSpc>
                <a:spcPct val="80000"/>
              </a:lnSpc>
              <a:buNone/>
            </a:pPr>
            <a:r>
              <a:rPr lang="uk-UA" altLang="en-US" dirty="0"/>
              <a:t>		Нейрони асоціативного шару мають лінійні активаційні функ­ції, тому під час надходження із сітківки вхідних (дратівних) сиг­налів вони посилають імпульси на вихідний шар, де й відбувається додавання зважених імпульсів. У вихідному шарі використову­ються </a:t>
            </a:r>
            <a:r>
              <a:rPr lang="uk-UA" altLang="en-US" dirty="0" err="1"/>
              <a:t>уні</a:t>
            </a:r>
            <a:r>
              <a:rPr lang="uk-UA" altLang="en-US" dirty="0"/>
              <a:t>- або біполярна активаційні функції. Якщо сума зважених імпульсів перевищує деяке задане порогове значення, виробляється одиничний вихідний сигнал, якщо не перевищує — нульовий (для уніполярної) або –1 (для біполярної функції активації). У зв’язку з цим перцептрон може розглядатися як двошарова ШНМ прямого поширення. </a:t>
            </a:r>
          </a:p>
          <a:p>
            <a:endParaRPr lang="en-US" dirty="0"/>
          </a:p>
        </p:txBody>
      </p:sp>
    </p:spTree>
    <p:extLst>
      <p:ext uri="{BB962C8B-B14F-4D97-AF65-F5344CB8AC3E}">
        <p14:creationId xmlns:p14="http://schemas.microsoft.com/office/powerpoint/2010/main" val="49012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438400" y="277814"/>
            <a:ext cx="7772400" cy="636587"/>
          </a:xfrm>
        </p:spPr>
        <p:txBody>
          <a:bodyPr/>
          <a:lstStyle/>
          <a:p>
            <a:pPr algn="ctr" eaLnBrk="1" hangingPunct="1"/>
            <a:r>
              <a:rPr lang="uk-UA" altLang="en-US" sz="3200"/>
              <a:t>Навчання перцептрона</a:t>
            </a:r>
          </a:p>
        </p:txBody>
      </p:sp>
      <p:pic>
        <p:nvPicPr>
          <p:cNvPr id="5" name="Picture 4"/>
          <p:cNvPicPr>
            <a:picLocks noChangeAspect="1"/>
          </p:cNvPicPr>
          <p:nvPr/>
        </p:nvPicPr>
        <p:blipFill>
          <a:blip r:embed="rId2"/>
          <a:stretch>
            <a:fillRect/>
          </a:stretch>
        </p:blipFill>
        <p:spPr>
          <a:xfrm>
            <a:off x="1187115" y="1030516"/>
            <a:ext cx="9942632" cy="5428341"/>
          </a:xfrm>
          <a:prstGeom prst="rect">
            <a:avLst/>
          </a:prstGeom>
        </p:spPr>
      </p:pic>
    </p:spTree>
    <p:extLst>
      <p:ext uri="{BB962C8B-B14F-4D97-AF65-F5344CB8AC3E}">
        <p14:creationId xmlns:p14="http://schemas.microsoft.com/office/powerpoint/2010/main" val="3562740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Рисунок 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30627"/>
            <a:ext cx="541020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6"/>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 name="TextBox 2"/>
          <p:cNvSpPr txBox="1"/>
          <p:nvPr/>
        </p:nvSpPr>
        <p:spPr>
          <a:xfrm>
            <a:off x="5660571" y="2264229"/>
            <a:ext cx="2046514" cy="369332"/>
          </a:xfrm>
          <a:prstGeom prst="rect">
            <a:avLst/>
          </a:prstGeom>
          <a:noFill/>
        </p:spPr>
        <p:txBody>
          <a:bodyPr wrap="square" rtlCol="0">
            <a:spAutoFit/>
          </a:bodyPr>
          <a:lstStyle/>
          <a:p>
            <a:r>
              <a:rPr lang="uk-UA" dirty="0" smtClean="0">
                <a:solidFill>
                  <a:schemeClr val="bg1"/>
                </a:solidFill>
              </a:rPr>
              <a:t>Рис. 2</a:t>
            </a:r>
            <a:endParaRPr lang="en-US" dirty="0">
              <a:solidFill>
                <a:schemeClr val="bg1"/>
              </a:solidFill>
            </a:endParaRPr>
          </a:p>
        </p:txBody>
      </p:sp>
      <p:pic>
        <p:nvPicPr>
          <p:cNvPr id="4" name="Picture 3"/>
          <p:cNvPicPr>
            <a:picLocks noChangeAspect="1"/>
          </p:cNvPicPr>
          <p:nvPr/>
        </p:nvPicPr>
        <p:blipFill>
          <a:blip r:embed="rId3"/>
          <a:stretch>
            <a:fillRect/>
          </a:stretch>
        </p:blipFill>
        <p:spPr>
          <a:xfrm>
            <a:off x="1832882" y="2827238"/>
            <a:ext cx="9049390" cy="3181676"/>
          </a:xfrm>
          <a:prstGeom prst="rect">
            <a:avLst/>
          </a:prstGeom>
        </p:spPr>
      </p:pic>
    </p:spTree>
    <p:extLst>
      <p:ext uri="{BB962C8B-B14F-4D97-AF65-F5344CB8AC3E}">
        <p14:creationId xmlns:p14="http://schemas.microsoft.com/office/powerpoint/2010/main" val="18918190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stretch>
            <a:fillRect/>
          </a:stretch>
        </p:blipFill>
        <p:spPr>
          <a:xfrm>
            <a:off x="1565220" y="232229"/>
            <a:ext cx="9335009" cy="6332019"/>
          </a:xfrm>
          <a:prstGeom prst="rect">
            <a:avLst/>
          </a:prstGeom>
        </p:spPr>
      </p:pic>
    </p:spTree>
    <p:extLst>
      <p:ext uri="{BB962C8B-B14F-4D97-AF65-F5344CB8AC3E}">
        <p14:creationId xmlns:p14="http://schemas.microsoft.com/office/powerpoint/2010/main" val="32110050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хема">
  <a:themeElements>
    <a:clrScheme name="Схема">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Схема">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хема">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Тема 14. Використання матриць толерантності для синтезу нейронних елементів" id="{97A8BF9D-D5F5-42DF-9BB5-8D7124B4A945}" vid="{3CAF3C79-6FD2-4BF7-A81C-5AF076B7D17E}"/>
    </a:ext>
  </a:extLst>
</a:theme>
</file>

<file path=docProps/app.xml><?xml version="1.0" encoding="utf-8"?>
<Properties xmlns="http://schemas.openxmlformats.org/officeDocument/2006/extended-properties" xmlns:vt="http://schemas.openxmlformats.org/officeDocument/2006/docPropsVTypes">
  <Template>template1</Template>
  <TotalTime>61</TotalTime>
  <Words>346</Words>
  <Application>Microsoft Office PowerPoint</Application>
  <PresentationFormat>Widescreen</PresentationFormat>
  <Paragraphs>46</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Cambria Math</vt:lpstr>
      <vt:lpstr>Times New Roman</vt:lpstr>
      <vt:lpstr>Trebuchet MS</vt:lpstr>
      <vt:lpstr>Tw Cen MT</vt:lpstr>
      <vt:lpstr>Wingdings</vt:lpstr>
      <vt:lpstr>Схема</vt:lpstr>
      <vt:lpstr>Модуль 1 Моделі нейронних елементів та нейромереж </vt:lpstr>
      <vt:lpstr>     Формальна модель нейрона Маккаллока-ПіттсА</vt:lpstr>
      <vt:lpstr>     Формальна модель нейрона Маккаллока-ПіттсА</vt:lpstr>
      <vt:lpstr>Будова перцептрона</vt:lpstr>
      <vt:lpstr>PowerPoint Presentation</vt:lpstr>
      <vt:lpstr>PowerPoint Presentation</vt:lpstr>
      <vt:lpstr>Навчання перцептрона</vt:lpstr>
      <vt:lpstr>PowerPoint Presentation</vt:lpstr>
      <vt:lpstr>PowerPoint Presentation</vt:lpstr>
      <vt:lpstr>PowerPoint Presentation</vt:lpstr>
      <vt:lpstr>∑-П-нейрон</vt:lpstr>
      <vt:lpstr>∑-П-нейрон</vt:lpstr>
      <vt:lpstr>Стохастичний нейрон</vt:lpstr>
      <vt:lpstr>Стохастичний нейрон</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Модуль 1 Моделі нейронних елементів та нейромереж</dc:title>
  <dc:creator>User</dc:creator>
  <cp:lastModifiedBy>User</cp:lastModifiedBy>
  <cp:revision>23</cp:revision>
  <dcterms:created xsi:type="dcterms:W3CDTF">2021-05-03T14:12:53Z</dcterms:created>
  <dcterms:modified xsi:type="dcterms:W3CDTF">2021-05-03T17:16:25Z</dcterms:modified>
</cp:coreProperties>
</file>