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0" r:id="rId5"/>
    <p:sldId id="275" r:id="rId6"/>
    <p:sldId id="281" r:id="rId7"/>
    <p:sldId id="276" r:id="rId8"/>
    <p:sldId id="277" r:id="rId9"/>
    <p:sldId id="278" r:id="rId10"/>
    <p:sldId id="282" r:id="rId11"/>
    <p:sldId id="27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1</a:t>
            </a:r>
            <a:br>
              <a:rPr lang="uk-UA" b="1" dirty="0" smtClean="0"/>
            </a:br>
            <a:r>
              <a:rPr lang="uk-UA" b="1" dirty="0" smtClean="0"/>
              <a:t>Моделі </a:t>
            </a:r>
            <a:r>
              <a:rPr lang="uk-UA" b="1" dirty="0"/>
              <a:t>нейронних елементів та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dirty="0" smtClean="0"/>
              <a:t>Тема № </a:t>
            </a:r>
            <a:r>
              <a:rPr lang="uk-UA" b="1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/>
              <a:t>Архітектура штучних нейронних мереж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3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914" y="935445"/>
            <a:ext cx="8540141" cy="40864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9536" y="4356667"/>
            <a:ext cx="134246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 Рис. 5.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5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92" y="395606"/>
            <a:ext cx="11747862" cy="67990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Повнозв’язні </a:t>
            </a:r>
            <a:r>
              <a:rPr lang="ru-RU" sz="3600" b="1" dirty="0" smtClean="0"/>
              <a:t>ШНМ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1123406"/>
            <a:ext cx="11373393" cy="5053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Повнозв’язні ШНМ </a:t>
            </a:r>
            <a:r>
              <a:rPr lang="ru-RU" sz="2400" dirty="0" err="1" smtClean="0"/>
              <a:t>характеризуються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наявністю</a:t>
            </a:r>
            <a:r>
              <a:rPr lang="ru-RU" sz="2400" dirty="0" smtClean="0"/>
              <a:t> зв’язків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усіма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(рис. </a:t>
            </a:r>
            <a:r>
              <a:rPr lang="ru-RU" sz="2400" dirty="0" smtClean="0"/>
              <a:t>6</a:t>
            </a:r>
            <a:r>
              <a:rPr lang="ru-RU" sz="2400" dirty="0" smtClean="0"/>
              <a:t>).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вид </a:t>
            </a:r>
            <a:r>
              <a:rPr lang="ru-RU" sz="2400" dirty="0" err="1" smtClean="0"/>
              <a:t>топології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відомий</a:t>
            </a:r>
            <a:r>
              <a:rPr lang="ru-RU" sz="2400" dirty="0" smtClean="0"/>
              <a:t> також як мережа </a:t>
            </a:r>
            <a:r>
              <a:rPr lang="ru-RU" sz="2400" dirty="0" err="1" smtClean="0"/>
              <a:t>Хопфілда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380" y="2126940"/>
            <a:ext cx="3486287" cy="32026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36914" y="5425391"/>
            <a:ext cx="9710058" cy="84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err="1" smtClean="0"/>
              <a:t>Особливістю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топології</a:t>
            </a:r>
            <a:r>
              <a:rPr lang="ru-RU" sz="2400" dirty="0" smtClean="0"/>
              <a:t> є те, що </a:t>
            </a:r>
            <a:r>
              <a:rPr lang="ru-RU" sz="2400" dirty="0" err="1" smtClean="0"/>
              <a:t>матриця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зв’язків</a:t>
            </a:r>
            <a:r>
              <a:rPr lang="ru-RU" sz="2400" dirty="0" smtClean="0"/>
              <a:t> W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симетричною</a:t>
            </a:r>
            <a:r>
              <a:rPr lang="ru-RU" sz="2400" dirty="0" smtClean="0"/>
              <a:t> з </a:t>
            </a:r>
            <a:r>
              <a:rPr lang="ru-RU" sz="2400" dirty="0" err="1" smtClean="0"/>
              <a:t>нульовими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діагональними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елементами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32622" y="4823496"/>
            <a:ext cx="91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Рис. 6.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977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22577" cy="10892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штучної</a:t>
            </a:r>
            <a:r>
              <a:rPr lang="ru-RU" sz="3600" b="1" dirty="0" smtClean="0"/>
              <a:t> нейромережі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571" y="1603806"/>
            <a:ext cx="10568957" cy="4441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З’єднані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нейрони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штучну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нейронну</a:t>
            </a:r>
            <a:r>
              <a:rPr lang="ru-RU" sz="2400" dirty="0" smtClean="0"/>
              <a:t> мережу (ШНМ). Таким чином, ШНМ — пара </a:t>
            </a:r>
            <a:r>
              <a:rPr lang="ru-RU" sz="2400" dirty="0" smtClean="0"/>
              <a:t>(</a:t>
            </a:r>
            <a:r>
              <a:rPr lang="en-US" sz="2400" i="1" dirty="0" smtClean="0"/>
              <a:t>N</a:t>
            </a:r>
            <a:r>
              <a:rPr lang="ru-RU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), </a:t>
            </a:r>
            <a:r>
              <a:rPr lang="ru-RU" sz="2400" dirty="0" smtClean="0"/>
              <a:t>де </a:t>
            </a:r>
            <a:r>
              <a:rPr lang="en-US" sz="2400" i="1" dirty="0" smtClean="0"/>
              <a:t>N</a:t>
            </a:r>
            <a:r>
              <a:rPr lang="ru-RU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 err="1" smtClean="0"/>
              <a:t>множина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;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smtClean="0"/>
              <a:t>— </a:t>
            </a:r>
            <a:r>
              <a:rPr lang="ru-RU" sz="2400" dirty="0" err="1" smtClean="0"/>
              <a:t>множина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зв’язків</a:t>
            </a:r>
            <a:r>
              <a:rPr lang="ru-RU" sz="2400" dirty="0" smtClean="0"/>
              <a:t>. Структура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графа, у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вершини</a:t>
            </a:r>
            <a:r>
              <a:rPr lang="ru-RU" sz="2400" dirty="0" smtClean="0"/>
              <a:t> є нейронами, а ребра </a:t>
            </a:r>
            <a:r>
              <a:rPr lang="ru-RU" sz="2400" dirty="0" err="1" smtClean="0"/>
              <a:t>являють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(</a:t>
            </a:r>
            <a:r>
              <a:rPr lang="ru-RU" sz="2400" dirty="0" err="1" smtClean="0"/>
              <a:t>з’єднання</a:t>
            </a:r>
            <a:r>
              <a:rPr lang="ru-RU" sz="2400" dirty="0" smtClean="0"/>
              <a:t>).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нейрон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ланцюги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є </a:t>
            </a:r>
            <a:r>
              <a:rPr lang="ru-RU" sz="2400" dirty="0" err="1" smtClean="0"/>
              <a:t>довільною</a:t>
            </a:r>
            <a:r>
              <a:rPr lang="ru-RU" sz="2400" dirty="0" smtClean="0"/>
              <a:t> для кожного нейрона.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 smtClean="0"/>
              <a:t> У </a:t>
            </a:r>
            <a:r>
              <a:rPr lang="ru-RU" sz="2400" dirty="0" err="1" smtClean="0"/>
              <a:t>загальному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ШНМ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обов’язково</a:t>
            </a:r>
            <a:r>
              <a:rPr lang="ru-RU" sz="2400" dirty="0" smtClean="0"/>
              <a:t> є </a:t>
            </a:r>
            <a:r>
              <a:rPr lang="ru-RU" sz="2400" dirty="0" err="1" smtClean="0"/>
              <a:t>вхідний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отримує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відбиває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комбінації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, і в </a:t>
            </a:r>
            <a:r>
              <a:rPr lang="ru-RU" sz="2400" dirty="0" err="1" smtClean="0"/>
              <a:t>багатошарових</a:t>
            </a:r>
            <a:r>
              <a:rPr lang="ru-RU" sz="2400" dirty="0" smtClean="0"/>
              <a:t> ШНМ — </a:t>
            </a:r>
            <a:r>
              <a:rPr lang="ru-RU" sz="2400" dirty="0" err="1" smtClean="0"/>
              <a:t>приховані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шари</a:t>
            </a:r>
            <a:r>
              <a:rPr lang="ru-RU" sz="2400" dirty="0" smtClean="0"/>
              <a:t> (рис. </a:t>
            </a:r>
            <a:r>
              <a:rPr lang="ru-RU" sz="2400" dirty="0" smtClean="0"/>
              <a:t>1</a:t>
            </a:r>
            <a:r>
              <a:rPr lang="ru-RU" sz="2400" dirty="0" smtClean="0"/>
              <a:t>). </a:t>
            </a:r>
            <a:r>
              <a:rPr lang="ru-RU" sz="2400" dirty="0" err="1" smtClean="0"/>
              <a:t>Така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пошарова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організація</a:t>
            </a:r>
            <a:r>
              <a:rPr lang="ru-RU" sz="2400" dirty="0" smtClean="0"/>
              <a:t> є аналогом </a:t>
            </a:r>
            <a:r>
              <a:rPr lang="ru-RU" sz="2400" dirty="0" err="1" smtClean="0"/>
              <a:t>шаруватих</a:t>
            </a:r>
            <a:r>
              <a:rPr lang="ru-RU" sz="2400" dirty="0" smtClean="0"/>
              <a:t> структур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відділів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мозку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46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428" y="-43542"/>
            <a:ext cx="6734235" cy="44355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03086" y="4333002"/>
            <a:ext cx="105373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/>
              <a:t>Зв’язки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нейронами </a:t>
            </a:r>
            <a:r>
              <a:rPr lang="ru-RU" sz="2200" dirty="0" err="1" smtClean="0"/>
              <a:t>задаються</a:t>
            </a:r>
            <a:r>
              <a:rPr lang="ru-RU" sz="2200" dirty="0" smtClean="0"/>
              <a:t> у </a:t>
            </a:r>
            <a:r>
              <a:rPr lang="ru-RU" sz="2200" dirty="0" err="1" smtClean="0"/>
              <a:t>вигляді</a:t>
            </a:r>
            <a:r>
              <a:rPr lang="ru-RU" sz="2200" dirty="0" smtClean="0"/>
              <a:t> </a:t>
            </a:r>
            <a:r>
              <a:rPr lang="ru-RU" sz="2200" dirty="0" err="1" smtClean="0"/>
              <a:t>векторів</a:t>
            </a:r>
            <a:r>
              <a:rPr lang="ru-RU" sz="2200" dirty="0" smtClean="0"/>
              <a:t> і </a:t>
            </a:r>
            <a:r>
              <a:rPr lang="ru-RU" sz="2200" dirty="0" err="1" smtClean="0"/>
              <a:t>матриць</a:t>
            </a:r>
            <a:r>
              <a:rPr lang="ru-RU" sz="2200" dirty="0" smtClean="0"/>
              <a:t>. Ваги </a:t>
            </a:r>
            <a:r>
              <a:rPr lang="ru-RU" sz="2200" dirty="0" err="1" smtClean="0"/>
              <a:t>зручно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подавати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елементами</a:t>
            </a:r>
            <a:r>
              <a:rPr lang="ru-RU" sz="2200" dirty="0" smtClean="0"/>
              <a:t> </a:t>
            </a:r>
            <a:r>
              <a:rPr lang="ru-RU" sz="2200" dirty="0" err="1" smtClean="0"/>
              <a:t>матриці</a:t>
            </a:r>
            <a:r>
              <a:rPr lang="ru-RU" sz="2200" dirty="0" smtClean="0"/>
              <a:t> 𝑊 = [𝑤</a:t>
            </a:r>
            <a:r>
              <a:rPr lang="ru-RU" sz="2200" baseline="-25000" dirty="0" smtClean="0"/>
              <a:t>𝑖𝑗</a:t>
            </a:r>
            <a:r>
              <a:rPr lang="ru-RU" sz="2200" dirty="0" smtClean="0"/>
              <a:t>] </a:t>
            </a:r>
            <a:r>
              <a:rPr lang="ru-RU" sz="2200" dirty="0" err="1" smtClean="0"/>
              <a:t>розмірності</a:t>
            </a:r>
            <a:r>
              <a:rPr lang="ru-RU" sz="2200" dirty="0" smtClean="0"/>
              <a:t> </a:t>
            </a:r>
            <a:r>
              <a:rPr lang="en-US" sz="2200" i="1" dirty="0" smtClean="0"/>
              <a:t>n </a:t>
            </a:r>
            <a:r>
              <a:rPr lang="ru-RU" sz="2200" dirty="0" smtClean="0"/>
              <a:t>×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ru-RU" sz="2200" dirty="0" smtClean="0"/>
              <a:t>, </a:t>
            </a:r>
            <a:r>
              <a:rPr lang="ru-RU" sz="2200" dirty="0" smtClean="0"/>
              <a:t>де </a:t>
            </a:r>
            <a:r>
              <a:rPr lang="en-US" sz="2200" i="1" dirty="0" smtClean="0"/>
              <a:t>n</a:t>
            </a:r>
            <a:r>
              <a:rPr lang="ru-RU" sz="2200" dirty="0" smtClean="0"/>
              <a:t> </a:t>
            </a:r>
            <a:r>
              <a:rPr lang="ru-RU" sz="2200" dirty="0" smtClean="0"/>
              <a:t>— </a:t>
            </a:r>
            <a:r>
              <a:rPr lang="ru-RU" sz="2200" dirty="0" err="1" smtClean="0"/>
              <a:t>кількість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входів</a:t>
            </a:r>
            <a:r>
              <a:rPr lang="ru-RU" sz="2200" dirty="0" smtClean="0"/>
              <a:t>; </a:t>
            </a:r>
            <a:r>
              <a:rPr lang="en-US" sz="2200" i="1" dirty="0" smtClean="0"/>
              <a:t>m</a:t>
            </a:r>
            <a:r>
              <a:rPr lang="ru-RU" sz="2200" dirty="0" smtClean="0"/>
              <a:t> </a:t>
            </a:r>
            <a:r>
              <a:rPr lang="ru-RU" sz="2200" dirty="0" smtClean="0"/>
              <a:t>— </a:t>
            </a:r>
            <a:r>
              <a:rPr lang="ru-RU" sz="2200" dirty="0" err="1" smtClean="0"/>
              <a:t>кількість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нейронів</a:t>
            </a:r>
            <a:r>
              <a:rPr lang="ru-RU" sz="2200" dirty="0" smtClean="0"/>
              <a:t>. </a:t>
            </a:r>
            <a:r>
              <a:rPr lang="ru-RU" sz="2200" dirty="0" err="1" smtClean="0"/>
              <a:t>Елемент</a:t>
            </a:r>
            <a:r>
              <a:rPr lang="ru-RU" sz="2200" dirty="0" smtClean="0"/>
              <a:t> 𝑤𝑖𝑗 </a:t>
            </a:r>
            <a:r>
              <a:rPr lang="ru-RU" sz="2200" dirty="0" err="1" smtClean="0"/>
              <a:t>відбиває</a:t>
            </a:r>
            <a:r>
              <a:rPr lang="ru-RU" sz="2200" dirty="0" smtClean="0"/>
              <a:t> зв’язок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i-м й j-м нейронами. При </a:t>
            </a:r>
            <a:r>
              <a:rPr lang="ru-RU" sz="2200" dirty="0" err="1" smtClean="0"/>
              <a:t>цьому</a:t>
            </a:r>
            <a:r>
              <a:rPr lang="ru-RU" sz="2200" dirty="0" smtClean="0"/>
              <a:t>, </a:t>
            </a: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𝑤</a:t>
            </a:r>
            <a:r>
              <a:rPr lang="ru-RU" sz="2200" baseline="-25000" dirty="0" smtClean="0"/>
              <a:t>𝑖𝑗</a:t>
            </a:r>
            <a:r>
              <a:rPr lang="ru-RU" sz="2200" dirty="0" smtClean="0"/>
              <a:t> = 0 — зв’язок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і-м й j-м нейронами </a:t>
            </a:r>
            <a:r>
              <a:rPr lang="ru-RU" sz="2200" dirty="0" err="1" smtClean="0"/>
              <a:t>відсутній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𝑤</a:t>
            </a:r>
            <a:r>
              <a:rPr lang="ru-RU" sz="2200" baseline="-25000" dirty="0" smtClean="0"/>
              <a:t>𝑖𝑗</a:t>
            </a:r>
            <a:r>
              <a:rPr lang="ru-RU" sz="2200" dirty="0" smtClean="0"/>
              <a:t> &lt; 0 — </a:t>
            </a:r>
            <a:r>
              <a:rPr lang="ru-RU" sz="2200" dirty="0" err="1" smtClean="0"/>
              <a:t>гальмуючий</a:t>
            </a:r>
            <a:r>
              <a:rPr lang="ru-RU" sz="2200" dirty="0" smtClean="0"/>
              <a:t> сигнал зв’язок; </a:t>
            </a:r>
          </a:p>
          <a:p>
            <a:r>
              <a:rPr lang="ru-RU" sz="2200" dirty="0" smtClean="0"/>
              <a:t>𝑤</a:t>
            </a:r>
            <a:r>
              <a:rPr lang="ru-RU" sz="2200" baseline="-25000" dirty="0" smtClean="0"/>
              <a:t>𝑖𝑗</a:t>
            </a:r>
            <a:r>
              <a:rPr lang="ru-RU" sz="2200" dirty="0" smtClean="0"/>
              <a:t> &gt; 0 — </a:t>
            </a:r>
            <a:r>
              <a:rPr lang="ru-RU" sz="2200" dirty="0" err="1" smtClean="0"/>
              <a:t>прискорювальний</a:t>
            </a:r>
            <a:r>
              <a:rPr lang="ru-RU" sz="2200" dirty="0" smtClean="0"/>
              <a:t> сигнал (</a:t>
            </a:r>
            <a:r>
              <a:rPr lang="ru-RU" sz="2200" dirty="0" err="1" smtClean="0"/>
              <a:t>збуджувальний</a:t>
            </a:r>
            <a:r>
              <a:rPr lang="ru-RU" sz="2200" dirty="0" smtClean="0"/>
              <a:t>) зв’язок. </a:t>
            </a:r>
          </a:p>
          <a:p>
            <a:endParaRPr lang="ru-RU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4405194" y="3863183"/>
            <a:ext cx="91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Рис. 1.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33318" y="1189538"/>
            <a:ext cx="100329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містять</a:t>
            </a:r>
            <a:r>
              <a:rPr lang="ru-RU" sz="2800" dirty="0" smtClean="0"/>
              <a:t> ШНМ </a:t>
            </a:r>
            <a:r>
              <a:rPr lang="ru-RU" sz="2800" dirty="0" err="1" smtClean="0"/>
              <a:t>зворотні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зв’язки</a:t>
            </a:r>
            <a:r>
              <a:rPr lang="ru-RU" sz="2800" dirty="0" smtClean="0"/>
              <a:t>,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ні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розрізнюють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їхні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топології</a:t>
            </a:r>
            <a:r>
              <a:rPr lang="ru-RU" sz="28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	</a:t>
            </a:r>
            <a:r>
              <a:rPr lang="ru-RU" sz="2800" dirty="0" smtClean="0"/>
              <a:t>ШНМ </a:t>
            </a:r>
            <a:r>
              <a:rPr lang="ru-RU" sz="2800" dirty="0" smtClean="0"/>
              <a:t>без </a:t>
            </a:r>
            <a:r>
              <a:rPr lang="ru-RU" sz="2800" dirty="0" err="1" smtClean="0"/>
              <a:t>зворотних</a:t>
            </a:r>
            <a:r>
              <a:rPr lang="ru-RU" sz="2800" dirty="0" smtClean="0"/>
              <a:t> зв’язків (прямого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Feed</a:t>
            </a:r>
            <a:r>
              <a:rPr lang="ru-RU" sz="2800" dirty="0" smtClean="0"/>
              <a:t> </a:t>
            </a:r>
            <a:r>
              <a:rPr lang="ru-RU" sz="2800" dirty="0" err="1" smtClean="0"/>
              <a:t>fоrward</a:t>
            </a:r>
            <a:r>
              <a:rPr lang="ru-RU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ШНМ </a:t>
            </a:r>
            <a:r>
              <a:rPr lang="ru-RU" sz="2800" dirty="0" err="1" smtClean="0"/>
              <a:t>зі</a:t>
            </a:r>
            <a:r>
              <a:rPr lang="ru-RU" sz="2800" dirty="0" smtClean="0"/>
              <a:t> </a:t>
            </a:r>
            <a:r>
              <a:rPr lang="ru-RU" sz="2800" dirty="0" err="1" smtClean="0"/>
              <a:t>зворотними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зв’язками</a:t>
            </a:r>
            <a:r>
              <a:rPr lang="ru-RU" sz="2800" dirty="0" smtClean="0"/>
              <a:t> (</a:t>
            </a:r>
            <a:r>
              <a:rPr lang="ru-RU" sz="2800" dirty="0" err="1" smtClean="0"/>
              <a:t>зворотного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рекурентні</a:t>
            </a:r>
            <a:r>
              <a:rPr lang="ru-RU" sz="2800" dirty="0" smtClean="0"/>
              <a:t>, </a:t>
            </a:r>
            <a:r>
              <a:rPr lang="ru-RU" sz="2800" dirty="0" err="1" smtClean="0"/>
              <a:t>Feedback</a:t>
            </a:r>
            <a:r>
              <a:rPr lang="ru-RU" sz="2800" dirty="0" smtClean="0"/>
              <a:t>):</a:t>
            </a:r>
            <a:endParaRPr lang="ru-RU" sz="2800" dirty="0" smtClean="0"/>
          </a:p>
          <a:p>
            <a:pPr lvl="1"/>
            <a:r>
              <a:rPr lang="ru-RU" sz="2800" dirty="0" smtClean="0"/>
              <a:t>— з </a:t>
            </a:r>
            <a:r>
              <a:rPr lang="ru-RU" sz="2800" dirty="0" err="1" smtClean="0"/>
              <a:t>прямими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зворотними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зв’язками</a:t>
            </a:r>
            <a:r>
              <a:rPr lang="ru-RU" sz="2800" dirty="0" smtClean="0"/>
              <a:t> (</a:t>
            </a:r>
            <a:r>
              <a:rPr lang="ru-RU" sz="2800" dirty="0" err="1" smtClean="0"/>
              <a:t>direct</a:t>
            </a:r>
            <a:r>
              <a:rPr lang="ru-RU" sz="2800" dirty="0" smtClean="0"/>
              <a:t> </a:t>
            </a:r>
            <a:r>
              <a:rPr lang="ru-RU" sz="2800" dirty="0" err="1" smtClean="0"/>
              <a:t>feedback</a:t>
            </a:r>
            <a:r>
              <a:rPr lang="ru-RU" sz="2800" dirty="0" smtClean="0"/>
              <a:t>);</a:t>
            </a:r>
          </a:p>
          <a:p>
            <a:pPr lvl="1"/>
            <a:r>
              <a:rPr lang="ru-RU" sz="2800" dirty="0" smtClean="0"/>
              <a:t>— </a:t>
            </a:r>
            <a:r>
              <a:rPr lang="ru-RU" sz="2800" dirty="0" smtClean="0"/>
              <a:t>з </a:t>
            </a:r>
            <a:r>
              <a:rPr lang="ru-RU" sz="2800" dirty="0" err="1" smtClean="0"/>
              <a:t>непрямими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зворотними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зв’язками</a:t>
            </a:r>
            <a:r>
              <a:rPr lang="ru-RU" sz="2800" dirty="0" smtClean="0"/>
              <a:t> (</a:t>
            </a:r>
            <a:r>
              <a:rPr lang="ru-RU" sz="2800" dirty="0" err="1" smtClean="0"/>
              <a:t>indirect</a:t>
            </a:r>
            <a:r>
              <a:rPr lang="ru-RU" sz="2800" dirty="0" smtClean="0"/>
              <a:t> </a:t>
            </a:r>
            <a:r>
              <a:rPr lang="ru-RU" sz="2800" dirty="0" err="1" smtClean="0"/>
              <a:t>feedback</a:t>
            </a:r>
            <a:r>
              <a:rPr lang="ru-RU" sz="2800" dirty="0" smtClean="0"/>
              <a:t>); </a:t>
            </a:r>
          </a:p>
          <a:p>
            <a:pPr lvl="1"/>
            <a:r>
              <a:rPr lang="ru-RU" sz="2800" dirty="0" smtClean="0"/>
              <a:t>— з </a:t>
            </a:r>
            <a:r>
              <a:rPr lang="ru-RU" sz="2800" dirty="0" err="1" smtClean="0"/>
              <a:t>латеральними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зв’язками</a:t>
            </a:r>
            <a:r>
              <a:rPr lang="ru-RU" sz="2800" dirty="0" smtClean="0"/>
              <a:t> (</a:t>
            </a:r>
            <a:r>
              <a:rPr lang="ru-RU" sz="2800" dirty="0" err="1" smtClean="0"/>
              <a:t>lateral</a:t>
            </a:r>
            <a:r>
              <a:rPr lang="ru-RU" sz="2800" dirty="0" smtClean="0"/>
              <a:t> </a:t>
            </a:r>
            <a:r>
              <a:rPr lang="ru-RU" sz="2800" dirty="0" err="1" smtClean="0"/>
              <a:t>feedback</a:t>
            </a:r>
            <a:r>
              <a:rPr lang="ru-RU" sz="2800" dirty="0" smtClean="0"/>
              <a:t>); — </a:t>
            </a:r>
            <a:r>
              <a:rPr lang="ru-RU" sz="2800" dirty="0" err="1" smtClean="0"/>
              <a:t>повнозв’язні</a:t>
            </a:r>
            <a:r>
              <a:rPr lang="ru-RU" sz="2800" dirty="0" smtClean="0"/>
              <a:t> [1].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30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863" y="127090"/>
            <a:ext cx="11205754" cy="67119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ШНМ </a:t>
            </a:r>
            <a:r>
              <a:rPr lang="ru-RU" sz="3600" b="1" dirty="0" smtClean="0"/>
              <a:t>прямого </a:t>
            </a:r>
            <a:r>
              <a:rPr lang="ru-RU" sz="3600" b="1" dirty="0" err="1" smtClean="0"/>
              <a:t>поширення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" y="798285"/>
            <a:ext cx="11965577" cy="52190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ШНМ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припускає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. У мережах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порядку 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сусідніми</a:t>
            </a:r>
            <a:r>
              <a:rPr lang="ru-RU" sz="2400" dirty="0" smtClean="0"/>
              <a:t> шарами,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і-м й (і+1)-м шарами.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говорять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ШНМ </a:t>
            </a:r>
            <a:r>
              <a:rPr lang="ru-RU" sz="2400" dirty="0" err="1" smtClean="0"/>
              <a:t>пошарові</a:t>
            </a:r>
            <a:r>
              <a:rPr lang="ru-RU" sz="2400" dirty="0" smtClean="0"/>
              <a:t>. Приклад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зображено</a:t>
            </a:r>
            <a:r>
              <a:rPr lang="ru-RU" sz="2400" dirty="0" smtClean="0"/>
              <a:t> на рис. </a:t>
            </a:r>
            <a:r>
              <a:rPr lang="ru-RU" sz="2400" dirty="0" smtClean="0"/>
              <a:t>1.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типу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нейрон шару </a:t>
            </a:r>
            <a:r>
              <a:rPr lang="ru-RU" sz="2400" i="1" dirty="0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пов’язаний</a:t>
            </a:r>
            <a:r>
              <a:rPr lang="ru-RU" sz="2400" dirty="0" smtClean="0"/>
              <a:t> з </a:t>
            </a:r>
            <a:r>
              <a:rPr lang="ru-RU" sz="2400" dirty="0" err="1" smtClean="0"/>
              <a:t>кожним</a:t>
            </a:r>
            <a:r>
              <a:rPr lang="ru-RU" sz="2400" dirty="0" smtClean="0"/>
              <a:t> нейроном (</a:t>
            </a:r>
            <a:r>
              <a:rPr lang="ru-RU" sz="2400" i="1" dirty="0" smtClean="0"/>
              <a:t>і</a:t>
            </a:r>
            <a:r>
              <a:rPr lang="ru-RU" sz="2400" dirty="0" smtClean="0"/>
              <a:t>+1)-го шару, мережа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повнозв’язною</a:t>
            </a:r>
            <a:r>
              <a:rPr lang="ru-RU" sz="2400" dirty="0" smtClean="0"/>
              <a:t>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У мережах другого порядку </a:t>
            </a:r>
            <a:r>
              <a:rPr lang="ru-RU" sz="2400" dirty="0" err="1" smtClean="0"/>
              <a:t>поряд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сусідніх</a:t>
            </a:r>
            <a:r>
              <a:rPr lang="ru-RU" sz="2400" dirty="0" smtClean="0"/>
              <a:t> </a:t>
            </a:r>
            <a:r>
              <a:rPr lang="ru-RU" sz="2400" i="1" dirty="0" smtClean="0"/>
              <a:t>і</a:t>
            </a:r>
            <a:r>
              <a:rPr lang="ru-RU" sz="2400" dirty="0" smtClean="0"/>
              <a:t>-</a:t>
            </a:r>
            <a:r>
              <a:rPr lang="ru-RU" sz="2400" dirty="0" err="1" smtClean="0"/>
              <a:t>го</a:t>
            </a:r>
            <a:r>
              <a:rPr lang="ru-RU" sz="2400" dirty="0" smtClean="0"/>
              <a:t> й (і+1)</a:t>
            </a:r>
            <a:r>
              <a:rPr lang="ru-RU" sz="2400" dirty="0" err="1" smtClean="0"/>
              <a:t>го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присутні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 </a:t>
            </a:r>
            <a:r>
              <a:rPr lang="ru-RU" sz="2400" i="1" dirty="0" smtClean="0"/>
              <a:t>і</a:t>
            </a:r>
            <a:r>
              <a:rPr lang="ru-RU" sz="2400" dirty="0" smtClean="0"/>
              <a:t>-</a:t>
            </a:r>
            <a:r>
              <a:rPr lang="ru-RU" sz="2400" dirty="0" err="1" smtClean="0"/>
              <a:t>го</a:t>
            </a:r>
            <a:r>
              <a:rPr lang="ru-RU" sz="2400" dirty="0" smtClean="0"/>
              <a:t> й (</a:t>
            </a:r>
            <a:r>
              <a:rPr lang="ru-RU" sz="2400" i="1" dirty="0" smtClean="0"/>
              <a:t>і</a:t>
            </a:r>
            <a:r>
              <a:rPr lang="ru-RU" sz="2400" dirty="0" smtClean="0"/>
              <a:t>+</a:t>
            </a:r>
            <a:r>
              <a:rPr lang="en-US" sz="2400" dirty="0" smtClean="0"/>
              <a:t>l)-</a:t>
            </a:r>
            <a:r>
              <a:rPr lang="ru-RU" sz="2400" dirty="0" err="1" smtClean="0"/>
              <a:t>го</a:t>
            </a:r>
            <a:r>
              <a:rPr lang="ru-RU" sz="2400" dirty="0" smtClean="0"/>
              <a:t>, де </a:t>
            </a:r>
            <a:r>
              <a:rPr lang="en-US" sz="2400" i="1" dirty="0" smtClean="0"/>
              <a:t>l</a:t>
            </a:r>
            <a:r>
              <a:rPr lang="uk-UA" sz="2400" dirty="0" smtClean="0"/>
              <a:t> </a:t>
            </a:r>
            <a:r>
              <a:rPr lang="en-US" sz="2400" dirty="0" smtClean="0"/>
              <a:t>&gt;</a:t>
            </a:r>
            <a:r>
              <a:rPr lang="en-US" sz="2400" dirty="0" smtClean="0"/>
              <a:t>1.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640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863" y="127090"/>
            <a:ext cx="11205754" cy="67119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ШНМ </a:t>
            </a:r>
            <a:r>
              <a:rPr lang="ru-RU" sz="3600" b="1" dirty="0" smtClean="0"/>
              <a:t>прямого </a:t>
            </a:r>
            <a:r>
              <a:rPr lang="ru-RU" sz="3600" b="1" dirty="0" err="1" smtClean="0"/>
              <a:t>поширення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434" y="957943"/>
            <a:ext cx="6066611" cy="3200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88573" y="4579258"/>
            <a:ext cx="10615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Такий</a:t>
            </a:r>
            <a:r>
              <a:rPr lang="ru-RU" sz="2400" dirty="0" smtClean="0"/>
              <a:t> зв’язок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“</a:t>
            </a:r>
            <a:r>
              <a:rPr lang="ru-RU" sz="2400" dirty="0" err="1" smtClean="0"/>
              <a:t>shortcut</a:t>
            </a:r>
            <a:r>
              <a:rPr lang="ru-RU" sz="2400" dirty="0" smtClean="0"/>
              <a:t>”. Приклад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ШНМ наведено на </a:t>
            </a:r>
            <a:r>
              <a:rPr lang="ru-RU" sz="2400" dirty="0" smtClean="0"/>
              <a:t>рис. 2.</a:t>
            </a:r>
            <a:endParaRPr lang="ru-RU" sz="2400" dirty="0" smtClean="0"/>
          </a:p>
          <a:p>
            <a:pPr algn="just"/>
            <a:r>
              <a:rPr lang="ru-RU" sz="2400" dirty="0" smtClean="0"/>
              <a:t>Для </a:t>
            </a:r>
            <a:r>
              <a:rPr lang="ru-RU" sz="2400" dirty="0" smtClean="0"/>
              <a:t>мереж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матриця</a:t>
            </a:r>
            <a:r>
              <a:rPr lang="ru-RU" sz="2400" dirty="0" smtClean="0"/>
              <a:t> зв’язків </a:t>
            </a:r>
            <a:r>
              <a:rPr lang="ru-RU" sz="2400" i="1" dirty="0" smtClean="0"/>
              <a:t>W</a:t>
            </a:r>
            <a:r>
              <a:rPr lang="ru-RU" sz="2400" dirty="0" smtClean="0"/>
              <a:t> є </a:t>
            </a:r>
            <a:r>
              <a:rPr lang="ru-RU" sz="2400" dirty="0" err="1" smtClean="0"/>
              <a:t>верхньою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трикутною</a:t>
            </a:r>
            <a:r>
              <a:rPr lang="ru-RU" sz="2400" dirty="0" smtClean="0"/>
              <a:t> матрицею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95594" y="3669660"/>
            <a:ext cx="91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Рис. 2.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17" y="190954"/>
            <a:ext cx="11695611" cy="58410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ШНМ </a:t>
            </a:r>
            <a:r>
              <a:rPr lang="ru-RU" sz="3600" b="1" dirty="0" err="1" smtClean="0"/>
              <a:t>зворотного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поширення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8" y="923109"/>
            <a:ext cx="11878490" cy="3344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типу </a:t>
            </a:r>
            <a:r>
              <a:rPr lang="ru-RU" sz="2400" dirty="0" err="1" smtClean="0"/>
              <a:t>припускають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зв’язків</a:t>
            </a:r>
            <a:r>
              <a:rPr lang="ru-RU" sz="2400" dirty="0" smtClean="0"/>
              <a:t> як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, так і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одного шару.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мереж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необхідне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об’єктів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змінюють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стан при </a:t>
            </a:r>
            <a:r>
              <a:rPr lang="ru-RU" sz="2400" dirty="0" err="1" smtClean="0"/>
              <a:t>надходженні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ШНМ можуть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подібні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короткочасної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пам’яті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У ШНМ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прямими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(рис. </a:t>
            </a:r>
            <a:r>
              <a:rPr lang="ru-RU" sz="2400" dirty="0" smtClean="0"/>
              <a:t>3</a:t>
            </a:r>
            <a:r>
              <a:rPr lang="ru-RU" sz="2400" dirty="0" smtClean="0"/>
              <a:t>) на </a:t>
            </a:r>
            <a:r>
              <a:rPr lang="ru-RU" sz="2400" dirty="0" err="1" smtClean="0"/>
              <a:t>вхід</a:t>
            </a:r>
            <a:r>
              <a:rPr lang="ru-RU" sz="2400" dirty="0" smtClean="0"/>
              <a:t> нейрона </a:t>
            </a:r>
            <a:r>
              <a:rPr lang="ru-RU" sz="2400" dirty="0" err="1" smtClean="0"/>
              <a:t>деякого</a:t>
            </a:r>
            <a:r>
              <a:rPr lang="ru-RU" sz="2400" dirty="0" smtClean="0"/>
              <a:t> і-</a:t>
            </a:r>
            <a:r>
              <a:rPr lang="ru-RU" sz="2400" dirty="0" err="1" smtClean="0"/>
              <a:t>го</a:t>
            </a:r>
            <a:r>
              <a:rPr lang="ru-RU" sz="2400" dirty="0" smtClean="0"/>
              <a:t> шару </a:t>
            </a:r>
            <a:r>
              <a:rPr lang="ru-RU" sz="2400" dirty="0" err="1" smtClean="0"/>
              <a:t>подається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 сигнал,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даний нейрон </a:t>
            </a:r>
            <a:r>
              <a:rPr lang="ru-RU" sz="2400" dirty="0" err="1" smtClean="0"/>
              <a:t>підсилює</a:t>
            </a:r>
            <a:r>
              <a:rPr lang="ru-RU" sz="2400" dirty="0" smtClean="0"/>
              <a:t> або </a:t>
            </a:r>
            <a:r>
              <a:rPr lang="ru-RU" sz="2400" dirty="0" err="1" smtClean="0"/>
              <a:t>послаблює</a:t>
            </a:r>
            <a:r>
              <a:rPr lang="ru-RU" sz="2400" dirty="0" smtClean="0"/>
              <a:t> сигнал, </a:t>
            </a:r>
            <a:r>
              <a:rPr lang="ru-RU" sz="2400" dirty="0" err="1" smtClean="0"/>
              <a:t>перетворений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граничний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активаційний</a:t>
            </a:r>
            <a:r>
              <a:rPr lang="ru-RU" sz="2400" dirty="0" smtClean="0"/>
              <a:t> стан.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823" y="4267472"/>
            <a:ext cx="530352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2396" y="6293904"/>
            <a:ext cx="91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Рис. 3.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1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086" y="679268"/>
            <a:ext cx="10305143" cy="40233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У ШНМ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непрямими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нейрона і-</a:t>
            </a:r>
            <a:r>
              <a:rPr lang="ru-RU" sz="2400" dirty="0" err="1" smtClean="0"/>
              <a:t>го</a:t>
            </a:r>
            <a:r>
              <a:rPr lang="ru-RU" sz="2400" dirty="0" smtClean="0"/>
              <a:t> шару з нейронами (</a:t>
            </a:r>
            <a:r>
              <a:rPr lang="en-US" sz="2400" dirty="0" err="1" smtClean="0"/>
              <a:t>i</a:t>
            </a:r>
            <a:r>
              <a:rPr lang="en-US" sz="2400" dirty="0" smtClean="0"/>
              <a:t>–k)-</a:t>
            </a:r>
            <a:r>
              <a:rPr lang="ru-RU" sz="2400" dirty="0" err="1" smtClean="0"/>
              <a:t>го</a:t>
            </a:r>
            <a:r>
              <a:rPr lang="ru-RU" sz="2400" dirty="0" smtClean="0"/>
              <a:t> шару </a:t>
            </a:r>
            <a:r>
              <a:rPr lang="en-US" sz="2400" dirty="0" smtClean="0"/>
              <a:t>k &gt; 0. </a:t>
            </a:r>
            <a:r>
              <a:rPr lang="ru-RU" sz="2400" dirty="0" smtClean="0"/>
              <a:t>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одночасно</a:t>
            </a:r>
            <a:r>
              <a:rPr lang="ru-RU" sz="2400" dirty="0" smtClean="0"/>
              <a:t> можуть бути </a:t>
            </a:r>
            <a:r>
              <a:rPr lang="ru-RU" sz="2400" dirty="0" err="1" smtClean="0"/>
              <a:t>прямі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ж нейрона з нейроном (і+</a:t>
            </a:r>
            <a:r>
              <a:rPr lang="en-US" sz="2400" dirty="0" smtClean="0"/>
              <a:t>l)-</a:t>
            </a:r>
            <a:r>
              <a:rPr lang="ru-RU" sz="2400" dirty="0" err="1" smtClean="0"/>
              <a:t>го</a:t>
            </a:r>
            <a:r>
              <a:rPr lang="ru-RU" sz="2400" dirty="0" smtClean="0"/>
              <a:t> шару (</a:t>
            </a:r>
            <a:r>
              <a:rPr lang="en-US" sz="2400" dirty="0" smtClean="0"/>
              <a:t>l &gt; 0). </a:t>
            </a:r>
            <a:r>
              <a:rPr lang="ru-RU" sz="2400" dirty="0" err="1" smtClean="0"/>
              <a:t>Введення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зворотних</a:t>
            </a:r>
            <a:r>
              <a:rPr lang="ru-RU" sz="2400" dirty="0" smtClean="0"/>
              <a:t> звя’зків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певну</a:t>
            </a:r>
            <a:r>
              <a:rPr lang="ru-RU" sz="2400" dirty="0" smtClean="0"/>
              <a:t> особливо </a:t>
            </a:r>
            <a:r>
              <a:rPr lang="ru-RU" sz="2400" dirty="0" err="1" smtClean="0"/>
              <a:t>важливу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даної</a:t>
            </a:r>
            <a:r>
              <a:rPr lang="ru-RU" sz="2400" dirty="0" smtClean="0"/>
              <a:t> ШНМ область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(рис. </a:t>
            </a:r>
            <a:r>
              <a:rPr lang="ru-RU" sz="2400" dirty="0" smtClean="0"/>
              <a:t>4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170" y="3095150"/>
            <a:ext cx="5507282" cy="290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5651" y="5627269"/>
            <a:ext cx="91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Рис. 4.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3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555" y="673462"/>
            <a:ext cx="9800045" cy="52338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ШНМ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латеральними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одного шару (рис. </a:t>
            </a:r>
            <a:r>
              <a:rPr lang="ru-RU" sz="2400" dirty="0" smtClean="0"/>
              <a:t>5</a:t>
            </a:r>
            <a:r>
              <a:rPr lang="ru-RU" sz="2400" dirty="0" smtClean="0"/>
              <a:t>).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тип </a:t>
            </a:r>
            <a:r>
              <a:rPr lang="ru-RU" sz="2400" dirty="0" err="1" smtClean="0"/>
              <a:t>зворотних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у тому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один нейрон з </a:t>
            </a:r>
            <a:r>
              <a:rPr lang="ru-RU" sz="2400" dirty="0" err="1" smtClean="0"/>
              <a:t>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активним</a:t>
            </a:r>
            <a:r>
              <a:rPr lang="ru-RU" sz="2400" dirty="0" smtClean="0"/>
              <a:t>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вхід</a:t>
            </a:r>
            <a:r>
              <a:rPr lang="ru-RU" sz="2400" dirty="0" smtClean="0"/>
              <a:t> кожного нейрона </a:t>
            </a:r>
            <a:r>
              <a:rPr lang="ru-RU" sz="2400" dirty="0" err="1" smtClean="0"/>
              <a:t>надходять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гальмуючий</a:t>
            </a:r>
            <a:r>
              <a:rPr lang="ru-RU" sz="2400" dirty="0" smtClean="0"/>
              <a:t> (</a:t>
            </a:r>
            <a:r>
              <a:rPr lang="ru-RU" sz="2400" dirty="0" err="1" smtClean="0"/>
              <a:t>послаблюючий</a:t>
            </a:r>
            <a:r>
              <a:rPr lang="ru-RU" sz="2400" dirty="0" smtClean="0"/>
              <a:t>, </a:t>
            </a:r>
            <a:r>
              <a:rPr lang="ru-RU" sz="2400" dirty="0" err="1" smtClean="0"/>
              <a:t>інгібіторний</a:t>
            </a:r>
            <a:r>
              <a:rPr lang="ru-RU" sz="2400" dirty="0" smtClean="0"/>
              <a:t>) сигнал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збуджувальний</a:t>
            </a:r>
            <a:r>
              <a:rPr lang="ru-RU" sz="2400" dirty="0" smtClean="0"/>
              <a:t> (</a:t>
            </a:r>
            <a:r>
              <a:rPr lang="ru-RU" sz="2400" dirty="0" err="1" smtClean="0"/>
              <a:t>посилюючий</a:t>
            </a:r>
            <a:r>
              <a:rPr lang="ru-RU" sz="2400" dirty="0" smtClean="0"/>
              <a:t>, </a:t>
            </a:r>
            <a:r>
              <a:rPr lang="ru-RU" sz="2400" dirty="0" err="1" smtClean="0"/>
              <a:t>ексгібіторний</a:t>
            </a:r>
            <a:r>
              <a:rPr lang="ru-RU" sz="2400" dirty="0" smtClean="0"/>
              <a:t>) сигнал </a:t>
            </a:r>
            <a:r>
              <a:rPr lang="ru-RU" sz="2400" dirty="0" err="1" smtClean="0"/>
              <a:t>власного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. Нейрон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активністю</a:t>
            </a:r>
            <a:r>
              <a:rPr lang="ru-RU" sz="2400" dirty="0" smtClean="0"/>
              <a:t> (</a:t>
            </a:r>
            <a:r>
              <a:rPr lang="ru-RU" sz="2400" dirty="0" err="1" smtClean="0"/>
              <a:t>переможець</a:t>
            </a:r>
            <a:r>
              <a:rPr lang="ru-RU" sz="2400" dirty="0" smtClean="0"/>
              <a:t>) </a:t>
            </a:r>
            <a:r>
              <a:rPr lang="ru-RU" sz="2400" dirty="0" err="1" smtClean="0"/>
              <a:t>придушує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нейрони</a:t>
            </a:r>
            <a:r>
              <a:rPr lang="ru-RU" sz="2400" dirty="0" smtClean="0"/>
              <a:t>. Тому </a:t>
            </a:r>
            <a:r>
              <a:rPr lang="ru-RU" sz="2400" dirty="0" err="1" smtClean="0"/>
              <a:t>цю</a:t>
            </a:r>
            <a:r>
              <a:rPr lang="ru-RU" sz="2400" dirty="0" smtClean="0"/>
              <a:t> </a:t>
            </a:r>
            <a:r>
              <a:rPr lang="ru-RU" sz="2400" dirty="0" err="1" smtClean="0"/>
              <a:t>топологію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також </a:t>
            </a:r>
            <a:r>
              <a:rPr lang="ru-RU" sz="2400" dirty="0" err="1" smtClean="0"/>
              <a:t>топологією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«</a:t>
            </a:r>
            <a:r>
              <a:rPr lang="ru-RU" sz="2400" dirty="0" err="1" smtClean="0"/>
              <a:t>переможець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отримує</a:t>
            </a:r>
            <a:r>
              <a:rPr lang="ru-RU" sz="2400" dirty="0" smtClean="0"/>
              <a:t> все» (</a:t>
            </a:r>
            <a:r>
              <a:rPr lang="en-US" sz="2400" dirty="0" smtClean="0"/>
              <a:t>WTA–Net).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0240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83</TotalTime>
  <Words>160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Схема</vt:lpstr>
      <vt:lpstr>Модуль 1 Моделі нейронних елементів та нейромереж </vt:lpstr>
      <vt:lpstr>Поняття штучної нейромережі</vt:lpstr>
      <vt:lpstr>PowerPoint Presentation</vt:lpstr>
      <vt:lpstr>PowerPoint Presentation</vt:lpstr>
      <vt:lpstr>ШНМ прямого поширення </vt:lpstr>
      <vt:lpstr>ШНМ прямого поширення </vt:lpstr>
      <vt:lpstr>ШНМ зворотного поширення</vt:lpstr>
      <vt:lpstr>PowerPoint Presentation</vt:lpstr>
      <vt:lpstr>PowerPoint Presentation</vt:lpstr>
      <vt:lpstr>PowerPoint Presentation</vt:lpstr>
      <vt:lpstr>Повнозв’язні ШНМ 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1 Моделі нейронних елементів та нейромереж</dc:title>
  <dc:creator>User</dc:creator>
  <cp:lastModifiedBy>User</cp:lastModifiedBy>
  <cp:revision>28</cp:revision>
  <dcterms:created xsi:type="dcterms:W3CDTF">2021-05-03T14:12:53Z</dcterms:created>
  <dcterms:modified xsi:type="dcterms:W3CDTF">2021-05-03T17:43:56Z</dcterms:modified>
</cp:coreProperties>
</file>