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2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5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92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53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204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724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69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33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41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952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67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j-ea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162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54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98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464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44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9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5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7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5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0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669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4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359D-71CE-4031-820B-55B0E7DC1854}" type="datetimeFigureOut">
              <a:rPr lang="ru-RU" smtClean="0"/>
              <a:t>03.05.2021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65BC-7958-46B3-B09E-D39235B34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1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6EA53-8D50-42D7-B22B-E772E7AD13A4}" type="datetimeFigureOut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03.05.2021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050" b="0" i="0" u="none" strike="noStrike" kern="1200" cap="all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2B843D-0D50-4B41-801C-5636F9F093C7}" type="slidenum">
              <a:rPr kumimoji="0" lang="uk-UA" sz="10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05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57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322" y="709684"/>
            <a:ext cx="8879884" cy="3370997"/>
          </a:xfrm>
        </p:spPr>
        <p:txBody>
          <a:bodyPr>
            <a:normAutofit/>
          </a:bodyPr>
          <a:lstStyle/>
          <a:p>
            <a:pPr algn="ctr"/>
            <a:r>
              <a:rPr lang="uk-UA" b="1" dirty="0"/>
              <a:t>Модуль </a:t>
            </a:r>
            <a:r>
              <a:rPr lang="uk-UA" b="1" dirty="0" smtClean="0"/>
              <a:t>1</a:t>
            </a:r>
            <a:br>
              <a:rPr lang="uk-UA" b="1" dirty="0" smtClean="0"/>
            </a:br>
            <a:r>
              <a:rPr lang="uk-UA" b="1" dirty="0" smtClean="0"/>
              <a:t>Моделі </a:t>
            </a:r>
            <a:r>
              <a:rPr lang="uk-UA" b="1" dirty="0"/>
              <a:t>нейронних елементів та нейромереж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08654" y="4367281"/>
            <a:ext cx="9144000" cy="15694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kumimoji="0" lang="uk-UA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Тема № </a:t>
            </a:r>
            <a:r>
              <a:rPr kumimoji="0" lang="en-US" sz="4800" b="1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4</a:t>
            </a:r>
            <a: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lang="ru-RU" dirty="0"/>
              <a:t>МЕРЕЖА ХОПФІЛДА</a:t>
            </a:r>
            <a:endParaRPr kumimoji="0" lang="ru-RU" sz="4800" b="0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76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7" y="338999"/>
            <a:ext cx="11730445" cy="61023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9.2. </a:t>
            </a:r>
            <a:r>
              <a:rPr lang="ru-RU" sz="3600" b="1" dirty="0" err="1" smtClean="0"/>
              <a:t>Навчання</a:t>
            </a:r>
            <a:r>
              <a:rPr lang="ru-RU" sz="3600" b="1" dirty="0" smtClean="0"/>
              <a:t> в </a:t>
            </a:r>
            <a:r>
              <a:rPr lang="ru-RU" sz="3600" b="1" dirty="0" err="1" smtClean="0"/>
              <a:t>мережі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Хопфілда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5" y="975360"/>
            <a:ext cx="11817532" cy="565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Робота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пояснена </a:t>
            </a:r>
            <a:r>
              <a:rPr lang="ru-RU" sz="2400" dirty="0" err="1" smtClean="0"/>
              <a:t>термінами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енергетичного</a:t>
            </a:r>
            <a:r>
              <a:rPr lang="ru-RU" sz="2400" dirty="0" smtClean="0"/>
              <a:t> ландшафту [11]. Є ландшафт, що являю собою </a:t>
            </a:r>
            <a:r>
              <a:rPr lang="ru-RU" sz="2400" dirty="0" err="1" smtClean="0"/>
              <a:t>гористу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місцевість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вершині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 куля.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куля котиться по </a:t>
            </a:r>
            <a:r>
              <a:rPr lang="ru-RU" sz="2400" dirty="0" err="1" smtClean="0"/>
              <a:t>схилу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зупиниться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якій-небудь</a:t>
            </a:r>
            <a:r>
              <a:rPr lang="ru-RU" sz="2400" dirty="0" smtClean="0"/>
              <a:t> </a:t>
            </a:r>
            <a:r>
              <a:rPr lang="ru-RU" sz="2400" dirty="0" err="1" smtClean="0"/>
              <a:t>низині</a:t>
            </a:r>
            <a:r>
              <a:rPr lang="ru-RU" sz="2400" dirty="0" smtClean="0"/>
              <a:t> (</a:t>
            </a:r>
            <a:r>
              <a:rPr lang="ru-RU" sz="2400" dirty="0" err="1" smtClean="0"/>
              <a:t>западині</a:t>
            </a:r>
            <a:r>
              <a:rPr lang="ru-RU" sz="2400" dirty="0" smtClean="0"/>
              <a:t>).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низини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стійкі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, і </a:t>
            </a:r>
            <a:r>
              <a:rPr lang="ru-RU" sz="2400" dirty="0" err="1" smtClean="0"/>
              <a:t>кожна</a:t>
            </a:r>
            <a:r>
              <a:rPr lang="ru-RU" sz="2400" dirty="0" smtClean="0"/>
              <a:t> з них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поданому</a:t>
            </a:r>
            <a:r>
              <a:rPr lang="ru-RU" sz="2400" dirty="0" smtClean="0"/>
              <a:t> образу (образу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). У </a:t>
            </a:r>
            <a:r>
              <a:rPr lang="ru-RU" sz="2400" dirty="0" err="1" smtClean="0"/>
              <a:t>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моделі</a:t>
            </a:r>
            <a:r>
              <a:rPr lang="ru-RU" sz="2400" dirty="0" smtClean="0"/>
              <a:t> куля, що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потенційну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, котиться вниз з </a:t>
            </a:r>
            <a:r>
              <a:rPr lang="ru-RU" sz="2400" dirty="0" err="1" smtClean="0"/>
              <a:t>меншою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потенційною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енергією</a:t>
            </a:r>
            <a:r>
              <a:rPr lang="ru-RU" sz="2400" dirty="0" smtClean="0"/>
              <a:t>, </a:t>
            </a:r>
            <a:r>
              <a:rPr lang="ru-RU" sz="2400" dirty="0" err="1" smtClean="0"/>
              <a:t>досягаючи</a:t>
            </a:r>
            <a:r>
              <a:rPr lang="ru-RU" sz="2400" dirty="0" smtClean="0"/>
              <a:t> локального </a:t>
            </a:r>
            <a:r>
              <a:rPr lang="ru-RU" sz="2400" dirty="0" err="1" smtClean="0"/>
              <a:t>мінімуму</a:t>
            </a:r>
            <a:r>
              <a:rPr lang="ru-RU" sz="2400" dirty="0" smtClean="0"/>
              <a:t>.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опинитися</a:t>
            </a:r>
            <a:r>
              <a:rPr lang="ru-RU" sz="2400" dirty="0" smtClean="0"/>
              <a:t> в початковому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, вона повинна </a:t>
            </a:r>
            <a:r>
              <a:rPr lang="ru-RU" sz="2400" dirty="0" err="1" smtClean="0"/>
              <a:t>здійснити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фізичному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значенні</a:t>
            </a:r>
            <a:r>
              <a:rPr lang="ru-RU" sz="2400" dirty="0" smtClean="0"/>
              <a:t> роботу,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витратити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. Таким чином, робота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охарактеризована </a:t>
            </a:r>
            <a:r>
              <a:rPr lang="ru-RU" sz="2400" dirty="0" err="1" smtClean="0"/>
              <a:t>деякою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функцією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uk-UA" sz="2400" dirty="0" smtClean="0"/>
              <a:t> Якщо в процесі аналізу </a:t>
            </a:r>
            <a:r>
              <a:rPr lang="uk-UA" sz="2400" dirty="0" err="1" smtClean="0"/>
              <a:t>перцептрона</a:t>
            </a:r>
            <a:r>
              <a:rPr lang="uk-UA" sz="2400" dirty="0" smtClean="0"/>
              <a:t> вибір такої функції (функціонала) особливих ускладнень не викликає [11], оскільки відомі реальні й бажані значення виходів мережі, то в цьому випадку ситуація дещо інша. По-перше, структура мережі </a:t>
            </a:r>
            <a:r>
              <a:rPr lang="uk-UA" sz="2400" dirty="0" err="1" smtClean="0"/>
              <a:t>Хопфілда</a:t>
            </a:r>
            <a:r>
              <a:rPr lang="uk-UA" sz="2400" dirty="0" smtClean="0"/>
              <a:t> не дозволяє заздалегідь визначити бажану або необхідну послідовність станів нейронів. По-друге, наявність зворотних </a:t>
            </a:r>
            <a:r>
              <a:rPr lang="uk-UA" sz="2400" dirty="0" err="1" smtClean="0"/>
              <a:t>зв’язків</a:t>
            </a:r>
            <a:r>
              <a:rPr lang="uk-UA" sz="2400" dirty="0" smtClean="0"/>
              <a:t> призводить до того, що виходи мережі після кожного такту функціонування у свою чергу подаються на її входи. Крім того, має бути врахована відсутність у нейронів власних зворотних </a:t>
            </a:r>
            <a:r>
              <a:rPr lang="uk-UA" sz="2400" dirty="0" err="1" smtClean="0"/>
              <a:t>зв’язків</a:t>
            </a:r>
            <a:r>
              <a:rPr lang="uk-UA" sz="2400" dirty="0" smtClean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5402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7" y="775063"/>
            <a:ext cx="12096206" cy="47026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Зазначені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відображаються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енергетичній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вигляду</a:t>
            </a:r>
            <a:endParaRPr lang="ru-RU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ru-RU" sz="2400" dirty="0" smtClean="0"/>
              <a:t>де     —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порога і-</a:t>
            </a:r>
            <a:r>
              <a:rPr lang="ru-RU" sz="2400" dirty="0" err="1" smtClean="0"/>
              <a:t>го</a:t>
            </a:r>
            <a:r>
              <a:rPr lang="ru-RU" sz="2400" dirty="0" smtClean="0"/>
              <a:t> нейрона;      – ваги </a:t>
            </a:r>
            <a:r>
              <a:rPr lang="ru-RU" sz="2400" dirty="0" err="1" smtClean="0"/>
              <a:t>зв’язку</a:t>
            </a:r>
            <a:r>
              <a:rPr lang="ru-RU" sz="2400" dirty="0" smtClean="0"/>
              <a:t> і-</a:t>
            </a:r>
            <a:r>
              <a:rPr lang="ru-RU" sz="2400" dirty="0" err="1" smtClean="0"/>
              <a:t>го</a:t>
            </a:r>
            <a:r>
              <a:rPr lang="ru-RU" sz="2400" dirty="0" smtClean="0"/>
              <a:t> й </a:t>
            </a:r>
            <a:r>
              <a:rPr lang="en-US" sz="2400" dirty="0" smtClean="0"/>
              <a:t>j-</a:t>
            </a:r>
            <a:r>
              <a:rPr lang="ru-RU" sz="2400" dirty="0" err="1" smtClean="0"/>
              <a:t>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;     — </a:t>
            </a:r>
            <a:r>
              <a:rPr lang="ru-RU" sz="2400" dirty="0" err="1" smtClean="0"/>
              <a:t>зовнішній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вихідний</a:t>
            </a:r>
            <a:r>
              <a:rPr lang="ru-RU" sz="2400" dirty="0" smtClean="0"/>
              <a:t> сигнал і-</a:t>
            </a:r>
            <a:r>
              <a:rPr lang="ru-RU" sz="2400" dirty="0" err="1" smtClean="0"/>
              <a:t>го</a:t>
            </a:r>
            <a:r>
              <a:rPr lang="ru-RU" sz="2400" dirty="0" smtClean="0"/>
              <a:t> нейрона (</a:t>
            </a:r>
            <a:r>
              <a:rPr lang="ru-RU" sz="2400" dirty="0" err="1" smtClean="0"/>
              <a:t>постійна</a:t>
            </a:r>
            <a:r>
              <a:rPr lang="ru-RU" sz="2400" dirty="0" smtClean="0"/>
              <a:t> величина на </a:t>
            </a:r>
            <a:r>
              <a:rPr lang="ru-RU" sz="2400" dirty="0" err="1" smtClean="0"/>
              <a:t>протязі</a:t>
            </a:r>
            <a:r>
              <a:rPr lang="ru-RU" sz="2400" dirty="0" smtClean="0"/>
              <a:t> кожного моменту часу або такту);    —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вихідного</a:t>
            </a:r>
            <a:r>
              <a:rPr lang="ru-RU" sz="2400" dirty="0" smtClean="0"/>
              <a:t> сигналу і-</a:t>
            </a:r>
            <a:r>
              <a:rPr lang="ru-RU" sz="2400" dirty="0" err="1" smtClean="0"/>
              <a:t>го</a:t>
            </a:r>
            <a:r>
              <a:rPr lang="ru-RU" sz="2400" dirty="0" smtClean="0"/>
              <a:t> нейрона.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Хопфілд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довів</a:t>
            </a:r>
            <a:r>
              <a:rPr lang="ru-RU" sz="2400" dirty="0" smtClean="0"/>
              <a:t> [11], що при </a:t>
            </a:r>
            <a:r>
              <a:rPr lang="ru-RU" sz="2400" dirty="0" err="1" smtClean="0"/>
              <a:t>активації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 (9.5) не </a:t>
            </a:r>
            <a:r>
              <a:rPr lang="ru-RU" sz="2400" dirty="0" err="1" smtClean="0"/>
              <a:t>зростає</a:t>
            </a:r>
            <a:r>
              <a:rPr lang="ru-RU" sz="2400" dirty="0" smtClean="0"/>
              <a:t> й </a:t>
            </a:r>
            <a:r>
              <a:rPr lang="ru-RU" sz="2400" dirty="0" err="1" smtClean="0"/>
              <a:t>досягає</a:t>
            </a:r>
            <a:r>
              <a:rPr lang="ru-RU" sz="2400" dirty="0" smtClean="0"/>
              <a:t> локального </a:t>
            </a:r>
            <a:r>
              <a:rPr lang="ru-RU" sz="2400" dirty="0" err="1" smtClean="0"/>
              <a:t>мінімуму</a:t>
            </a:r>
            <a:r>
              <a:rPr lang="ru-RU" sz="2400" dirty="0" smtClean="0"/>
              <a:t> в </a:t>
            </a:r>
            <a:r>
              <a:rPr lang="ru-RU" sz="2400" dirty="0" err="1" smtClean="0"/>
              <a:t>деякому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. А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таких </a:t>
            </a:r>
            <a:r>
              <a:rPr lang="ru-RU" sz="2400" dirty="0" err="1" smtClean="0"/>
              <a:t>стійких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обмежена</a:t>
            </a:r>
            <a:r>
              <a:rPr lang="ru-RU" sz="2400" dirty="0" smtClean="0"/>
              <a:t>, мережа за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умов </a:t>
            </a:r>
            <a:r>
              <a:rPr lang="ru-RU" sz="2400" dirty="0" err="1" smtClean="0"/>
              <a:t>досягає</a:t>
            </a:r>
            <a:r>
              <a:rPr lang="ru-RU" sz="2400" dirty="0" smtClean="0"/>
              <a:t> одного з них за </a:t>
            </a:r>
            <a:r>
              <a:rPr lang="ru-RU" sz="2400" dirty="0" err="1" smtClean="0"/>
              <a:t>скінченну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ітерацій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, як уже </a:t>
            </a:r>
            <a:r>
              <a:rPr lang="ru-RU" sz="2400" dirty="0" err="1" smtClean="0"/>
              <a:t>зазначалося</a:t>
            </a:r>
            <a:r>
              <a:rPr lang="ru-RU" sz="2400" dirty="0" smtClean="0"/>
              <a:t>, </a:t>
            </a:r>
            <a:r>
              <a:rPr lang="ru-RU" sz="2400" dirty="0" err="1" smtClean="0"/>
              <a:t>низини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енергетичного</a:t>
            </a:r>
            <a:r>
              <a:rPr lang="ru-RU" sz="2400" dirty="0" smtClean="0"/>
              <a:t> ландшафту (енергетичні </a:t>
            </a:r>
            <a:r>
              <a:rPr lang="ru-RU" sz="2400" dirty="0" err="1" smtClean="0"/>
              <a:t>мінімуми</a:t>
            </a:r>
            <a:r>
              <a:rPr lang="ru-RU" sz="2400" dirty="0" smtClean="0"/>
              <a:t>) </a:t>
            </a:r>
            <a:r>
              <a:rPr lang="ru-RU" sz="2400" dirty="0" err="1" smtClean="0"/>
              <a:t>відповідають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збереженим</a:t>
            </a:r>
            <a:r>
              <a:rPr lang="ru-RU" sz="2400" dirty="0" smtClean="0"/>
              <a:t> образам.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мережа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 правильно </a:t>
            </a:r>
            <a:r>
              <a:rPr lang="ru-RU" sz="2400" dirty="0" err="1" smtClean="0"/>
              <a:t>класифікувала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,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низини</a:t>
            </a:r>
            <a:r>
              <a:rPr lang="ru-RU" sz="2400" dirty="0" smtClean="0"/>
              <a:t> не мають </a:t>
            </a:r>
            <a:r>
              <a:rPr lang="ru-RU" sz="2400" dirty="0" err="1" smtClean="0"/>
              <a:t>перекриватися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780" y="1218248"/>
            <a:ext cx="6848475" cy="885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1" y="2233204"/>
            <a:ext cx="238125" cy="266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442" y="2209728"/>
            <a:ext cx="381000" cy="28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0034" y="2227962"/>
            <a:ext cx="266700" cy="266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097" y="2909140"/>
            <a:ext cx="2857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365126"/>
            <a:ext cx="11573692" cy="56669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9.2.1. </a:t>
            </a:r>
            <a:r>
              <a:rPr lang="ru-RU" sz="3600" b="1" dirty="0" err="1" smtClean="0"/>
              <a:t>Накопичення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образів</a:t>
            </a:r>
            <a:r>
              <a:rPr lang="ru-RU" sz="3600" b="1" dirty="0" smtClean="0"/>
              <a:t> у </a:t>
            </a:r>
            <a:r>
              <a:rPr lang="ru-RU" sz="3600" b="1" dirty="0" err="1" smtClean="0"/>
              <a:t>мережі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Хопфілда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027611"/>
            <a:ext cx="11773989" cy="5669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Функціонал</a:t>
            </a:r>
            <a:r>
              <a:rPr lang="ru-RU" sz="2400" dirty="0" smtClean="0"/>
              <a:t> (9.5)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розглянути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критерій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помилки</a:t>
            </a:r>
            <a:r>
              <a:rPr lang="ru-RU" sz="2400" dirty="0" smtClean="0"/>
              <a:t> (</a:t>
            </a:r>
            <a:r>
              <a:rPr lang="ru-RU" sz="2400" dirty="0" err="1" smtClean="0"/>
              <a:t>чим</a:t>
            </a:r>
            <a:r>
              <a:rPr lang="ru-RU" sz="2400" dirty="0" smtClean="0"/>
              <a:t>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бажаного</a:t>
            </a:r>
            <a:r>
              <a:rPr lang="ru-RU" sz="2400" dirty="0" smtClean="0"/>
              <a:t> образу,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приймає</a:t>
            </a:r>
            <a:r>
              <a:rPr lang="ru-RU" sz="2400" dirty="0" smtClean="0"/>
              <a:t>).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зберігати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вхід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,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мінімізувати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для кожного з них,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локальні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мінімуми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енергетичного</a:t>
            </a:r>
            <a:r>
              <a:rPr lang="ru-RU" sz="2400" dirty="0" smtClean="0"/>
              <a:t> ландшафту.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знищувати</a:t>
            </a:r>
            <a:r>
              <a:rPr lang="ru-RU" sz="2400" dirty="0" smtClean="0"/>
              <a:t> вже </a:t>
            </a:r>
            <a:r>
              <a:rPr lang="ru-RU" sz="2400" dirty="0" err="1" smtClean="0"/>
              <a:t>наявну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. А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вся </a:t>
            </a:r>
            <a:r>
              <a:rPr lang="ru-RU" sz="2400" dirty="0" err="1" smtClean="0"/>
              <a:t>інформація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, які </a:t>
            </a:r>
            <a:r>
              <a:rPr lang="ru-RU" sz="2400" dirty="0" err="1" smtClean="0"/>
              <a:t>зберігаються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міститься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ваговій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, задача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зводиться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значень</a:t>
            </a:r>
            <a:r>
              <a:rPr lang="ru-RU" sz="2400" dirty="0" smtClean="0"/>
              <a:t> ваг, що </a:t>
            </a:r>
            <a:r>
              <a:rPr lang="ru-RU" sz="2400" dirty="0" err="1" smtClean="0"/>
              <a:t>мінімізують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мінімізації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враховувати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наступне</a:t>
            </a:r>
            <a:r>
              <a:rPr lang="ru-RU" sz="2400" dirty="0" smtClean="0"/>
              <a:t>. Як видно з (9.5), </a:t>
            </a:r>
            <a:r>
              <a:rPr lang="ru-RU" sz="2400" dirty="0" err="1" smtClean="0"/>
              <a:t>мінімум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виразу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від’ємній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endParaRPr lang="ru-RU" sz="2400" dirty="0" smtClean="0"/>
          </a:p>
          <a:p>
            <a:pPr marL="0" indent="0" algn="just">
              <a:buNone/>
            </a:pPr>
            <a:r>
              <a:rPr lang="uk-UA" sz="2400" dirty="0" smtClean="0"/>
              <a:t>             </a:t>
            </a:r>
            <a:r>
              <a:rPr lang="uk-UA" sz="2400" dirty="0"/>
              <a:t>	</a:t>
            </a:r>
            <a:r>
              <a:rPr lang="uk-UA" sz="2400" dirty="0" smtClean="0"/>
              <a:t>      необхідно, щоб компоненти        </a:t>
            </a:r>
            <a:r>
              <a:rPr lang="ru-RU" sz="2400" dirty="0" err="1" smtClean="0"/>
              <a:t>постійно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протилежні</a:t>
            </a:r>
            <a:r>
              <a:rPr lang="ru-RU" sz="2400" dirty="0" smtClean="0"/>
              <a:t> знаки, тому </a:t>
            </a:r>
            <a:r>
              <a:rPr lang="ru-RU" sz="2400" dirty="0" err="1" smtClean="0"/>
              <a:t>доцільно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покласти</a:t>
            </a:r>
            <a:r>
              <a:rPr lang="ru-RU" sz="2400" dirty="0" smtClean="0"/>
              <a:t>              що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критерію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вигляду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02" y="4251823"/>
            <a:ext cx="1076325" cy="342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473" y="4331153"/>
            <a:ext cx="285750" cy="219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5468" y="4305026"/>
            <a:ext cx="88582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188" y="4622615"/>
            <a:ext cx="790575" cy="323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9782" y="5373185"/>
            <a:ext cx="63627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97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3" y="87086"/>
            <a:ext cx="11956868" cy="66533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Позначимо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аналогією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вищевикладеним</a:t>
            </a:r>
            <a:r>
              <a:rPr lang="ru-RU" sz="2400" dirty="0" smtClean="0"/>
              <a:t>              —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m-</a:t>
            </a:r>
            <a:r>
              <a:rPr lang="ru-RU" sz="2400" dirty="0" err="1" smtClean="0"/>
              <a:t>го</a:t>
            </a:r>
            <a:r>
              <a:rPr lang="ru-RU" sz="2400" dirty="0" smtClean="0"/>
              <a:t> образу.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матрицю</a:t>
            </a:r>
            <a:r>
              <a:rPr lang="ru-RU" sz="2400" dirty="0" smtClean="0"/>
              <a:t> ваг       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розбити на </a:t>
            </a:r>
            <a:r>
              <a:rPr lang="ru-RU" sz="2400" dirty="0" err="1" smtClean="0"/>
              <a:t>дві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підматриці</a:t>
            </a:r>
            <a:r>
              <a:rPr lang="ru-RU" sz="2400" dirty="0" smtClean="0"/>
              <a:t>, перша з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          </a:t>
            </a:r>
            <a:r>
              <a:rPr lang="ru-RU" sz="2400" dirty="0" err="1" smtClean="0"/>
              <a:t>відображає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m-</a:t>
            </a:r>
            <a:r>
              <a:rPr lang="ru-RU" sz="2400" dirty="0" err="1" smtClean="0"/>
              <a:t>го</a:t>
            </a:r>
            <a:r>
              <a:rPr lang="ru-RU" sz="2400" dirty="0" smtClean="0"/>
              <a:t>, а друга	   —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en-US" sz="2400" dirty="0" smtClean="0"/>
              <a:t>m-</a:t>
            </a:r>
            <a:r>
              <a:rPr lang="ru-RU" sz="2400" dirty="0" err="1" smtClean="0"/>
              <a:t>ий</a:t>
            </a:r>
            <a:r>
              <a:rPr lang="ru-RU" sz="2400" dirty="0" smtClean="0"/>
              <a:t> образ 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ru-RU" sz="2400" dirty="0" smtClean="0"/>
              <a:t>Перші два </a:t>
            </a:r>
            <a:r>
              <a:rPr lang="ru-RU" sz="2400" dirty="0" err="1" smtClean="0"/>
              <a:t>доданки</a:t>
            </a:r>
            <a:r>
              <a:rPr lang="ru-RU" sz="2400" dirty="0" smtClean="0"/>
              <a:t> (9.7)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розглядати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збурення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функціонал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en-US" sz="2400" dirty="0" smtClean="0"/>
              <a:t>m-</a:t>
            </a:r>
            <a:r>
              <a:rPr lang="ru-RU" sz="2400" dirty="0" err="1" smtClean="0"/>
              <a:t>го</a:t>
            </a:r>
            <a:r>
              <a:rPr lang="ru-RU" sz="2400" dirty="0" smtClean="0"/>
              <a:t>, 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— як </a:t>
            </a:r>
            <a:r>
              <a:rPr lang="ru-RU" sz="2400" dirty="0" err="1" smtClean="0"/>
              <a:t>корисний</a:t>
            </a:r>
            <a:r>
              <a:rPr lang="ru-RU" sz="2400" dirty="0" smtClean="0"/>
              <a:t> сигнал.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мінімізувати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</a:t>
            </a:r>
            <a:r>
              <a:rPr lang="ru-RU" sz="2400" dirty="0" smtClean="0"/>
              <a:t> (9.7) для </a:t>
            </a:r>
            <a:r>
              <a:rPr lang="ru-RU" sz="2400" dirty="0" err="1" smtClean="0"/>
              <a:t>заданого</a:t>
            </a:r>
            <a:r>
              <a:rPr lang="ru-RU" sz="2400" dirty="0" smtClean="0"/>
              <a:t> </a:t>
            </a:r>
            <a:r>
              <a:rPr lang="en-US" sz="2400" dirty="0" smtClean="0"/>
              <a:t>m-</a:t>
            </a:r>
            <a:r>
              <a:rPr lang="ru-RU" sz="2400" dirty="0" err="1" smtClean="0"/>
              <a:t>го</a:t>
            </a:r>
            <a:r>
              <a:rPr lang="ru-RU" sz="2400" dirty="0" smtClean="0"/>
              <a:t> образу, </a:t>
            </a:r>
            <a:r>
              <a:rPr lang="ru-RU" sz="2400" dirty="0" err="1" smtClean="0"/>
              <a:t>необхідно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розглянути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другий</a:t>
            </a:r>
            <a:r>
              <a:rPr lang="ru-RU" sz="2400" dirty="0" smtClean="0"/>
              <a:t> </a:t>
            </a:r>
            <a:r>
              <a:rPr lang="ru-RU" sz="2400" dirty="0" err="1" smtClean="0"/>
              <a:t>доданок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endParaRPr lang="ru-RU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ru-RU" sz="2400" dirty="0" err="1" smtClean="0"/>
              <a:t>Мінімізація</a:t>
            </a:r>
            <a:r>
              <a:rPr lang="ru-RU" sz="2400" dirty="0" smtClean="0"/>
              <a:t> (9.8) </a:t>
            </a:r>
            <a:r>
              <a:rPr lang="ru-RU" sz="2400" dirty="0" err="1" smtClean="0"/>
              <a:t>еквівалентна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максимізації</a:t>
            </a:r>
            <a:endParaRPr lang="ru-RU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ru-RU" sz="2400" dirty="0" err="1" smtClean="0"/>
              <a:t>Розглянемо</a:t>
            </a:r>
            <a:r>
              <a:rPr lang="ru-RU" sz="2400" dirty="0" smtClean="0"/>
              <a:t> перший </a:t>
            </a:r>
            <a:r>
              <a:rPr lang="ru-RU" sz="2400" dirty="0" err="1" smtClean="0"/>
              <a:t>доданок</a:t>
            </a:r>
            <a:r>
              <a:rPr lang="ru-RU" sz="2400" dirty="0" smtClean="0"/>
              <a:t>.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                     то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                  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вибрати</a:t>
            </a:r>
            <a:endParaRPr lang="ru-RU" sz="2400" dirty="0" smtClean="0"/>
          </a:p>
          <a:p>
            <a:pPr marL="0" indent="0" algn="just">
              <a:buNone/>
            </a:pPr>
            <a:r>
              <a:rPr lang="uk-UA" sz="2400" dirty="0"/>
              <a:t> </a:t>
            </a:r>
            <a:r>
              <a:rPr lang="uk-UA" sz="2400" dirty="0" smtClean="0"/>
              <a:t>   	       то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28" y="130631"/>
            <a:ext cx="876300" cy="295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816" y="460741"/>
            <a:ext cx="419100" cy="333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813" y="425906"/>
            <a:ext cx="666750" cy="352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877" y="794116"/>
            <a:ext cx="695325" cy="333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7224" y="1202607"/>
            <a:ext cx="7591425" cy="809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602" y="3281498"/>
            <a:ext cx="5791200" cy="800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202" y="4511857"/>
            <a:ext cx="5181600" cy="742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352" y="5403118"/>
            <a:ext cx="1381125" cy="314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0274" y="5355493"/>
            <a:ext cx="1200150" cy="361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794" y="5863863"/>
            <a:ext cx="1285875" cy="2857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1479" y="5889303"/>
            <a:ext cx="58197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41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67540"/>
            <a:ext cx="11477896" cy="2229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𝑤𝑖𝑚 = 𝑦𝑖𝑦𝑚 </a:t>
            </a:r>
            <a:r>
              <a:rPr lang="ru-RU" sz="2400" dirty="0" err="1" smtClean="0"/>
              <a:t>забезпечує</a:t>
            </a:r>
            <a:r>
              <a:rPr lang="ru-RU" sz="2400" dirty="0" smtClean="0"/>
              <a:t> максимум </a:t>
            </a:r>
            <a:r>
              <a:rPr lang="ru-RU" sz="2400" dirty="0" err="1" smtClean="0"/>
              <a:t>функціоналу</a:t>
            </a:r>
            <a:r>
              <a:rPr lang="ru-RU" sz="2400" dirty="0" smtClean="0"/>
              <a:t> (9.9). </a:t>
            </a:r>
            <a:r>
              <a:rPr lang="ru-RU" sz="2400" dirty="0" err="1" smtClean="0"/>
              <a:t>Неважко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побачити</a:t>
            </a:r>
            <a:r>
              <a:rPr lang="ru-RU" sz="2400" dirty="0" smtClean="0"/>
              <a:t>, що при </a:t>
            </a:r>
            <a:r>
              <a:rPr lang="ru-RU" sz="2400" dirty="0" err="1" smtClean="0"/>
              <a:t>нульових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умовах</a:t>
            </a:r>
            <a:r>
              <a:rPr lang="ru-RU" sz="2400" dirty="0" smtClean="0"/>
              <a:t> подача на </a:t>
            </a:r>
            <a:r>
              <a:rPr lang="ru-RU" sz="2400" dirty="0" err="1" smtClean="0"/>
              <a:t>вхід</a:t>
            </a:r>
            <a:r>
              <a:rPr lang="ru-RU" sz="2400" dirty="0" smtClean="0"/>
              <a:t> образу х </a:t>
            </a:r>
            <a:r>
              <a:rPr lang="ru-RU" sz="2400" dirty="0" err="1" smtClean="0"/>
              <a:t>призводить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у (9.3) і (9.4) до </a:t>
            </a:r>
            <a:r>
              <a:rPr lang="ru-RU" sz="2400" dirty="0" err="1" smtClean="0"/>
              <a:t>появи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вектора </a:t>
            </a:r>
            <a:r>
              <a:rPr lang="en-US" sz="2400" dirty="0" err="1" smtClean="0"/>
              <a:t>yx</a:t>
            </a:r>
            <a:r>
              <a:rPr lang="en-US" sz="2400" dirty="0" smtClean="0"/>
              <a:t>  .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пояснюється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вибір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коефіцієнтів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стадії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ініціалізації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(9.1).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926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24" y="365126"/>
            <a:ext cx="11251475" cy="69732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9.2.2. </a:t>
            </a:r>
            <a:r>
              <a:rPr lang="ru-RU" sz="3600" b="1" dirty="0" err="1" smtClean="0"/>
              <a:t>Виклик</a:t>
            </a:r>
            <a:r>
              <a:rPr lang="ru-RU" sz="3600" b="1" dirty="0" smtClean="0"/>
              <a:t> образу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3" y="1175657"/>
            <a:ext cx="11869783" cy="5425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того, як </a:t>
            </a:r>
            <a:r>
              <a:rPr lang="ru-RU" sz="2400" dirty="0" err="1" smtClean="0"/>
              <a:t>усі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збережені</a:t>
            </a:r>
            <a:r>
              <a:rPr lang="ru-RU" sz="2400" dirty="0" smtClean="0"/>
              <a:t> мережею (</a:t>
            </a:r>
            <a:r>
              <a:rPr lang="ru-RU" sz="2400" dirty="0" err="1" smtClean="0"/>
              <a:t>побудовано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енергетичний</a:t>
            </a:r>
            <a:r>
              <a:rPr lang="ru-RU" sz="2400" dirty="0" smtClean="0"/>
              <a:t> ландшафт), </a:t>
            </a:r>
            <a:r>
              <a:rPr lang="ru-RU" sz="2400" dirty="0" err="1" smtClean="0"/>
              <a:t>інформація</a:t>
            </a:r>
            <a:r>
              <a:rPr lang="ru-RU" sz="2400" dirty="0" smtClean="0"/>
              <a:t> про них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отримана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мінімізації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функціонала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помилки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фазі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Використання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енергетичного</a:t>
            </a:r>
            <a:r>
              <a:rPr lang="ru-RU" sz="2400" dirty="0" smtClean="0"/>
              <a:t> ландшафту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вершини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, а </a:t>
            </a:r>
            <a:r>
              <a:rPr lang="ru-RU" sz="2400" dirty="0" err="1" smtClean="0"/>
              <a:t>мінімізація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 — шлях переходу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в будь який </a:t>
            </a:r>
            <a:r>
              <a:rPr lang="ru-RU" sz="2400" dirty="0" err="1" smtClean="0"/>
              <a:t>стійкий</a:t>
            </a:r>
            <a:r>
              <a:rPr lang="ru-RU" sz="2400" dirty="0" smtClean="0"/>
              <a:t> стан.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полягає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наступному</a:t>
            </a:r>
            <a:r>
              <a:rPr lang="ru-RU" sz="2400" dirty="0" smtClean="0"/>
              <a:t>: 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b="1" dirty="0" smtClean="0"/>
              <a:t>1. </a:t>
            </a:r>
            <a:r>
              <a:rPr lang="ru-RU" sz="2400" b="1" dirty="0" err="1" smtClean="0"/>
              <a:t>Навчання</a:t>
            </a:r>
            <a:r>
              <a:rPr lang="ru-RU" sz="2400" b="1" dirty="0" smtClean="0"/>
              <a:t>. </a:t>
            </a:r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Подаються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                   За формулою (9.1) </a:t>
            </a:r>
            <a:r>
              <a:rPr lang="ru-RU" sz="2400" dirty="0" err="1" smtClean="0"/>
              <a:t>обчислюються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елементи</a:t>
            </a:r>
            <a:r>
              <a:rPr lang="ru-RU" sz="2400" dirty="0"/>
              <a:t> </a:t>
            </a:r>
            <a:r>
              <a:rPr lang="ru-RU" sz="2400" dirty="0" smtClean="0"/>
              <a:t>        	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ваг і для </a:t>
            </a:r>
            <a:r>
              <a:rPr lang="ru-RU" sz="2400" dirty="0" err="1" smtClean="0"/>
              <a:t>активних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(що </a:t>
            </a:r>
            <a:r>
              <a:rPr lang="ru-RU" sz="2400" dirty="0" err="1" smtClean="0"/>
              <a:t>перебувають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 «+1»)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їх поточного й </a:t>
            </a:r>
            <a:r>
              <a:rPr lang="ru-RU" sz="2400" dirty="0" err="1" smtClean="0"/>
              <a:t>попереднього</a:t>
            </a:r>
            <a:r>
              <a:rPr lang="ru-RU" sz="2400" dirty="0" smtClean="0"/>
              <a:t> стану </a:t>
            </a:r>
            <a:r>
              <a:rPr lang="ru-RU" sz="2400" dirty="0" err="1" smtClean="0"/>
              <a:t>обчислюється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енергія</a:t>
            </a:r>
            <a:r>
              <a:rPr lang="ru-RU" sz="2400" dirty="0" smtClean="0"/>
              <a:t> кожного образу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753" y="3805509"/>
            <a:ext cx="1619250" cy="295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3" y="4153038"/>
            <a:ext cx="438150" cy="257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750" y="5006475"/>
            <a:ext cx="38671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5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226422"/>
            <a:ext cx="11530148" cy="62701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	2. </a:t>
            </a:r>
            <a:r>
              <a:rPr lang="ru-RU" sz="2400" b="1" dirty="0" err="1" smtClean="0"/>
              <a:t>Розпізнавання</a:t>
            </a:r>
            <a:r>
              <a:rPr lang="ru-RU" sz="2400" b="1" dirty="0" smtClean="0"/>
              <a:t>.</a:t>
            </a:r>
          </a:p>
          <a:p>
            <a:pPr marL="0" indent="0" algn="just">
              <a:buNone/>
            </a:pPr>
            <a:r>
              <a:rPr lang="uk-UA" sz="2400" b="1" dirty="0"/>
              <a:t>	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, можливо </a:t>
            </a:r>
            <a:r>
              <a:rPr lang="ru-RU" sz="2400" dirty="0" err="1" smtClean="0"/>
              <a:t>спотворені</a:t>
            </a:r>
            <a:r>
              <a:rPr lang="ru-RU" sz="2400" dirty="0" smtClean="0"/>
              <a:t> й за формулами (9.3), (9.4) </a:t>
            </a:r>
            <a:r>
              <a:rPr lang="ru-RU" sz="2400" dirty="0" err="1" smtClean="0"/>
              <a:t>обчислюються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стани</a:t>
            </a:r>
            <a:r>
              <a:rPr lang="ru-RU" sz="2400" dirty="0" smtClean="0"/>
              <a:t> й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досягнення</a:t>
            </a:r>
            <a:r>
              <a:rPr lang="ru-RU" sz="2400" dirty="0" smtClean="0"/>
              <a:t> ними </a:t>
            </a:r>
            <a:r>
              <a:rPr lang="ru-RU" sz="2400" dirty="0" err="1" smtClean="0"/>
              <a:t>стійких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станів</a:t>
            </a:r>
            <a:r>
              <a:rPr lang="ru-RU" sz="2400" dirty="0" smtClean="0"/>
              <a:t>. </a:t>
            </a:r>
          </a:p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uk-UA" sz="2400" dirty="0" smtClean="0"/>
              <a:t> Приклад 9.3. Розглянемо функціонування мережі </a:t>
            </a:r>
            <a:r>
              <a:rPr lang="uk-UA" sz="2400" dirty="0" err="1" smtClean="0"/>
              <a:t>Хопфілда</a:t>
            </a:r>
            <a:r>
              <a:rPr lang="uk-UA" sz="2400" dirty="0" smtClean="0"/>
              <a:t>, що складається з 7 нейронів і біполярної порогової функції активації з порогом  𝜃 = 0, для навчання якої використовуються образи                                                                           </a:t>
            </a:r>
            <a:r>
              <a:rPr lang="ru-RU" sz="2400" dirty="0" smtClean="0"/>
              <a:t>і яка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розпізнавати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створений</a:t>
            </a:r>
            <a:r>
              <a:rPr lang="ru-RU" sz="2400" dirty="0" smtClean="0"/>
              <a:t> образ                                               (</a:t>
            </a:r>
            <a:r>
              <a:rPr lang="ru-RU" sz="2400" dirty="0" err="1" smtClean="0"/>
              <a:t>спотворений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біт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підкреслений</a:t>
            </a:r>
            <a:r>
              <a:rPr lang="ru-RU" sz="2400" dirty="0" smtClean="0"/>
              <a:t>). </a:t>
            </a:r>
          </a:p>
          <a:p>
            <a:pPr marL="0" indent="0" algn="just">
              <a:buNone/>
            </a:pPr>
            <a:r>
              <a:rPr lang="ru-RU" sz="2400" dirty="0"/>
              <a:t>	</a:t>
            </a:r>
            <a:r>
              <a:rPr lang="ru-RU" sz="2400" dirty="0" smtClean="0"/>
              <a:t>На рис. 9.7 наведена </a:t>
            </a:r>
            <a:r>
              <a:rPr lang="ru-RU" sz="2400" dirty="0" err="1" smtClean="0"/>
              <a:t>ця</a:t>
            </a:r>
            <a:r>
              <a:rPr lang="ru-RU" sz="2400" dirty="0" smtClean="0"/>
              <a:t> мережа й </a:t>
            </a:r>
            <a:r>
              <a:rPr lang="ru-RU" sz="2400" dirty="0" err="1" smtClean="0"/>
              <a:t>позначені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283" y="2485616"/>
            <a:ext cx="6381750" cy="37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658" y="2822255"/>
            <a:ext cx="3838575" cy="409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80" y="3999899"/>
            <a:ext cx="5634437" cy="281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8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463" y="148046"/>
            <a:ext cx="11730446" cy="65314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Елементи</a:t>
            </a:r>
            <a:r>
              <a:rPr lang="ru-RU" sz="2400" dirty="0" smtClean="0"/>
              <a:t> </a:t>
            </a:r>
            <a:r>
              <a:rPr lang="en-US" sz="2400" dirty="0" smtClean="0"/>
              <a:t>      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ваг </a:t>
            </a:r>
            <a:r>
              <a:rPr lang="en-US" sz="2400" dirty="0" smtClean="0"/>
              <a:t>W </a:t>
            </a:r>
            <a:r>
              <a:rPr lang="ru-RU" sz="2400" dirty="0" err="1" smtClean="0"/>
              <a:t>розмірності</a:t>
            </a:r>
            <a:r>
              <a:rPr lang="ru-RU" sz="2400" dirty="0" smtClean="0"/>
              <a:t> 7 × 7, що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де </a:t>
            </a:r>
            <a:r>
              <a:rPr lang="en-US" sz="2400" dirty="0" smtClean="0"/>
              <a:t>  </a:t>
            </a:r>
            <a:r>
              <a:rPr lang="ru-RU" sz="2400" dirty="0" smtClean="0"/>
              <a:t> </a:t>
            </a:r>
            <a:r>
              <a:rPr lang="en-US" sz="2400" dirty="0" smtClean="0"/>
              <a:t>   </a:t>
            </a:r>
            <a:r>
              <a:rPr lang="ru-RU" sz="2400" dirty="0" smtClean="0"/>
              <a:t>— </a:t>
            </a:r>
            <a:r>
              <a:rPr lang="ru-RU" sz="2400" dirty="0" err="1" smtClean="0"/>
              <a:t>матриця</a:t>
            </a:r>
            <a:r>
              <a:rPr lang="ru-RU" sz="2400" dirty="0" smtClean="0"/>
              <a:t> ваг для і-</a:t>
            </a:r>
            <a:r>
              <a:rPr lang="ru-RU" sz="2400" dirty="0" err="1" smtClean="0"/>
              <a:t>го</a:t>
            </a:r>
            <a:r>
              <a:rPr lang="ru-RU" sz="2400" dirty="0" smtClean="0"/>
              <a:t> (і=1,2) образу, що </a:t>
            </a:r>
            <a:r>
              <a:rPr lang="ru-RU" sz="2400" dirty="0" err="1" smtClean="0"/>
              <a:t>навчає</a:t>
            </a:r>
            <a:r>
              <a:rPr lang="ru-RU" sz="2400" dirty="0" smtClean="0"/>
              <a:t>, </a:t>
            </a:r>
            <a:r>
              <a:rPr lang="ru-RU" sz="2400" dirty="0" err="1" smtClean="0"/>
              <a:t>визначають</a:t>
            </a:r>
            <a:r>
              <a:rPr lang="ru-RU" sz="2400" dirty="0" smtClean="0"/>
              <a:t> за формулою (2.3)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13" y="244384"/>
            <a:ext cx="419100" cy="34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37" y="613411"/>
            <a:ext cx="6324600" cy="122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39" y="2057402"/>
            <a:ext cx="342900" cy="304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695" y="2724973"/>
            <a:ext cx="92106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2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13210"/>
            <a:ext cx="11878491" cy="6557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Обчислимо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енергію</a:t>
            </a:r>
            <a:r>
              <a:rPr lang="ru-RU" sz="2400" dirty="0" smtClean="0"/>
              <a:t> кожного образу, </a:t>
            </a:r>
            <a:r>
              <a:rPr lang="ru-RU" sz="2400" dirty="0" err="1" smtClean="0"/>
              <a:t>беручи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уваги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нейрони</a:t>
            </a:r>
            <a:r>
              <a:rPr lang="ru-RU" sz="2400" dirty="0" smtClean="0"/>
              <a:t>. Для </a:t>
            </a:r>
            <a:r>
              <a:rPr lang="ru-RU" sz="2400" dirty="0" err="1" smtClean="0"/>
              <a:t>першого</a:t>
            </a:r>
            <a:r>
              <a:rPr lang="ru-RU" sz="2400" dirty="0" smtClean="0"/>
              <a:t> образу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 </a:t>
            </a:r>
            <a:r>
              <a:rPr lang="en-US" sz="2400" dirty="0" smtClean="0"/>
              <a:t>    </a:t>
            </a:r>
            <a:r>
              <a:rPr lang="ru-RU" sz="2400" dirty="0" smtClean="0"/>
              <a:t>  </a:t>
            </a:r>
            <a:r>
              <a:rPr lang="en-US" sz="2400" dirty="0" smtClean="0"/>
              <a:t>           </a:t>
            </a:r>
            <a:r>
              <a:rPr lang="ru-RU" sz="2400" dirty="0" err="1" smtClean="0"/>
              <a:t>Аналогічно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отримуємо</a:t>
            </a:r>
            <a:r>
              <a:rPr lang="ru-RU" sz="2400" dirty="0" smtClean="0"/>
              <a:t> для другого образу</a:t>
            </a:r>
            <a:endParaRPr lang="en-US" sz="2400" dirty="0" smtClean="0"/>
          </a:p>
          <a:p>
            <a:pPr marL="0" indent="0" algn="just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95" y="553267"/>
            <a:ext cx="5915025" cy="2076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314" y="2704146"/>
            <a:ext cx="5981700" cy="2790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99" y="5529807"/>
            <a:ext cx="1133475" cy="276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465" y="5887944"/>
            <a:ext cx="3714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2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54" y="113210"/>
            <a:ext cx="11817532" cy="6557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/>
              <a:t>Розпізнавання</a:t>
            </a:r>
            <a:r>
              <a:rPr lang="ru-RU" sz="2400" dirty="0" smtClean="0"/>
              <a:t> образу </a:t>
            </a:r>
            <a:r>
              <a:rPr lang="en-US" sz="2400" dirty="0" smtClean="0"/>
              <a:t>	    </a:t>
            </a:r>
            <a:r>
              <a:rPr lang="ru-RU" sz="2400" dirty="0" err="1" smtClean="0"/>
              <a:t>починаємо</a:t>
            </a:r>
            <a:r>
              <a:rPr lang="ru-RU" sz="2400" dirty="0" smtClean="0"/>
              <a:t> з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енергії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аналогічних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обчислень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дорівнюватиме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За формулами (9.3) і (9.4) </a:t>
            </a:r>
            <a:r>
              <a:rPr lang="ru-RU" sz="2400" dirty="0" err="1" smtClean="0"/>
              <a:t>обчислюємо</a:t>
            </a:r>
            <a:r>
              <a:rPr lang="ru-RU" sz="2400" dirty="0" smtClean="0"/>
              <a:t> </a:t>
            </a:r>
            <a:r>
              <a:rPr lang="ru-RU" sz="2400" dirty="0" err="1" smtClean="0"/>
              <a:t>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відповідні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, які з </a:t>
            </a:r>
            <a:r>
              <a:rPr lang="ru-RU" sz="2400" dirty="0" err="1" smtClean="0"/>
              <a:t>урахуванням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біполярної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активаційної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дорівнюватимуть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325" y="116882"/>
            <a:ext cx="876300" cy="371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336" y="862829"/>
            <a:ext cx="3200400" cy="8477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083" y="2510814"/>
            <a:ext cx="7930652" cy="43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4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248" y="191590"/>
            <a:ext cx="11347269" cy="71410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9.1. Модель </a:t>
            </a:r>
            <a:r>
              <a:rPr lang="ru-RU" sz="3600" b="1" dirty="0" err="1" smtClean="0"/>
              <a:t>Хопфілда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905692"/>
            <a:ext cx="11869783" cy="57650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Розроблена</a:t>
            </a:r>
            <a:r>
              <a:rPr lang="ru-RU" sz="2400" dirty="0" smtClean="0"/>
              <a:t> </a:t>
            </a:r>
            <a:r>
              <a:rPr lang="ru-RU" sz="2400" dirty="0" err="1" smtClean="0"/>
              <a:t>Хопфілдом</a:t>
            </a:r>
            <a:r>
              <a:rPr lang="ru-RU" sz="2400" dirty="0" smtClean="0"/>
              <a:t> модель </a:t>
            </a:r>
            <a:r>
              <a:rPr lang="ru-RU" sz="2400" dirty="0" err="1" smtClean="0"/>
              <a:t>асинхронної</a:t>
            </a:r>
            <a:r>
              <a:rPr lang="ru-RU" sz="2400" dirty="0" smtClean="0"/>
              <a:t> ШНМ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такі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ознаки</a:t>
            </a:r>
            <a:r>
              <a:rPr lang="ru-RU" sz="2400" dirty="0" smtClean="0"/>
              <a:t>: 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Мережа є </a:t>
            </a:r>
            <a:r>
              <a:rPr lang="ru-RU" sz="2400" dirty="0" err="1" smtClean="0"/>
              <a:t>одношаровою</a:t>
            </a:r>
            <a:r>
              <a:rPr lang="ru-RU" sz="2400" dirty="0" smtClean="0"/>
              <a:t> й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</a:t>
            </a:r>
            <a:r>
              <a:rPr lang="en-US" sz="2400" dirty="0" smtClean="0"/>
              <a:t>N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число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є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 числом </a:t>
            </a:r>
            <a:r>
              <a:rPr lang="ru-RU" sz="2400" dirty="0" err="1" smtClean="0"/>
              <a:t>входів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виходів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ru-RU" sz="2400" dirty="0" err="1" smtClean="0"/>
              <a:t>Кожен</a:t>
            </a:r>
            <a:r>
              <a:rPr lang="ru-RU" sz="2400" dirty="0" smtClean="0"/>
              <a:t> нейрон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пов’язаний</a:t>
            </a:r>
            <a:r>
              <a:rPr lang="ru-RU" sz="2400" dirty="0" smtClean="0"/>
              <a:t> з </a:t>
            </a:r>
            <a:r>
              <a:rPr lang="ru-RU" sz="2400" dirty="0" err="1" smtClean="0"/>
              <a:t>усіма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іншими</a:t>
            </a:r>
            <a:r>
              <a:rPr lang="ru-RU" sz="2400" dirty="0" smtClean="0"/>
              <a:t> нейронами, а також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вхід</a:t>
            </a:r>
            <a:r>
              <a:rPr lang="ru-RU" sz="2400" dirty="0" smtClean="0"/>
              <a:t>, на який </a:t>
            </a:r>
            <a:r>
              <a:rPr lang="ru-RU" sz="2400" dirty="0" err="1" smtClean="0"/>
              <a:t>подається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вхідний</a:t>
            </a:r>
            <a:r>
              <a:rPr lang="ru-RU" sz="2400" dirty="0" smtClean="0"/>
              <a:t> сигнал. 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ru-RU" sz="2400" dirty="0" err="1" smtClean="0"/>
              <a:t>Кожен</a:t>
            </a:r>
            <a:r>
              <a:rPr lang="ru-RU" sz="2400" dirty="0" smtClean="0"/>
              <a:t> нейрон не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зв’язку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ru-RU" sz="2400" dirty="0" smtClean="0"/>
              <a:t>Ваги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є </a:t>
            </a:r>
            <a:r>
              <a:rPr lang="ru-RU" sz="2400" dirty="0" err="1" smtClean="0"/>
              <a:t>симетричними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вага </a:t>
            </a:r>
            <a:r>
              <a:rPr lang="ru-RU" sz="2400" dirty="0" err="1" smtClean="0"/>
              <a:t>зв’язку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𝑖-им й 𝑗-им нейронами </a:t>
            </a:r>
            <a:r>
              <a:rPr lang="ru-RU" sz="2400" dirty="0" err="1" smtClean="0"/>
              <a:t>дорівнює</a:t>
            </a:r>
            <a:r>
              <a:rPr lang="ru-RU" sz="2400" dirty="0" smtClean="0"/>
              <a:t> </a:t>
            </a:r>
            <a:r>
              <a:rPr lang="ru-RU" sz="2400" dirty="0" err="1" smtClean="0"/>
              <a:t>вазі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 𝑗-им й 𝑖-им нейронами</a:t>
            </a:r>
            <a:r>
              <a:rPr lang="en-US" sz="2400" dirty="0" smtClean="0"/>
              <a:t> 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ru-RU" sz="2400" dirty="0" err="1" smtClean="0"/>
              <a:t>Кожен</a:t>
            </a:r>
            <a:r>
              <a:rPr lang="ru-RU" sz="2400" dirty="0" smtClean="0"/>
              <a:t> нейрон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порогову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активації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ru-RU" sz="2400" dirty="0" err="1" smtClean="0"/>
              <a:t>Вхідними</a:t>
            </a:r>
            <a:r>
              <a:rPr lang="ru-RU" sz="2400" dirty="0" smtClean="0"/>
              <a:t> є </a:t>
            </a:r>
            <a:r>
              <a:rPr lang="ru-RU" sz="2400" dirty="0" err="1" smtClean="0"/>
              <a:t>двійкові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ru-RU" sz="2400" dirty="0" smtClean="0"/>
              <a:t>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зазначити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«</a:t>
            </a:r>
            <a:r>
              <a:rPr lang="ru-RU" sz="2400" dirty="0" err="1" smtClean="0"/>
              <a:t>мережева</a:t>
            </a:r>
            <a:r>
              <a:rPr lang="ru-RU" sz="2400" dirty="0" smtClean="0"/>
              <a:t>» </a:t>
            </a:r>
            <a:r>
              <a:rPr lang="ru-RU" sz="2400" dirty="0" err="1" smtClean="0"/>
              <a:t>архітектура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мозку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зв’язки</a:t>
            </a:r>
            <a:r>
              <a:rPr lang="ru-RU" sz="2400" dirty="0" smtClean="0"/>
              <a:t>, то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, яка </a:t>
            </a:r>
            <a:r>
              <a:rPr lang="ru-RU" sz="2400" dirty="0" err="1" smtClean="0"/>
              <a:t>задовольняє</a:t>
            </a:r>
            <a:r>
              <a:rPr lang="ru-RU" sz="2400" dirty="0" smtClean="0"/>
              <a:t> </a:t>
            </a:r>
            <a:r>
              <a:rPr lang="ru-RU" sz="2400" dirty="0" err="1" smtClean="0"/>
              <a:t>обмеженням</a:t>
            </a:r>
            <a:r>
              <a:rPr lang="ru-RU" sz="2400" dirty="0" smtClean="0"/>
              <a:t> 1–6,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природному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обробки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816" y="2956951"/>
            <a:ext cx="1085850" cy="352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53" y="3752293"/>
            <a:ext cx="13239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9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200297"/>
            <a:ext cx="11869783" cy="6522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Таким чином,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подання</a:t>
            </a:r>
            <a:r>
              <a:rPr lang="ru-RU" sz="2400" dirty="0" smtClean="0"/>
              <a:t> </a:t>
            </a:r>
            <a:r>
              <a:rPr lang="en-US" sz="2400" dirty="0" smtClean="0"/>
              <a:t>	   </a:t>
            </a:r>
            <a:r>
              <a:rPr lang="ru-RU" sz="2400" dirty="0" smtClean="0"/>
              <a:t>мережа </a:t>
            </a:r>
            <a:r>
              <a:rPr lang="ru-RU" sz="2400" dirty="0" err="1" smtClean="0"/>
              <a:t>перейде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стійкий</a:t>
            </a:r>
            <a:r>
              <a:rPr lang="ru-RU" sz="2400" dirty="0" smtClean="0"/>
              <a:t> стан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що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образу</a:t>
            </a: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ru-RU" sz="2400" dirty="0" smtClean="0"/>
              <a:t>з </a:t>
            </a:r>
            <a:r>
              <a:rPr lang="ru-RU" sz="2400" dirty="0" err="1" smtClean="0"/>
              <a:t>енергією</a:t>
            </a:r>
            <a:r>
              <a:rPr lang="ru-RU" sz="2400" dirty="0" smtClean="0"/>
              <a:t>, як </a:t>
            </a:r>
            <a:r>
              <a:rPr lang="ru-RU" sz="2400" dirty="0" err="1" smtClean="0"/>
              <a:t>неважко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переконатися</a:t>
            </a:r>
            <a:r>
              <a:rPr lang="ru-RU" sz="2400" dirty="0" smtClean="0"/>
              <a:t>, 𝐸 = −9. </a:t>
            </a:r>
            <a:r>
              <a:rPr lang="ru-RU" sz="2400" dirty="0" err="1" smtClean="0"/>
              <a:t>Отже</a:t>
            </a:r>
            <a:r>
              <a:rPr lang="ru-RU" sz="2400" dirty="0" smtClean="0"/>
              <a:t>, мережа правильно </a:t>
            </a:r>
            <a:r>
              <a:rPr lang="ru-RU" sz="2400" dirty="0" err="1" smtClean="0"/>
              <a:t>розпізнала</a:t>
            </a:r>
            <a:r>
              <a:rPr lang="ru-RU" sz="2400" dirty="0" smtClean="0"/>
              <a:t> (</a:t>
            </a:r>
            <a:r>
              <a:rPr lang="ru-RU" sz="2400" dirty="0" err="1" smtClean="0"/>
              <a:t>відновила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створений</a:t>
            </a:r>
            <a:r>
              <a:rPr lang="ru-RU" sz="2400" dirty="0" smtClean="0"/>
              <a:t> образ).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689" y="165461"/>
            <a:ext cx="857250" cy="466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526" y="667022"/>
            <a:ext cx="2790825" cy="419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527" y="1589449"/>
            <a:ext cx="3714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6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608366" y="2377345"/>
            <a:ext cx="8598079" cy="1419592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29353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6541"/>
            <a:ext cx="11860306" cy="60604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симетрії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іншу</a:t>
            </a:r>
            <a:r>
              <a:rPr lang="ru-RU" sz="2400" dirty="0" smtClean="0"/>
              <a:t> форму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. Так,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чотирма</a:t>
            </a:r>
            <a:r>
              <a:rPr lang="ru-RU" sz="2400" dirty="0" smtClean="0"/>
              <a:t> нейронами, структурна схема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зображена</a:t>
            </a:r>
            <a:r>
              <a:rPr lang="ru-RU" sz="2400" dirty="0" smtClean="0"/>
              <a:t> на рис. 9.1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графічне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зображення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наведене</a:t>
            </a:r>
            <a:r>
              <a:rPr lang="ru-RU" sz="2400" dirty="0" smtClean="0"/>
              <a:t> на рис. 9.2.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58" y="1410542"/>
            <a:ext cx="5377143" cy="5018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543" y="2106706"/>
            <a:ext cx="5651794" cy="42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718"/>
            <a:ext cx="12192000" cy="67862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Дана мережа не </a:t>
            </a:r>
            <a:r>
              <a:rPr lang="ru-RU" sz="2400" dirty="0" err="1" smtClean="0"/>
              <a:t>використовує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з учителем, </a:t>
            </a:r>
            <a:r>
              <a:rPr lang="ru-RU" sz="2400" dirty="0" err="1" smtClean="0"/>
              <a:t>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без учителя.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коефіцієнти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перед початком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оброблювані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дані</a:t>
            </a:r>
            <a:r>
              <a:rPr lang="ru-RU" sz="2400" dirty="0" smtClean="0"/>
              <a:t>, і все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зводиться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розрахунку</a:t>
            </a:r>
            <a:r>
              <a:rPr lang="ru-RU" sz="2400" dirty="0" smtClean="0"/>
              <a:t>. З одного боку, </a:t>
            </a:r>
            <a:r>
              <a:rPr lang="ru-RU" sz="2400" dirty="0" err="1" smtClean="0"/>
              <a:t>подання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апріорної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оцінювати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допомогу</a:t>
            </a:r>
            <a:r>
              <a:rPr lang="ru-RU" sz="2400" dirty="0" smtClean="0"/>
              <a:t> </a:t>
            </a:r>
            <a:r>
              <a:rPr lang="ru-RU" sz="2400" dirty="0" err="1" smtClean="0"/>
              <a:t>вчителя</a:t>
            </a:r>
            <a:r>
              <a:rPr lang="ru-RU" sz="2400" dirty="0" smtClean="0"/>
              <a:t>, а з </a:t>
            </a:r>
            <a:r>
              <a:rPr lang="ru-RU" sz="2400" dirty="0" err="1" smtClean="0"/>
              <a:t>іншого</a:t>
            </a:r>
            <a:r>
              <a:rPr lang="ru-RU" sz="2400" dirty="0" smtClean="0"/>
              <a:t> – мережа </a:t>
            </a:r>
            <a:r>
              <a:rPr lang="ru-RU" sz="2400" dirty="0" err="1" smtClean="0"/>
              <a:t>фактично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запам’ятовує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 до того, як на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надходять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дані</a:t>
            </a:r>
            <a:r>
              <a:rPr lang="ru-RU" sz="2400" dirty="0" smtClean="0"/>
              <a:t>, і не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змінювати</a:t>
            </a:r>
            <a:r>
              <a:rPr lang="ru-RU" sz="2400" dirty="0" smtClean="0"/>
              <a:t> свою </a:t>
            </a:r>
            <a:r>
              <a:rPr lang="ru-RU" sz="2400" dirty="0" err="1" smtClean="0"/>
              <a:t>поведінку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говорити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зворотний</a:t>
            </a:r>
            <a:r>
              <a:rPr lang="ru-RU" sz="2400" dirty="0" smtClean="0"/>
              <a:t> зв’язок </a:t>
            </a:r>
            <a:r>
              <a:rPr lang="ru-RU" sz="2400" dirty="0" err="1" smtClean="0"/>
              <a:t>із</a:t>
            </a:r>
            <a:r>
              <a:rPr lang="ru-RU" sz="2400" dirty="0" smtClean="0"/>
              <a:t> учителем не доводиться.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зазначити</a:t>
            </a:r>
            <a:r>
              <a:rPr lang="ru-RU" sz="2400" dirty="0" smtClean="0"/>
              <a:t>, що в мережах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зворотними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зв’язками</a:t>
            </a:r>
            <a:r>
              <a:rPr lang="ru-RU" sz="2400" dirty="0" smtClean="0"/>
              <a:t> стан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обчислюється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доти</a:t>
            </a:r>
            <a:r>
              <a:rPr lang="ru-RU" sz="2400" dirty="0" smtClean="0"/>
              <a:t>, </a:t>
            </a:r>
            <a:r>
              <a:rPr lang="ru-RU" sz="2400" dirty="0" err="1" smtClean="0"/>
              <a:t>поки</a:t>
            </a:r>
            <a:r>
              <a:rPr lang="ru-RU" sz="2400" dirty="0" smtClean="0"/>
              <a:t> вони не </a:t>
            </a:r>
            <a:r>
              <a:rPr lang="ru-RU" sz="2400" dirty="0" err="1" smtClean="0"/>
              <a:t>виявляться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сталими</a:t>
            </a:r>
            <a:r>
              <a:rPr lang="ru-RU" sz="2400" dirty="0" smtClean="0"/>
              <a:t>, не </a:t>
            </a:r>
            <a:r>
              <a:rPr lang="ru-RU" sz="2400" dirty="0" err="1" smtClean="0"/>
              <a:t>змінюваними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згодом</a:t>
            </a:r>
            <a:r>
              <a:rPr lang="ru-RU" sz="2400" dirty="0" smtClean="0"/>
              <a:t>.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сказати</a:t>
            </a:r>
            <a:r>
              <a:rPr lang="ru-RU" sz="2400" dirty="0" smtClean="0"/>
              <a:t>, що мережа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 за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умов </a:t>
            </a:r>
            <a:r>
              <a:rPr lang="ru-RU" sz="2400" dirty="0" err="1" smtClean="0"/>
              <a:t>збігається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сталого</a:t>
            </a:r>
            <a:r>
              <a:rPr lang="ru-RU" sz="2400" dirty="0" smtClean="0"/>
              <a:t> стану за </a:t>
            </a:r>
            <a:r>
              <a:rPr lang="ru-RU" sz="2400" dirty="0" err="1" smtClean="0"/>
              <a:t>скінченний</a:t>
            </a:r>
            <a:r>
              <a:rPr lang="ru-RU" sz="2400" dirty="0" smtClean="0"/>
              <a:t> час.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подаються</a:t>
            </a:r>
            <a:r>
              <a:rPr lang="ru-RU" sz="2400" dirty="0" smtClean="0"/>
              <a:t> Р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, які </a:t>
            </a:r>
            <a:r>
              <a:rPr lang="ru-RU" sz="2400" dirty="0" err="1" smtClean="0"/>
              <a:t>зображуються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N-</a:t>
            </a:r>
            <a:r>
              <a:rPr lang="ru-RU" sz="2400" dirty="0" err="1" smtClean="0"/>
              <a:t>вимірних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		  </a:t>
            </a:r>
            <a:r>
              <a:rPr lang="ru-RU" sz="2400" dirty="0" smtClean="0"/>
              <a:t> де </a:t>
            </a:r>
            <a:r>
              <a:rPr lang="en-US" sz="2400" dirty="0" smtClean="0"/>
              <a:t>N —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векторів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двійкові</a:t>
            </a:r>
            <a:r>
              <a:rPr lang="ru-RU" sz="2400" dirty="0" smtClean="0"/>
              <a:t> (0 та 1) або </a:t>
            </a:r>
            <a:r>
              <a:rPr lang="ru-RU" sz="2400" dirty="0" err="1" smtClean="0"/>
              <a:t>біполярні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 (–1 та 1). </a:t>
            </a:r>
            <a:r>
              <a:rPr lang="ru-RU" sz="2400" dirty="0" err="1" smtClean="0"/>
              <a:t>Позначимо</a:t>
            </a:r>
            <a:r>
              <a:rPr lang="ru-RU" sz="2400" dirty="0" smtClean="0"/>
              <a:t> вектор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описує</a:t>
            </a:r>
            <a:r>
              <a:rPr lang="ru-RU" sz="2400" dirty="0" smtClean="0"/>
              <a:t> р-й образ, як</a:t>
            </a:r>
            <a:r>
              <a:rPr lang="en-US" sz="2400" dirty="0" smtClean="0"/>
              <a:t>		        </a:t>
            </a:r>
            <a:r>
              <a:rPr lang="ru-RU" sz="2400" dirty="0" smtClean="0"/>
              <a:t>Коли мережа </a:t>
            </a:r>
            <a:r>
              <a:rPr lang="ru-RU" sz="2400" dirty="0" err="1" smtClean="0"/>
              <a:t>розпізнає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поданий</a:t>
            </a:r>
            <a:r>
              <a:rPr lang="ru-RU" sz="2400" dirty="0" smtClean="0"/>
              <a:t> образ, вона </a:t>
            </a:r>
            <a:r>
              <a:rPr lang="ru-RU" sz="2400" dirty="0" err="1" smtClean="0"/>
              <a:t>формує</a:t>
            </a:r>
            <a:r>
              <a:rPr lang="ru-RU" sz="2400" dirty="0" smtClean="0"/>
              <a:t> вектор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,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співпадають</a:t>
            </a:r>
            <a:r>
              <a:rPr lang="ru-RU" sz="2400" dirty="0" smtClean="0"/>
              <a:t> з </a:t>
            </a:r>
            <a:r>
              <a:rPr lang="ru-RU" sz="2400" dirty="0" err="1" smtClean="0"/>
              <a:t>відповідними</a:t>
            </a:r>
            <a:r>
              <a:rPr lang="ru-RU" sz="2400" dirty="0" smtClean="0"/>
              <a:t> компонентами образа. </a:t>
            </a:r>
            <a:r>
              <a:rPr lang="ru-RU" sz="2400" dirty="0" err="1" smtClean="0"/>
              <a:t>Тобто</a:t>
            </a:r>
            <a:r>
              <a:rPr lang="en-US" sz="2400" dirty="0" smtClean="0"/>
              <a:t>				      </a:t>
            </a:r>
            <a:r>
              <a:rPr lang="ru-RU" sz="2400" dirty="0" smtClean="0"/>
              <a:t> — вектор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. В </a:t>
            </a:r>
            <a:r>
              <a:rPr lang="ru-RU" sz="2400" dirty="0" err="1" smtClean="0"/>
              <a:t>іншому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вихідний</a:t>
            </a:r>
            <a:r>
              <a:rPr lang="ru-RU" sz="2400" dirty="0" smtClean="0"/>
              <a:t> сигнал не </a:t>
            </a:r>
            <a:r>
              <a:rPr lang="ru-RU" sz="2400" dirty="0" err="1" smtClean="0"/>
              <a:t>збігатиметься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жодним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поданих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26" y="4075018"/>
            <a:ext cx="2705100" cy="285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866" y="4805360"/>
            <a:ext cx="1400175" cy="295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583" y="5425326"/>
            <a:ext cx="30289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41" y="134470"/>
            <a:ext cx="12012706" cy="659802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Розрізняють</a:t>
            </a:r>
            <a:r>
              <a:rPr lang="ru-RU" dirty="0" smtClean="0"/>
              <a:t> три </a:t>
            </a:r>
            <a:r>
              <a:rPr lang="ru-RU" dirty="0" err="1" smtClean="0"/>
              <a:t>стадії</a:t>
            </a:r>
            <a:r>
              <a:rPr lang="ru-RU" dirty="0" smtClean="0"/>
              <a:t> (</a:t>
            </a:r>
            <a:r>
              <a:rPr lang="ru-RU" dirty="0" err="1" smtClean="0"/>
              <a:t>фази</a:t>
            </a:r>
            <a:r>
              <a:rPr lang="ru-RU" dirty="0" smtClean="0"/>
              <a:t>)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[11]: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Ініціалізація</a:t>
            </a:r>
            <a:r>
              <a:rPr lang="ru-RU" dirty="0" smtClean="0"/>
              <a:t>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вхідного</a:t>
            </a:r>
            <a:r>
              <a:rPr lang="ru-RU" dirty="0" smtClean="0"/>
              <a:t> образу;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err="1" smtClean="0"/>
              <a:t>Обчислення</a:t>
            </a:r>
            <a:r>
              <a:rPr lang="ru-RU" dirty="0" smtClean="0"/>
              <a:t> стану </a:t>
            </a:r>
            <a:r>
              <a:rPr lang="ru-RU" dirty="0" err="1" smtClean="0"/>
              <a:t>нейронів</a:t>
            </a:r>
            <a:r>
              <a:rPr lang="ru-RU" dirty="0" smtClean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ініціалізація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встановлюють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dirty="0" err="1" smtClean="0"/>
              <a:t>вагових</a:t>
            </a:r>
            <a:r>
              <a:rPr lang="ru-RU" dirty="0" smtClean="0"/>
              <a:t> </a:t>
            </a:r>
            <a:r>
              <a:rPr lang="ru-RU" dirty="0" err="1" smtClean="0"/>
              <a:t>коефіцієнтів</a:t>
            </a:r>
            <a:r>
              <a:rPr lang="ru-RU" dirty="0" smtClean="0"/>
              <a:t> [11, 12]: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sz="2400" dirty="0" smtClean="0"/>
              <a:t>Тут</a:t>
            </a:r>
            <a:r>
              <a:rPr lang="en-US" sz="2400" dirty="0" smtClean="0"/>
              <a:t>	</a:t>
            </a:r>
            <a:r>
              <a:rPr lang="ru-RU" sz="2400" dirty="0" smtClean="0"/>
              <a:t> й — і-та  </a:t>
            </a:r>
            <a:r>
              <a:rPr lang="en-US" sz="2400" dirty="0" smtClean="0"/>
              <a:t>j-</a:t>
            </a:r>
            <a:r>
              <a:rPr lang="ru-RU" sz="2400" dirty="0" smtClean="0"/>
              <a:t>та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вектора 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стадію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розглядати</a:t>
            </a:r>
            <a:r>
              <a:rPr lang="ru-RU" sz="2400" dirty="0" smtClean="0"/>
              <a:t> як </a:t>
            </a:r>
            <a:r>
              <a:rPr lang="ru-RU" sz="2400" dirty="0" err="1" smtClean="0"/>
              <a:t>стадію</a:t>
            </a:r>
            <a:r>
              <a:rPr lang="ru-RU" sz="2400" dirty="0" smtClean="0"/>
              <a:t>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,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завершення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якої</a:t>
            </a:r>
            <a:r>
              <a:rPr lang="ru-RU" sz="2400" dirty="0" smtClean="0"/>
              <a:t> вона </a:t>
            </a:r>
            <a:r>
              <a:rPr lang="ru-RU" sz="2400" dirty="0" err="1" smtClean="0"/>
              <a:t>здатна</a:t>
            </a:r>
            <a:r>
              <a:rPr lang="ru-RU" sz="2400" dirty="0" smtClean="0"/>
              <a:t> правильно </a:t>
            </a:r>
            <a:r>
              <a:rPr lang="ru-RU" sz="2400" dirty="0" err="1" smtClean="0"/>
              <a:t>відтворювати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їй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Подання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вхідного</a:t>
            </a:r>
            <a:r>
              <a:rPr lang="ru-RU" sz="2400" dirty="0" smtClean="0"/>
              <a:t> образу </a:t>
            </a:r>
            <a:r>
              <a:rPr lang="ru-RU" sz="2400" dirty="0" err="1" smtClean="0"/>
              <a:t>фактично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безпосереднім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початковим</a:t>
            </a:r>
            <a:r>
              <a:rPr lang="ru-RU" sz="2400" dirty="0" smtClean="0"/>
              <a:t> (</a:t>
            </a:r>
            <a:r>
              <a:rPr lang="ru-RU" sz="2400" dirty="0" err="1" smtClean="0"/>
              <a:t>нульовим</a:t>
            </a:r>
            <a:r>
              <a:rPr lang="ru-RU" sz="2400" dirty="0" smtClean="0"/>
              <a:t>) </a:t>
            </a:r>
            <a:r>
              <a:rPr lang="ru-RU" sz="2400" dirty="0" err="1" smtClean="0"/>
              <a:t>присвоєнням</a:t>
            </a:r>
            <a:r>
              <a:rPr lang="ru-RU" sz="2400" dirty="0" smtClean="0"/>
              <a:t> компонент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146" y="2638138"/>
            <a:ext cx="5553075" cy="1285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96" y="4113393"/>
            <a:ext cx="323850" cy="342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02" y="4124031"/>
            <a:ext cx="304800" cy="390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649" y="4132996"/>
            <a:ext cx="371475" cy="28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769" y="6157352"/>
            <a:ext cx="54578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82880"/>
            <a:ext cx="11861075" cy="64530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Тому </a:t>
            </a:r>
            <a:r>
              <a:rPr lang="ru-RU" sz="2400" dirty="0" err="1" smtClean="0"/>
              <a:t>позначення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схемі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вхідних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у явному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носить </a:t>
            </a:r>
            <a:r>
              <a:rPr lang="ru-RU" sz="2400" dirty="0" err="1" smtClean="0"/>
              <a:t>суто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умовний</a:t>
            </a:r>
            <a:r>
              <a:rPr lang="ru-RU" sz="2400" dirty="0" smtClean="0"/>
              <a:t> характер.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обчислюються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величини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err="1" smtClean="0"/>
              <a:t>Визначаються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послідовні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підставі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де </a:t>
            </a: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ru-RU" sz="2400" dirty="0" smtClean="0"/>
              <a:t>— </a:t>
            </a:r>
            <a:r>
              <a:rPr lang="ru-RU" sz="2400" dirty="0" err="1" smtClean="0"/>
              <a:t>порогова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активаційна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функція</a:t>
            </a:r>
            <a:r>
              <a:rPr lang="ru-RU" sz="2400" dirty="0" smtClean="0"/>
              <a:t>; </a:t>
            </a:r>
            <a:r>
              <a:rPr lang="en-US" sz="2400" dirty="0" smtClean="0"/>
              <a:t>   </a:t>
            </a:r>
            <a:r>
              <a:rPr lang="ru-RU" sz="2400" dirty="0" smtClean="0"/>
              <a:t> – заданий </a:t>
            </a:r>
            <a:r>
              <a:rPr lang="ru-RU" sz="2400" dirty="0" err="1" smtClean="0"/>
              <a:t>поріг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ru-RU" sz="2400" dirty="0" smtClean="0"/>
              <a:t>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змінилися</a:t>
            </a:r>
            <a:r>
              <a:rPr lang="ru-RU" sz="2400" dirty="0" smtClean="0"/>
              <a:t>, то за формулами (9.3) і (9.4) </a:t>
            </a:r>
            <a:r>
              <a:rPr lang="ru-RU" sz="2400" dirty="0" err="1" smtClean="0"/>
              <a:t>знову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розраховуються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стани</a:t>
            </a:r>
            <a:r>
              <a:rPr lang="ru-RU" sz="2400" dirty="0" smtClean="0"/>
              <a:t> й </a:t>
            </a:r>
            <a:r>
              <a:rPr lang="ru-RU" sz="2400" dirty="0" err="1" smtClean="0"/>
              <a:t>вихідні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змінилися</a:t>
            </a:r>
            <a:r>
              <a:rPr lang="ru-RU" sz="2400" dirty="0" smtClean="0"/>
              <a:t> — робота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завершується</a:t>
            </a:r>
            <a:r>
              <a:rPr lang="ru-RU" sz="2400" dirty="0" smtClean="0"/>
              <a:t> (мережа </a:t>
            </a:r>
            <a:r>
              <a:rPr lang="ru-RU" sz="2400" dirty="0" err="1" smtClean="0"/>
              <a:t>перебуває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стійкому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стані</a:t>
            </a:r>
            <a:r>
              <a:rPr lang="ru-RU" sz="2400" dirty="0" smtClean="0"/>
              <a:t>). У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виходах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сформувався</a:t>
            </a:r>
            <a:r>
              <a:rPr lang="ru-RU" sz="2400" dirty="0" smtClean="0"/>
              <a:t> вектор, що </a:t>
            </a:r>
            <a:r>
              <a:rPr lang="ru-RU" sz="2400" dirty="0" err="1" smtClean="0"/>
              <a:t>якнайкраще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поданому</a:t>
            </a:r>
            <a:r>
              <a:rPr lang="ru-RU" sz="2400" dirty="0" smtClean="0"/>
              <a:t> образу.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418" y="911133"/>
            <a:ext cx="5881960" cy="838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499" y="2572296"/>
            <a:ext cx="7044555" cy="1233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46" y="4103863"/>
            <a:ext cx="266700" cy="342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952" y="4103047"/>
            <a:ext cx="2476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9" y="69669"/>
            <a:ext cx="11869782" cy="6583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Приклад 9.1. </a:t>
            </a:r>
            <a:r>
              <a:rPr lang="ru-RU" sz="2400" dirty="0" err="1" smtClean="0"/>
              <a:t>Розглянемо</a:t>
            </a:r>
            <a:r>
              <a:rPr lang="ru-RU" sz="2400" dirty="0" smtClean="0"/>
              <a:t>, до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призведе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умов</a:t>
            </a:r>
            <a:r>
              <a:rPr lang="en-US" sz="2400" dirty="0" smtClean="0"/>
              <a:t>         </a:t>
            </a:r>
            <a:r>
              <a:rPr lang="ru-RU" sz="2400" dirty="0" err="1" smtClean="0"/>
              <a:t>Припустимо</a:t>
            </a:r>
            <a:r>
              <a:rPr lang="ru-RU" sz="2400" dirty="0" smtClean="0"/>
              <a:t>, що є мережа, яка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 з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, з матрицею ваг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ru-RU" sz="2400" dirty="0" smtClean="0"/>
              <a:t>і порогами</a:t>
            </a:r>
            <a:r>
              <a:rPr lang="en-US" sz="2400" dirty="0"/>
              <a:t> </a:t>
            </a:r>
            <a:r>
              <a:rPr lang="en-US" sz="2400" dirty="0" smtClean="0"/>
              <a:t>                </a:t>
            </a:r>
            <a:r>
              <a:rPr lang="ru-RU" sz="2400" dirty="0" smtClean="0"/>
              <a:t>(𝑖 = 1,2). Нехай у </a:t>
            </a:r>
            <a:r>
              <a:rPr lang="ru-RU" sz="2400" dirty="0" err="1" smtClean="0"/>
              <a:t>деякий</a:t>
            </a:r>
            <a:r>
              <a:rPr lang="ru-RU" sz="2400" dirty="0" smtClean="0"/>
              <a:t> момент часу k при </a:t>
            </a:r>
            <a:r>
              <a:rPr lang="ru-RU" sz="2400" dirty="0" err="1" smtClean="0"/>
              <a:t>подачі</a:t>
            </a:r>
            <a:r>
              <a:rPr lang="ru-RU" sz="2400" dirty="0" smtClean="0"/>
              <a:t> сигналу</a:t>
            </a:r>
            <a:r>
              <a:rPr lang="en-US" sz="2400" dirty="0" smtClean="0"/>
              <a:t>          </a:t>
            </a:r>
            <a:r>
              <a:rPr lang="ru-RU" sz="2400" dirty="0" smtClean="0"/>
              <a:t>= 0  </a:t>
            </a:r>
            <a:endParaRPr lang="en-US" sz="2400" dirty="0" smtClean="0"/>
          </a:p>
          <a:p>
            <a:pPr marL="0" indent="0" algn="just">
              <a:buNone/>
            </a:pPr>
            <a:r>
              <a:rPr lang="ru-RU" sz="2400" dirty="0" smtClean="0"/>
              <a:t>(𝑖 = 1,2) </a:t>
            </a:r>
            <a:r>
              <a:rPr lang="ru-RU" sz="2400" dirty="0" err="1" smtClean="0"/>
              <a:t>нейрони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перебували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стані</a:t>
            </a:r>
            <a:r>
              <a:rPr lang="en-US" sz="2400" dirty="0" smtClean="0"/>
              <a:t>                </a:t>
            </a:r>
            <a:r>
              <a:rPr lang="ru-RU" sz="2400" dirty="0" smtClean="0"/>
              <a:t>(𝑖 = 1,2), 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згідно</a:t>
            </a:r>
            <a:r>
              <a:rPr lang="ru-RU" sz="2400" dirty="0" smtClean="0"/>
              <a:t> з (9.4) на </a:t>
            </a:r>
            <a:r>
              <a:rPr lang="ru-RU" sz="2400" dirty="0" err="1" smtClean="0"/>
              <a:t>виході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en-US" sz="2400" dirty="0" smtClean="0"/>
              <a:t>            </a:t>
            </a:r>
            <a:r>
              <a:rPr lang="ru-RU" sz="2400" dirty="0" smtClean="0"/>
              <a:t> (𝑖 = 1,2). </a:t>
            </a:r>
            <a:r>
              <a:rPr lang="ru-RU" sz="2400" dirty="0" err="1" smtClean="0"/>
              <a:t>Відповідну</a:t>
            </a:r>
            <a:r>
              <a:rPr lang="ru-RU" sz="2400" dirty="0" smtClean="0"/>
              <a:t> мережу наведено на рис. 9.3.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	</a:t>
            </a:r>
            <a:r>
              <a:rPr lang="ru-RU" sz="2400" dirty="0" smtClean="0"/>
              <a:t>У </a:t>
            </a:r>
            <a:r>
              <a:rPr lang="ru-RU" sz="2400" dirty="0" err="1" smtClean="0"/>
              <a:t>наступний</a:t>
            </a:r>
            <a:r>
              <a:rPr lang="ru-RU" sz="2400" dirty="0" smtClean="0"/>
              <a:t>, (k+1)-й, момент часу, </a:t>
            </a:r>
            <a:r>
              <a:rPr lang="ru-RU" sz="2400" dirty="0" err="1" smtClean="0"/>
              <a:t>стани</a:t>
            </a:r>
            <a:r>
              <a:rPr lang="ru-RU" sz="2400" dirty="0" smtClean="0"/>
              <a:t> й </a:t>
            </a:r>
            <a:r>
              <a:rPr lang="ru-RU" sz="2400" dirty="0" err="1" smtClean="0"/>
              <a:t>вихідні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дорівнюватимуть</a:t>
            </a:r>
            <a:r>
              <a:rPr lang="en-US" sz="2400" dirty="0" smtClean="0"/>
              <a:t>					        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Аналогічно</a:t>
            </a:r>
            <a:r>
              <a:rPr lang="ru-RU" sz="2400" dirty="0" smtClean="0"/>
              <a:t> для (k+2)-го </a:t>
            </a:r>
            <a:r>
              <a:rPr lang="ru-RU" sz="2400" dirty="0" err="1" smtClean="0"/>
              <a:t>моменти</a:t>
            </a:r>
            <a:r>
              <a:rPr lang="ru-RU" sz="2400" dirty="0" smtClean="0"/>
              <a:t> часу </a:t>
            </a:r>
            <a:r>
              <a:rPr lang="ru-RU" sz="2400" dirty="0" err="1" smtClean="0"/>
              <a:t>отримаємо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повторяється</a:t>
            </a:r>
            <a:r>
              <a:rPr lang="ru-RU" sz="2400" dirty="0" smtClean="0"/>
              <a:t>. </a:t>
            </a:r>
            <a:endParaRPr lang="en-US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580" y="126406"/>
            <a:ext cx="952500" cy="352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05" y="784723"/>
            <a:ext cx="1752600" cy="638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595" y="1361935"/>
            <a:ext cx="923925" cy="28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202" y="1414189"/>
            <a:ext cx="323850" cy="228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52" y="1835601"/>
            <a:ext cx="1047750" cy="276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9739" y="2147614"/>
            <a:ext cx="752475" cy="333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9931" y="2491186"/>
            <a:ext cx="5362846" cy="16371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6848" y="4781626"/>
            <a:ext cx="4581525" cy="742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7187" y="5629081"/>
            <a:ext cx="4267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4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" y="0"/>
            <a:ext cx="11965577" cy="67578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	Таким чином, при </a:t>
            </a:r>
            <a:r>
              <a:rPr lang="ru-RU" sz="2400" dirty="0" err="1" smtClean="0"/>
              <a:t>порушенні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           мережа </a:t>
            </a:r>
            <a:r>
              <a:rPr lang="ru-RU" sz="2400" dirty="0" err="1" smtClean="0"/>
              <a:t>осцилює</a:t>
            </a:r>
            <a:r>
              <a:rPr lang="ru-RU" sz="2400" dirty="0" smtClean="0"/>
              <a:t> або </a:t>
            </a:r>
            <a:r>
              <a:rPr lang="ru-RU" sz="2400" dirty="0" err="1" smtClean="0"/>
              <a:t>зациклюється</a:t>
            </a:r>
            <a:r>
              <a:rPr lang="ru-RU" sz="2400" dirty="0" smtClean="0"/>
              <a:t>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досягає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стійкого</a:t>
            </a:r>
            <a:r>
              <a:rPr lang="ru-RU" sz="2400" dirty="0" smtClean="0"/>
              <a:t> стану.</a:t>
            </a:r>
          </a:p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uk-UA" sz="2400" dirty="0" smtClean="0"/>
              <a:t> Приклад 9.2. Розглянемо наслідки порушення умови              на прикладі мережі, що складається із двох нейронів і має матрицю ваг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r>
              <a:rPr lang="uk-UA" sz="2400" dirty="0" smtClean="0"/>
              <a:t> і нульовий поріг</a:t>
            </a:r>
          </a:p>
          <a:p>
            <a:pPr marL="0" indent="0" algn="just">
              <a:buNone/>
            </a:pPr>
            <a:r>
              <a:rPr lang="ru-RU" sz="2400" dirty="0" smtClean="0"/>
              <a:t>	Нехай у k-й момент часу при </a:t>
            </a:r>
            <a:r>
              <a:rPr lang="ru-RU" sz="2400" dirty="0" err="1" smtClean="0"/>
              <a:t>подачі</a:t>
            </a:r>
            <a:r>
              <a:rPr lang="ru-RU" sz="2400" dirty="0" smtClean="0"/>
              <a:t> на </a:t>
            </a:r>
            <a:r>
              <a:rPr lang="ru-RU" sz="2400" dirty="0" err="1" smtClean="0"/>
              <a:t>вхід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/>
              <a:t> </a:t>
            </a:r>
            <a:r>
              <a:rPr lang="ru-RU" sz="2400" dirty="0" smtClean="0"/>
              <a:t>     		на </a:t>
            </a:r>
            <a:r>
              <a:rPr lang="ru-RU" sz="2400" dirty="0" err="1" smtClean="0"/>
              <a:t>їхніх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виходах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сигнали</a:t>
            </a:r>
            <a:r>
              <a:rPr lang="ru-RU" sz="2400" dirty="0" smtClean="0"/>
              <a:t>			 </a:t>
            </a:r>
            <a:r>
              <a:rPr lang="ru-RU" sz="2400" dirty="0" err="1" smtClean="0"/>
              <a:t>Цю</a:t>
            </a:r>
            <a:r>
              <a:rPr lang="ru-RU" sz="2400" dirty="0" smtClean="0"/>
              <a:t> мережу </a:t>
            </a:r>
            <a:r>
              <a:rPr lang="ru-RU" sz="2400" dirty="0" err="1" smtClean="0"/>
              <a:t>зображено</a:t>
            </a:r>
            <a:r>
              <a:rPr lang="ru-RU" sz="2400" dirty="0" smtClean="0"/>
              <a:t> на рис. 9.4. 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endParaRPr lang="uk-UA" sz="2400" dirty="0"/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just">
              <a:buNone/>
            </a:pPr>
            <a:r>
              <a:rPr lang="ru-RU" sz="2400" dirty="0" smtClean="0"/>
              <a:t>	</a:t>
            </a:r>
            <a:r>
              <a:rPr lang="ru-RU" sz="2400" dirty="0" err="1" smtClean="0"/>
              <a:t>Скориставшись</a:t>
            </a:r>
            <a:r>
              <a:rPr lang="ru-RU" sz="2400" dirty="0" smtClean="0"/>
              <a:t> формулами (9.3) і (9.4), </a:t>
            </a:r>
            <a:r>
              <a:rPr lang="ru-RU" sz="2400" dirty="0" err="1" smtClean="0"/>
              <a:t>отримуємо</a:t>
            </a:r>
            <a:r>
              <a:rPr lang="ru-RU" sz="2400" dirty="0" smtClean="0"/>
              <a:t>, що в </a:t>
            </a:r>
            <a:r>
              <a:rPr lang="ru-RU" sz="2400" dirty="0" err="1" smtClean="0"/>
              <a:t>наступні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моменти</a:t>
            </a:r>
            <a:r>
              <a:rPr lang="ru-RU" sz="2400" dirty="0" smtClean="0"/>
              <a:t> часу стану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й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вихідних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сигналів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зміняться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такий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спосіб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806" y="866640"/>
            <a:ext cx="1057275" cy="352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82730"/>
            <a:ext cx="866775" cy="285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7" y="1483855"/>
            <a:ext cx="1866900" cy="581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043" y="2061069"/>
            <a:ext cx="942975" cy="323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6245" y="2567261"/>
            <a:ext cx="1819275" cy="295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2229" y="2853957"/>
            <a:ext cx="1743075" cy="352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9186" y="3196037"/>
            <a:ext cx="584835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64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176" y="151611"/>
            <a:ext cx="7248525" cy="42672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4765" y="4506131"/>
            <a:ext cx="113211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Мережа </a:t>
            </a:r>
            <a:r>
              <a:rPr lang="ru-RU" sz="2400" dirty="0" err="1" smtClean="0"/>
              <a:t>повернулася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початковий</a:t>
            </a:r>
            <a:r>
              <a:rPr lang="ru-RU" sz="2400" dirty="0" smtClean="0"/>
              <a:t> стан, і </a:t>
            </a:r>
            <a:r>
              <a:rPr lang="ru-RU" sz="2400" dirty="0" err="1" smtClean="0"/>
              <a:t>далі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повторюється</a:t>
            </a:r>
            <a:r>
              <a:rPr lang="ru-RU" sz="2400" dirty="0" smtClean="0"/>
              <a:t>. Таким чином, при </a:t>
            </a:r>
            <a:r>
              <a:rPr lang="ru-RU" sz="2400" dirty="0" err="1" smtClean="0"/>
              <a:t>порушенні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               мережа також не </a:t>
            </a:r>
            <a:r>
              <a:rPr lang="ru-RU" sz="2400" dirty="0" err="1" smtClean="0"/>
              <a:t>досягає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стійкого</a:t>
            </a:r>
            <a:r>
              <a:rPr lang="ru-RU" sz="2400" dirty="0" smtClean="0"/>
              <a:t> стану,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осцилює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 err="1" smtClean="0"/>
              <a:t>Активація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Хопфілда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здійснюватися</a:t>
            </a:r>
            <a:r>
              <a:rPr lang="ru-RU" sz="2400" dirty="0" smtClean="0"/>
              <a:t> асинхронно, коли на кожному </a:t>
            </a:r>
            <a:r>
              <a:rPr lang="ru-RU" sz="2400" dirty="0" err="1" smtClean="0"/>
              <a:t>такті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змінює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стан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одним </a:t>
            </a:r>
            <a:r>
              <a:rPr lang="ru-RU" sz="2400" dirty="0" err="1" smtClean="0"/>
              <a:t>випадковим</a:t>
            </a:r>
            <a:r>
              <a:rPr lang="ru-RU" sz="2400" dirty="0" smtClean="0"/>
              <a:t> способом </a:t>
            </a:r>
            <a:r>
              <a:rPr lang="ru-RU" sz="2400" dirty="0" err="1" smtClean="0"/>
              <a:t>обраний</a:t>
            </a:r>
            <a:r>
              <a:rPr lang="ru-RU" sz="2400" dirty="0" smtClean="0"/>
              <a:t> нейрон, і синхронно, коли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нейрони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свій</a:t>
            </a:r>
            <a:r>
              <a:rPr lang="ru-RU" sz="2400" dirty="0" smtClean="0"/>
              <a:t> стан </a:t>
            </a:r>
            <a:r>
              <a:rPr lang="ru-RU" sz="2400" dirty="0" err="1" smtClean="0"/>
              <a:t>одночасно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468" y="5029930"/>
            <a:ext cx="1128715" cy="27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1224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хема">
  <a:themeElements>
    <a:clrScheme name="Схема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Схем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хема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14. Використання матриць толерантності для синтезу нейронних елементів" id="{97A8BF9D-D5F5-42DF-9BB5-8D7124B4A945}" vid="{3CAF3C79-6FD2-4BF7-A81C-5AF076B7D1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258</Words>
  <Application>Microsoft Office PowerPoint</Application>
  <PresentationFormat>Widescreen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Trebuchet MS</vt:lpstr>
      <vt:lpstr>Tw Cen MT</vt:lpstr>
      <vt:lpstr>Тема Office</vt:lpstr>
      <vt:lpstr>Схема</vt:lpstr>
      <vt:lpstr>Модуль 1 Моделі нейронних елементів та нейромереж </vt:lpstr>
      <vt:lpstr>9.1. Модель Хопфілда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9.2. Навчання в мережі Хопфілда</vt:lpstr>
      <vt:lpstr>PowerPoint Presentation</vt:lpstr>
      <vt:lpstr>9.2.1. Накопичення образів у мережі Хопфілда</vt:lpstr>
      <vt:lpstr>PowerPoint Presentation</vt:lpstr>
      <vt:lpstr>PowerPoint Presentation</vt:lpstr>
      <vt:lpstr>9.2.2. Виклик образу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МЕРЕЖА ХОПФІЛДА</dc:title>
  <dc:creator>DDD</dc:creator>
  <cp:lastModifiedBy>User</cp:lastModifiedBy>
  <cp:revision>15</cp:revision>
  <dcterms:created xsi:type="dcterms:W3CDTF">2019-04-20T17:26:07Z</dcterms:created>
  <dcterms:modified xsi:type="dcterms:W3CDTF">2021-05-03T17:47:18Z</dcterms:modified>
</cp:coreProperties>
</file>