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6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2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2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4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1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58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29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50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71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6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9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89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2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172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248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83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6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30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17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3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9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3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7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0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7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854C-2995-4B6E-8C63-8951CB0AF9FF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82E7-513F-4355-833A-3214C2A2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4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05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322" y="709684"/>
            <a:ext cx="8879884" cy="3370997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Модуль </a:t>
            </a:r>
            <a:r>
              <a:rPr lang="uk-UA" b="1" dirty="0" smtClean="0"/>
              <a:t>1</a:t>
            </a:r>
            <a:br>
              <a:rPr lang="uk-UA" b="1" dirty="0" smtClean="0"/>
            </a:br>
            <a:r>
              <a:rPr lang="uk-UA" b="1" dirty="0" smtClean="0"/>
              <a:t>Моделі </a:t>
            </a:r>
            <a:r>
              <a:rPr lang="uk-UA" b="1" dirty="0"/>
              <a:t>нейронних елементів та нейромереж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654" y="4367281"/>
            <a:ext cx="9144000" cy="15694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kumimoji="0" lang="uk-UA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Тема </a:t>
            </a:r>
            <a:r>
              <a:rPr kumimoji="0" lang="uk-UA" sz="4800" b="1" i="0" u="none" strike="noStrike" kern="1200" cap="all" spc="0" normalizeH="0" baseline="0" noProof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№ </a:t>
            </a:r>
            <a:r>
              <a:rPr kumimoji="0" lang="uk-UA" sz="4800" b="1" i="0" u="none" strike="noStrike" kern="1200" cap="all" spc="0" normalizeH="0" baseline="0" noProof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5</a:t>
            </a:r>
            <a: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ru-RU" b="1" dirty="0"/>
              <a:t>НЕЙРОМЕРЕЖА К</a:t>
            </a:r>
            <a:r>
              <a:rPr lang="en-US" b="1" dirty="0"/>
              <a:t>O</a:t>
            </a:r>
            <a:r>
              <a:rPr lang="ru-RU" b="1" dirty="0"/>
              <a:t>ХОНЕНА</a:t>
            </a:r>
            <a:endParaRPr kumimoji="0" lang="ru-RU" sz="48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76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383177"/>
            <a:ext cx="11858898" cy="63920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𝑛-ї </a:t>
            </a:r>
            <a:r>
              <a:rPr lang="ru-RU" sz="2400" dirty="0" err="1" smtClean="0"/>
              <a:t>ітерації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отримуємо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звідки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випливає</a:t>
            </a:r>
            <a:r>
              <a:rPr lang="ru-RU" sz="2400" dirty="0" smtClean="0"/>
              <a:t>, що 			   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завершується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400" dirty="0" smtClean="0"/>
              <a:t>ваги </a:t>
            </a:r>
            <a:r>
              <a:rPr lang="ru-RU" sz="2400" dirty="0" err="1" smtClean="0"/>
              <a:t>ділитиме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</a:t>
            </a:r>
            <a:r>
              <a:rPr lang="ru-RU" sz="2400" dirty="0" smtClean="0"/>
              <a:t> [𝑎,𝑏] </a:t>
            </a:r>
            <a:r>
              <a:rPr lang="ru-RU" sz="2400" dirty="0" err="1" smtClean="0"/>
              <a:t>навпіл</a:t>
            </a:r>
            <a:r>
              <a:rPr lang="ru-RU" sz="2400" dirty="0" smtClean="0"/>
              <a:t>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   займе </a:t>
            </a:r>
            <a:r>
              <a:rPr lang="ru-RU" sz="2400" dirty="0" err="1" smtClean="0"/>
              <a:t>стійке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інтервалу</a:t>
            </a:r>
            <a:r>
              <a:rPr lang="ru-RU" sz="2400" dirty="0" smtClean="0"/>
              <a:t> [𝑎,𝑏]. </a:t>
            </a:r>
          </a:p>
          <a:p>
            <a:pPr marL="0" indent="0" algn="just">
              <a:buNone/>
            </a:pPr>
            <a:r>
              <a:rPr lang="ru-RU" sz="2400" b="1" dirty="0" smtClean="0"/>
              <a:t>Приклад 10.2. </a:t>
            </a:r>
            <a:r>
              <a:rPr lang="ru-RU" sz="2400" dirty="0" err="1" smtClean="0"/>
              <a:t>Розглянемо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одновимірний</a:t>
            </a:r>
            <a:r>
              <a:rPr lang="ru-RU" sz="2400" dirty="0" smtClean="0"/>
              <a:t> шар, що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які </a:t>
            </a:r>
            <a:r>
              <a:rPr lang="ru-RU" sz="2400" dirty="0" err="1" smtClean="0"/>
              <a:t>ділять</a:t>
            </a:r>
            <a:r>
              <a:rPr lang="ru-RU" sz="2400" dirty="0" smtClean="0"/>
              <a:t> заданий </a:t>
            </a:r>
            <a:r>
              <a:rPr lang="ru-RU" sz="2400" dirty="0" err="1" smtClean="0"/>
              <a:t>інтервал</a:t>
            </a:r>
            <a:r>
              <a:rPr lang="ru-RU" sz="2400" dirty="0" smtClean="0"/>
              <a:t> [𝑎,𝑏] на 𝑁 </a:t>
            </a:r>
            <a:r>
              <a:rPr lang="ru-RU" sz="2400" dirty="0" err="1" smtClean="0"/>
              <a:t>рівних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</a:t>
            </a:r>
            <a:r>
              <a:rPr lang="ru-RU" sz="2400" dirty="0" smtClean="0"/>
              <a:t>. Нехай ваги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упорядковані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400" dirty="0" smtClean="0"/>
              <a:t>𝑎 &lt; 𝑥1 &lt; 𝑥2 &lt; ⋯ &lt; 𝑥 = 𝑏  (рис. 1.11) 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вага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обчислена</a:t>
            </a:r>
            <a:r>
              <a:rPr lang="ru-RU" sz="2400" dirty="0" smtClean="0"/>
              <a:t> за формулою 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ці</a:t>
            </a:r>
            <a:r>
              <a:rPr lang="ru-RU" sz="2400" dirty="0" smtClean="0"/>
              <a:t> ваги </a:t>
            </a:r>
            <a:r>
              <a:rPr lang="ru-RU" sz="2400" dirty="0" err="1" smtClean="0"/>
              <a:t>ділять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</a:t>
            </a:r>
            <a:r>
              <a:rPr lang="ru-RU" sz="2400" dirty="0" smtClean="0"/>
              <a:t> [𝑎,𝑏] на 𝑁 </a:t>
            </a:r>
            <a:r>
              <a:rPr lang="ru-RU" sz="2400" dirty="0" err="1" smtClean="0"/>
              <a:t>рівних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</a:t>
            </a:r>
            <a:r>
              <a:rPr lang="ru-RU" sz="2400" dirty="0" smtClean="0"/>
              <a:t>, то вони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92" y="278810"/>
            <a:ext cx="4048125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52" y="736418"/>
            <a:ext cx="1952625" cy="647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861" y="1321797"/>
            <a:ext cx="333375" cy="400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592" y="3314972"/>
            <a:ext cx="6143625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759" y="4981710"/>
            <a:ext cx="39433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2" y="400596"/>
            <a:ext cx="11858898" cy="56457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Розглянемо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двовимірний</a:t>
            </a:r>
            <a:r>
              <a:rPr lang="ru-RU" sz="2400" dirty="0" smtClean="0"/>
              <a:t> шар, що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з 𝑁 × 𝑁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Вхідний</a:t>
            </a:r>
            <a:r>
              <a:rPr lang="ru-RU" sz="2400" dirty="0" smtClean="0"/>
              <a:t> вектор </a:t>
            </a:r>
            <a:r>
              <a:rPr lang="ru-RU" sz="2400" dirty="0" err="1" smtClean="0"/>
              <a:t>складатиметься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				     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вектор </a:t>
            </a:r>
            <a:r>
              <a:rPr lang="ru-RU" sz="2400" dirty="0" err="1" smtClean="0"/>
              <a:t>вагових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коефіцієнтів</a:t>
            </a:r>
            <a:r>
              <a:rPr lang="ru-RU" sz="2400" dirty="0" smtClean="0"/>
              <a:t> 𝑖𝑗-нейрона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</a:t>
            </a:r>
            <a:r>
              <a:rPr lang="ru-RU" sz="2400" dirty="0" smtClean="0"/>
              <a:t>		           </a:t>
            </a:r>
            <a:r>
              <a:rPr lang="ru-RU" sz="2400" dirty="0" err="1" smtClean="0"/>
              <a:t>Припустимо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вагового</a:t>
            </a:r>
            <a:r>
              <a:rPr lang="ru-RU" sz="2400" dirty="0" smtClean="0"/>
              <a:t> вектора </a:t>
            </a:r>
            <a:r>
              <a:rPr lang="ru-RU" sz="2400" dirty="0" err="1" smtClean="0"/>
              <a:t>впорядковані</a:t>
            </a:r>
            <a:r>
              <a:rPr lang="ru-RU" sz="2400" dirty="0" smtClean="0"/>
              <a:t>			           𝑖 &lt; 𝑚. </a:t>
            </a:r>
          </a:p>
          <a:p>
            <a:pPr marL="0" indent="0" algn="just">
              <a:buNone/>
            </a:pPr>
            <a:r>
              <a:rPr lang="ru-RU" sz="2400" dirty="0" err="1" smtClean="0"/>
              <a:t>Визначаючи</a:t>
            </a:r>
            <a:r>
              <a:rPr lang="ru-RU" sz="2400" dirty="0" smtClean="0"/>
              <a:t> для кожного </a:t>
            </a:r>
            <a:r>
              <a:rPr lang="ru-RU" sz="2400" dirty="0" err="1" smtClean="0"/>
              <a:t>стовпця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ваг </a:t>
            </a:r>
            <a:r>
              <a:rPr lang="ru-RU" sz="2400" dirty="0" err="1" smtClean="0"/>
              <a:t>середнє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з </a:t>
            </a:r>
            <a:r>
              <a:rPr lang="ru-RU" sz="2400" dirty="0" err="1" smtClean="0"/>
              <a:t>урахуванням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упорядкованості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отримуємо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400" dirty="0" err="1" smtClean="0"/>
              <a:t>Аналогічно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отримуємо</a:t>
            </a:r>
            <a:r>
              <a:rPr lang="ru-RU" sz="2400" dirty="0" smtClean="0"/>
              <a:t> для кожного рядка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ваг</a:t>
            </a:r>
          </a:p>
          <a:p>
            <a:pPr marL="0" indent="0" algn="just">
              <a:buNone/>
            </a:pPr>
            <a:r>
              <a:rPr lang="ru-RU" sz="2400" dirty="0" smtClean="0"/>
              <a:t>	За </a:t>
            </a:r>
            <a:r>
              <a:rPr lang="ru-RU" sz="2400" dirty="0" err="1" smtClean="0"/>
              <a:t>аналогією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прикладом 1.3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зазначити</a:t>
            </a:r>
            <a:r>
              <a:rPr lang="ru-RU" sz="2400" dirty="0" smtClean="0"/>
              <a:t>, що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розіб'ють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інтервали</a:t>
            </a:r>
            <a:r>
              <a:rPr lang="ru-RU" sz="2400" dirty="0" smtClean="0"/>
              <a:t> [𝑎,𝑏],[𝑐,𝑑] на </a:t>
            </a:r>
            <a:r>
              <a:rPr lang="ru-RU" sz="2400" dirty="0" err="1" smtClean="0"/>
              <a:t>рівні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розташуються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вузлах</a:t>
            </a:r>
            <a:r>
              <a:rPr lang="ru-RU" sz="2400" dirty="0" smtClean="0"/>
              <a:t> </a:t>
            </a:r>
            <a:r>
              <a:rPr lang="ru-RU" sz="2400" dirty="0" err="1" smtClean="0"/>
              <a:t>ґраток</a:t>
            </a:r>
            <a:r>
              <a:rPr lang="ru-RU" sz="2400" dirty="0" smtClean="0"/>
              <a:t>.    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74" y="771659"/>
            <a:ext cx="3667125" cy="333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702" y="1095372"/>
            <a:ext cx="1876425" cy="400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824" y="1504131"/>
            <a:ext cx="3086100" cy="390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248" y="2311171"/>
            <a:ext cx="2790825" cy="838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1709" y="3180326"/>
            <a:ext cx="3143250" cy="447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112" y="3641876"/>
            <a:ext cx="31051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113213"/>
            <a:ext cx="11858898" cy="6670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Якби</a:t>
            </a:r>
            <a:r>
              <a:rPr lang="ru-RU" sz="2400" dirty="0" smtClean="0"/>
              <a:t> з </a:t>
            </a:r>
            <a:r>
              <a:rPr lang="ru-RU" sz="2400" dirty="0" err="1" smtClean="0"/>
              <a:t>кожним</a:t>
            </a:r>
            <a:r>
              <a:rPr lang="ru-RU" sz="2400" dirty="0" smtClean="0"/>
              <a:t> нейроном шару </a:t>
            </a:r>
            <a:r>
              <a:rPr lang="ru-RU" sz="2400" dirty="0" err="1" smtClean="0"/>
              <a:t>асоціювався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вхідний</a:t>
            </a:r>
            <a:r>
              <a:rPr lang="ru-RU" sz="2400" dirty="0" smtClean="0"/>
              <a:t> вектор, то вектор ваг </a:t>
            </a:r>
            <a:r>
              <a:rPr lang="ru-RU" sz="2400" dirty="0" err="1" smtClean="0"/>
              <a:t>будьякого</a:t>
            </a:r>
            <a:r>
              <a:rPr lang="ru-RU" sz="2400" dirty="0" smtClean="0"/>
              <a:t> нейрона шару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міг</a:t>
            </a:r>
            <a:r>
              <a:rPr lang="ru-RU" sz="2400" dirty="0" smtClean="0"/>
              <a:t> би бути </a:t>
            </a:r>
            <a:r>
              <a:rPr lang="ru-RU" sz="2400" dirty="0" err="1" smtClean="0"/>
              <a:t>навчений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одного </a:t>
            </a:r>
            <a:r>
              <a:rPr lang="ru-RU" sz="2400" dirty="0" err="1" smtClean="0"/>
              <a:t>обчислення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вага нейрона-</a:t>
            </a:r>
            <a:r>
              <a:rPr lang="ru-RU" sz="2400" dirty="0" err="1" smtClean="0"/>
              <a:t>переможця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корегувалися</a:t>
            </a:r>
            <a:r>
              <a:rPr lang="ru-RU" sz="2400" dirty="0" smtClean="0"/>
              <a:t> б з 𝛼 = 1 (для </a:t>
            </a:r>
            <a:r>
              <a:rPr lang="ru-RU" sz="2400" dirty="0" err="1" smtClean="0"/>
              <a:t>одновимірного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вага </a:t>
            </a:r>
            <a:r>
              <a:rPr lang="ru-RU" sz="2400" dirty="0" err="1" smtClean="0"/>
              <a:t>відразу</a:t>
            </a:r>
            <a:r>
              <a:rPr lang="ru-RU" sz="2400" dirty="0" smtClean="0"/>
              <a:t> б </a:t>
            </a:r>
            <a:r>
              <a:rPr lang="ru-RU" sz="2400" dirty="0" err="1" smtClean="0"/>
              <a:t>потрапляла</a:t>
            </a:r>
            <a:r>
              <a:rPr lang="ru-RU" sz="2400" dirty="0" smtClean="0"/>
              <a:t> в центр </a:t>
            </a:r>
            <a:r>
              <a:rPr lang="ru-RU" sz="2400" dirty="0" err="1" smtClean="0"/>
              <a:t>відрізка</a:t>
            </a:r>
            <a:r>
              <a:rPr lang="ru-RU" sz="2400" dirty="0" smtClean="0"/>
              <a:t> [𝑎,𝑏]).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множина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собою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, і мережа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навчена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активувати</a:t>
            </a:r>
            <a:r>
              <a:rPr lang="ru-RU" sz="2400" dirty="0" smtClean="0"/>
              <a:t> той </a:t>
            </a:r>
            <a:r>
              <a:rPr lang="ru-RU" sz="2400" dirty="0" err="1" smtClean="0"/>
              <a:t>самий</a:t>
            </a:r>
            <a:r>
              <a:rPr lang="ru-RU" sz="2400" dirty="0" smtClean="0"/>
              <a:t> нейрон для кожного з них.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усередненням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зменшення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величини</a:t>
            </a:r>
            <a:r>
              <a:rPr lang="ru-RU" sz="2400" dirty="0" smtClean="0"/>
              <a:t> 𝛼 при </a:t>
            </a:r>
            <a:r>
              <a:rPr lang="ru-RU" sz="2400" dirty="0" err="1" smtClean="0"/>
              <a:t>поданні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наступного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сигналу.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ваги, </a:t>
            </a:r>
            <a:r>
              <a:rPr lang="ru-RU" sz="2400" dirty="0" err="1" smtClean="0"/>
              <a:t>асоційовані</a:t>
            </a:r>
            <a:r>
              <a:rPr lang="ru-RU" sz="2400" dirty="0" smtClean="0"/>
              <a:t> з нейроном, </a:t>
            </a:r>
            <a:r>
              <a:rPr lang="ru-RU" sz="2400" dirty="0" err="1" smtClean="0"/>
              <a:t>усередняться</a:t>
            </a:r>
            <a:r>
              <a:rPr lang="ru-RU" sz="2400" dirty="0" smtClean="0"/>
              <a:t> й </a:t>
            </a:r>
            <a:r>
              <a:rPr lang="ru-RU" sz="2400" dirty="0" err="1" smtClean="0"/>
              <a:t>приймуть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поблизу</a:t>
            </a:r>
            <a:r>
              <a:rPr lang="ru-RU" sz="2400" dirty="0" smtClean="0"/>
              <a:t> «центра»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, для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даний нейрон є «</a:t>
            </a:r>
            <a:r>
              <a:rPr lang="ru-RU" sz="2400" dirty="0" err="1" smtClean="0"/>
              <a:t>переможцем</a:t>
            </a:r>
            <a:r>
              <a:rPr lang="ru-RU" sz="2400" dirty="0" smtClean="0"/>
              <a:t>».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Приклад 10.4.</a:t>
            </a:r>
            <a:r>
              <a:rPr lang="ru-RU" sz="2400" dirty="0" smtClean="0"/>
              <a:t> Нехай мережа, що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трьох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класифікувати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пропоновані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їй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нормалізовані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: 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Випадковим</a:t>
            </a:r>
            <a:r>
              <a:rPr lang="ru-RU" sz="2400" dirty="0" smtClean="0"/>
              <a:t> способом </a:t>
            </a:r>
            <a:r>
              <a:rPr lang="ru-RU" sz="2400" dirty="0" err="1" smtClean="0"/>
              <a:t>обрані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нормалізовані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ваг </a:t>
            </a:r>
            <a:r>
              <a:rPr lang="ru-RU" sz="2400" dirty="0" err="1" smtClean="0"/>
              <a:t>дорівнюють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918" y="4426813"/>
            <a:ext cx="6753225" cy="1000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92" y="6218464"/>
            <a:ext cx="75342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9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39337"/>
            <a:ext cx="11885024" cy="64643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Розміщення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𝑥 й 	      </a:t>
            </a:r>
            <a:r>
              <a:rPr lang="ru-RU" sz="2400" dirty="0" err="1" smtClean="0"/>
              <a:t>зображено</a:t>
            </a:r>
            <a:r>
              <a:rPr lang="ru-RU" sz="2400" dirty="0" smtClean="0"/>
              <a:t> на рис. 10.5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Подання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вектора 𝑥(0) </a:t>
            </a:r>
            <a:r>
              <a:rPr lang="ru-RU" sz="2400" dirty="0" err="1" smtClean="0"/>
              <a:t>дає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err="1" smtClean="0"/>
              <a:t>Оскільки</a:t>
            </a:r>
            <a:r>
              <a:rPr lang="ru-RU" sz="2400" dirty="0" smtClean="0"/>
              <a:t> 			        </a:t>
            </a:r>
            <a:r>
              <a:rPr lang="ru-RU" sz="2400" dirty="0" err="1" smtClean="0"/>
              <a:t>переможцем</a:t>
            </a:r>
            <a:r>
              <a:rPr lang="ru-RU" sz="2400" dirty="0" smtClean="0"/>
              <a:t> буде перший нейрон. </a:t>
            </a:r>
            <a:r>
              <a:rPr lang="ru-RU" sz="2400" dirty="0" err="1" smtClean="0"/>
              <a:t>Скорегуємо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ваги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алгоритму (1.5), </a:t>
            </a:r>
            <a:r>
              <a:rPr lang="ru-RU" sz="2400" dirty="0" err="1" smtClean="0"/>
              <a:t>прийнявши</a:t>
            </a:r>
            <a:r>
              <a:rPr lang="ru-RU" sz="2400" dirty="0" smtClean="0"/>
              <a:t> 𝛼 = 0,5,   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74" y="234994"/>
            <a:ext cx="638175" cy="257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85" y="631095"/>
            <a:ext cx="4171950" cy="3105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612" y="3970966"/>
            <a:ext cx="4600575" cy="981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67" y="5143629"/>
            <a:ext cx="2514600" cy="361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831" y="5965509"/>
            <a:ext cx="73723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0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4912" y="368503"/>
            <a:ext cx="4219575" cy="3619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297" y="3988003"/>
            <a:ext cx="11817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Ваги </a:t>
            </a:r>
            <a:r>
              <a:rPr lang="ru-RU" sz="2400" dirty="0" err="1" smtClean="0"/>
              <a:t>змінилися</a:t>
            </a:r>
            <a:r>
              <a:rPr lang="ru-RU" sz="2400" dirty="0" smtClean="0"/>
              <a:t> таким чином, що вектор </a:t>
            </a:r>
            <a:r>
              <a:rPr lang="ru-RU" sz="2400" dirty="0" err="1" smtClean="0"/>
              <a:t>перемістився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вектора 𝑥(1) (див. рис. 10.7).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порядок </a:t>
            </a:r>
            <a:r>
              <a:rPr lang="ru-RU" sz="2400" dirty="0" err="1" smtClean="0"/>
              <a:t>подання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довільний</a:t>
            </a:r>
            <a:r>
              <a:rPr lang="ru-RU" sz="2400" dirty="0" smtClean="0"/>
              <a:t>, то при </a:t>
            </a:r>
            <a:r>
              <a:rPr lang="ru-RU" sz="2400" dirty="0" err="1" smtClean="0"/>
              <a:t>поданні</a:t>
            </a:r>
            <a:r>
              <a:rPr lang="ru-RU" sz="2400" dirty="0" smtClean="0"/>
              <a:t> 𝑥(4) </a:t>
            </a:r>
            <a:r>
              <a:rPr lang="ru-RU" sz="2400" dirty="0" err="1" smtClean="0"/>
              <a:t>отримуємо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переможцем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нейрон, </a:t>
            </a:r>
            <a:r>
              <a:rPr lang="ru-RU" sz="2400" dirty="0" err="1" smtClean="0"/>
              <a:t>скорегуємо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міняючи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(рис. 1.14) </a:t>
            </a:r>
            <a:r>
              <a:rPr lang="ru-RU" sz="2400" dirty="0" err="1" smtClean="0"/>
              <a:t>переміщенням</a:t>
            </a:r>
            <a:r>
              <a:rPr lang="ru-RU" sz="2400" dirty="0" smtClean="0"/>
              <a:t> до 𝑥(4) 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198" y="4771888"/>
            <a:ext cx="7362825" cy="466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72" y="6059695"/>
            <a:ext cx="4124325" cy="428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924" y="5998907"/>
            <a:ext cx="45053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2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365760"/>
            <a:ext cx="11850190" cy="6237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завершиться, коли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ваговий</a:t>
            </a:r>
            <a:r>
              <a:rPr lang="ru-RU" sz="2400" dirty="0" smtClean="0"/>
              <a:t> вектор стане прототипом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відповідатиме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. В остаточному </a:t>
            </a:r>
            <a:r>
              <a:rPr lang="ru-RU" sz="2400" dirty="0" err="1" smtClean="0"/>
              <a:t>підсумку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 ваг </a:t>
            </a:r>
            <a:r>
              <a:rPr lang="ru-RU" sz="2400" dirty="0" err="1" smtClean="0"/>
              <a:t>займуть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приблизно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ж, які наведено на рис. 10.8.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06" y="107427"/>
            <a:ext cx="3689302" cy="29147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067" y="4123813"/>
            <a:ext cx="4280399" cy="26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1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9" y="225789"/>
            <a:ext cx="11852364" cy="4796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10.3. </a:t>
            </a:r>
            <a:r>
              <a:rPr lang="ru-RU" sz="3600" b="1" dirty="0" err="1"/>
              <a:t>Вибір</a:t>
            </a:r>
            <a:r>
              <a:rPr lang="ru-RU" sz="3600" b="1" dirty="0"/>
              <a:t> </a:t>
            </a:r>
            <a:r>
              <a:rPr lang="ru-RU" sz="3600" b="1" dirty="0" err="1"/>
              <a:t>функції</a:t>
            </a:r>
            <a:r>
              <a:rPr lang="ru-RU" sz="3600" b="1" dirty="0"/>
              <a:t> «</a:t>
            </a:r>
            <a:r>
              <a:rPr lang="ru-RU" sz="3600" b="1" dirty="0" err="1"/>
              <a:t>сусідства</a:t>
            </a:r>
            <a:r>
              <a:rPr lang="ru-RU" sz="36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6" y="957944"/>
            <a:ext cx="11858898" cy="56457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На </a:t>
            </a:r>
            <a:r>
              <a:rPr lang="ru-RU" sz="2400" dirty="0"/>
              <a:t>рис. 10.9 </a:t>
            </a:r>
            <a:r>
              <a:rPr lang="ru-RU" sz="2400" dirty="0" err="1"/>
              <a:t>зображено</a:t>
            </a:r>
            <a:r>
              <a:rPr lang="ru-RU" sz="2400" dirty="0"/>
              <a:t> </a:t>
            </a:r>
            <a:r>
              <a:rPr lang="ru-RU" sz="2400" dirty="0" err="1"/>
              <a:t>шари</a:t>
            </a:r>
            <a:r>
              <a:rPr lang="ru-RU" sz="2400" dirty="0"/>
              <a:t> </a:t>
            </a:r>
            <a:r>
              <a:rPr lang="ru-RU" sz="2400" dirty="0" err="1"/>
              <a:t>нейронів</a:t>
            </a:r>
            <a:r>
              <a:rPr lang="ru-RU" sz="2400" dirty="0"/>
              <a:t> з нейроном-</a:t>
            </a:r>
            <a:r>
              <a:rPr lang="ru-RU" sz="2400" dirty="0" err="1"/>
              <a:t>переможцем</a:t>
            </a:r>
            <a:r>
              <a:rPr lang="ru-RU" sz="2400" dirty="0"/>
              <a:t>, </a:t>
            </a:r>
            <a:r>
              <a:rPr lang="ru-RU" sz="2400" dirty="0" err="1"/>
              <a:t>позначеним</a:t>
            </a:r>
            <a:r>
              <a:rPr lang="ru-RU" sz="2400" dirty="0"/>
              <a:t> </a:t>
            </a:r>
            <a:r>
              <a:rPr lang="ru-RU" sz="2400" dirty="0" err="1"/>
              <a:t>чорним</a:t>
            </a:r>
            <a:r>
              <a:rPr lang="ru-RU" sz="2400" dirty="0"/>
              <a:t> </a:t>
            </a:r>
            <a:r>
              <a:rPr lang="ru-RU" sz="2400" dirty="0" err="1"/>
              <a:t>кільцем</a:t>
            </a:r>
            <a:r>
              <a:rPr lang="ru-RU" sz="2400" dirty="0"/>
              <a:t>. </a:t>
            </a:r>
            <a:r>
              <a:rPr lang="ru-RU" sz="2400" dirty="0" err="1"/>
              <a:t>Оскільки</a:t>
            </a:r>
            <a:r>
              <a:rPr lang="ru-RU" sz="2400" dirty="0"/>
              <a:t> ваги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затемнених</a:t>
            </a:r>
            <a:r>
              <a:rPr lang="ru-RU" sz="2400" dirty="0"/>
              <a:t> </a:t>
            </a:r>
            <a:r>
              <a:rPr lang="ru-RU" sz="2400" dirty="0" err="1"/>
              <a:t>нейронів</a:t>
            </a:r>
            <a:r>
              <a:rPr lang="ru-RU" sz="2400" dirty="0"/>
              <a:t> </a:t>
            </a:r>
            <a:r>
              <a:rPr lang="ru-RU" sz="2400" dirty="0" err="1"/>
              <a:t>змінюються</a:t>
            </a:r>
            <a:r>
              <a:rPr lang="ru-RU" sz="2400" dirty="0"/>
              <a:t> </a:t>
            </a:r>
            <a:r>
              <a:rPr lang="ru-RU" sz="2400" dirty="0" err="1"/>
              <a:t>по-різному</a:t>
            </a:r>
            <a:r>
              <a:rPr lang="ru-RU" sz="2400" dirty="0"/>
              <a:t>,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далекості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нейрона-</a:t>
            </a:r>
            <a:r>
              <a:rPr lang="ru-RU" sz="2400" dirty="0" err="1"/>
              <a:t>переможця</a:t>
            </a:r>
            <a:r>
              <a:rPr lang="ru-RU" sz="2400" dirty="0"/>
              <a:t>, </a:t>
            </a:r>
            <a:r>
              <a:rPr lang="ru-RU" sz="2400" dirty="0" err="1"/>
              <a:t>найбільш</a:t>
            </a:r>
            <a:r>
              <a:rPr lang="ru-RU" sz="2400" dirty="0"/>
              <a:t> простим є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smtClean="0"/>
              <a:t>як      	</a:t>
            </a:r>
            <a:r>
              <a:rPr lang="ru-RU" sz="2400" dirty="0" err="1" smtClean="0"/>
              <a:t>деякої</a:t>
            </a:r>
            <a:r>
              <a:rPr lang="ru-RU" sz="2400" dirty="0" smtClean="0"/>
              <a:t> </a:t>
            </a:r>
            <a:r>
              <a:rPr lang="ru-RU" sz="2400" dirty="0" err="1"/>
              <a:t>величини</a:t>
            </a:r>
            <a:r>
              <a:rPr lang="ru-RU" sz="2400" dirty="0"/>
              <a:t>, що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одиниці</a:t>
            </a:r>
            <a:r>
              <a:rPr lang="ru-RU" sz="2400" dirty="0"/>
              <a:t> при 𝑗 = 𝑖, </a:t>
            </a:r>
            <a:r>
              <a:rPr lang="ru-RU" sz="2400" dirty="0" err="1"/>
              <a:t>меншої</a:t>
            </a:r>
            <a:r>
              <a:rPr lang="ru-RU" sz="2400" dirty="0"/>
              <a:t> </a:t>
            </a:r>
            <a:r>
              <a:rPr lang="ru-RU" sz="2400" dirty="0" err="1"/>
              <a:t>одиниці</a:t>
            </a:r>
            <a:r>
              <a:rPr lang="ru-RU" sz="2400" dirty="0"/>
              <a:t> для </a:t>
            </a:r>
            <a:r>
              <a:rPr lang="ru-RU" sz="2400" dirty="0" err="1"/>
              <a:t>затемнених</a:t>
            </a:r>
            <a:r>
              <a:rPr lang="ru-RU" sz="2400" dirty="0"/>
              <a:t> </a:t>
            </a:r>
            <a:r>
              <a:rPr lang="ru-RU" sz="2400" dirty="0" err="1"/>
              <a:t>нейронів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нейронів</a:t>
            </a:r>
            <a:r>
              <a:rPr lang="ru-RU" sz="2400" dirty="0"/>
              <a:t>, що лежать у </a:t>
            </a:r>
            <a:r>
              <a:rPr lang="ru-RU" sz="2400" dirty="0" err="1"/>
              <a:t>безпосередній</a:t>
            </a:r>
            <a:r>
              <a:rPr lang="ru-RU" sz="2400" dirty="0"/>
              <a:t> </a:t>
            </a:r>
            <a:r>
              <a:rPr lang="ru-RU" sz="2400" dirty="0" err="1"/>
              <a:t>близькості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активованого</a:t>
            </a:r>
            <a:r>
              <a:rPr lang="ru-RU" sz="2400" dirty="0"/>
              <a:t> нейрона, і нуль для </a:t>
            </a:r>
            <a:r>
              <a:rPr lang="ru-RU" sz="2400" dirty="0" err="1"/>
              <a:t>інших</a:t>
            </a:r>
            <a:r>
              <a:rPr lang="ru-RU" sz="2400" dirty="0"/>
              <a:t>, </a:t>
            </a:r>
            <a:r>
              <a:rPr lang="ru-RU" sz="2400" dirty="0" err="1"/>
              <a:t>позначених</a:t>
            </a:r>
            <a:r>
              <a:rPr lang="ru-RU" sz="2400" dirty="0"/>
              <a:t> </a:t>
            </a:r>
            <a:r>
              <a:rPr lang="ru-RU" sz="2400" dirty="0" err="1"/>
              <a:t>світлими</a:t>
            </a:r>
            <a:r>
              <a:rPr lang="ru-RU" sz="2400" dirty="0"/>
              <a:t> кружками.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На </a:t>
            </a:r>
            <a:r>
              <a:rPr lang="ru-RU" sz="2400" dirty="0" err="1"/>
              <a:t>практиці</a:t>
            </a:r>
            <a:r>
              <a:rPr lang="ru-RU" sz="2400" dirty="0"/>
              <a:t> ж як  </a:t>
            </a:r>
            <a:r>
              <a:rPr lang="ru-RU" sz="2400" dirty="0" smtClean="0"/>
              <a:t>     </a:t>
            </a:r>
            <a:r>
              <a:rPr lang="ru-RU" sz="2400" dirty="0" err="1"/>
              <a:t>вибирають</a:t>
            </a:r>
            <a:r>
              <a:rPr lang="ru-RU" sz="2400" dirty="0"/>
              <a:t> </a:t>
            </a:r>
            <a:r>
              <a:rPr lang="ru-RU" sz="2400" dirty="0" err="1"/>
              <a:t>функції</a:t>
            </a:r>
            <a:r>
              <a:rPr lang="ru-RU" sz="2400" dirty="0"/>
              <a:t>, що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евклідову</a:t>
            </a:r>
            <a:r>
              <a:rPr lang="ru-RU" sz="2400" dirty="0"/>
              <a:t> метрику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			де </a:t>
            </a:r>
            <a:r>
              <a:rPr lang="ru-RU" sz="2400" dirty="0" smtClean="0"/>
              <a:t>	     </a:t>
            </a:r>
            <a:r>
              <a:rPr lang="ru-RU" sz="2400" dirty="0"/>
              <a:t>– </a:t>
            </a:r>
            <a:r>
              <a:rPr lang="ru-RU" sz="2400" dirty="0" err="1"/>
              <a:t>координати</a:t>
            </a:r>
            <a:r>
              <a:rPr lang="ru-RU" sz="2400" dirty="0"/>
              <a:t> і-</a:t>
            </a:r>
            <a:r>
              <a:rPr lang="ru-RU" sz="2400" dirty="0" err="1"/>
              <a:t>го</a:t>
            </a:r>
            <a:r>
              <a:rPr lang="ru-RU" sz="2400" dirty="0"/>
              <a:t> й  </a:t>
            </a:r>
            <a:r>
              <a:rPr lang="en-US" sz="2400" dirty="0"/>
              <a:t>j-</a:t>
            </a:r>
            <a:r>
              <a:rPr lang="ru-RU" sz="2400" dirty="0" err="1"/>
              <a:t>го</a:t>
            </a:r>
            <a:r>
              <a:rPr lang="ru-RU" sz="2400" dirty="0"/>
              <a:t> </a:t>
            </a:r>
            <a:r>
              <a:rPr lang="ru-RU" sz="2400" dirty="0" err="1"/>
              <a:t>нейронів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4" y="2008279"/>
            <a:ext cx="381000" cy="333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23" y="2991252"/>
            <a:ext cx="5953125" cy="2390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20" y="5373318"/>
            <a:ext cx="381000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70" y="5798001"/>
            <a:ext cx="2076450" cy="714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67" y="5857597"/>
            <a:ext cx="7048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8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" y="139338"/>
            <a:ext cx="11858898" cy="67186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До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поширених</a:t>
            </a:r>
            <a:r>
              <a:rPr lang="ru-RU" sz="2400" dirty="0"/>
              <a:t> </a:t>
            </a:r>
            <a:r>
              <a:rPr lang="ru-RU" sz="2400" dirty="0" err="1"/>
              <a:t>потенційних</a:t>
            </a:r>
            <a:r>
              <a:rPr lang="ru-RU" sz="2400" dirty="0"/>
              <a:t> </a:t>
            </a:r>
            <a:r>
              <a:rPr lang="ru-RU" sz="2400" dirty="0" err="1"/>
              <a:t>функцій</a:t>
            </a:r>
            <a:r>
              <a:rPr lang="ru-RU" sz="2400" dirty="0"/>
              <a:t> </a:t>
            </a:r>
            <a:r>
              <a:rPr lang="ru-RU" sz="2400" dirty="0" err="1"/>
              <a:t>відносяться</a:t>
            </a:r>
            <a:r>
              <a:rPr lang="ru-RU" sz="2400" dirty="0"/>
              <a:t>: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а</a:t>
            </a:r>
            <a:r>
              <a:rPr lang="ru-RU" sz="2400" dirty="0"/>
              <a:t>) </a:t>
            </a:r>
            <a:r>
              <a:rPr lang="ru-RU" sz="2400" dirty="0" err="1"/>
              <a:t>функція</a:t>
            </a:r>
            <a:r>
              <a:rPr lang="ru-RU" sz="2400" dirty="0"/>
              <a:t> </a:t>
            </a:r>
            <a:r>
              <a:rPr lang="ru-RU" sz="2400" dirty="0" smtClean="0"/>
              <a:t>Гаусса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де </a:t>
            </a:r>
            <a:r>
              <a:rPr lang="ru-RU" sz="2400" dirty="0" smtClean="0"/>
              <a:t>     — </a:t>
            </a:r>
            <a:r>
              <a:rPr lang="ru-RU" sz="2400" dirty="0" err="1"/>
              <a:t>дисперсія</a:t>
            </a:r>
            <a:r>
              <a:rPr lang="ru-RU" sz="2400" dirty="0"/>
              <a:t> </a:t>
            </a:r>
            <a:r>
              <a:rPr lang="ru-RU" sz="2400" dirty="0" err="1"/>
              <a:t>відхилення</a:t>
            </a:r>
            <a:r>
              <a:rPr lang="ru-RU" sz="2400" dirty="0" smtClean="0"/>
              <a:t>;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б</a:t>
            </a:r>
            <a:r>
              <a:rPr lang="ru-RU" sz="2400" dirty="0"/>
              <a:t>) </a:t>
            </a:r>
            <a:r>
              <a:rPr lang="ru-RU" sz="2400" dirty="0" err="1"/>
              <a:t>функція</a:t>
            </a:r>
            <a:r>
              <a:rPr lang="ru-RU" sz="2400" dirty="0"/>
              <a:t> «</a:t>
            </a:r>
            <a:r>
              <a:rPr lang="ru-RU" sz="2400" dirty="0" err="1"/>
              <a:t>Мексиканський</a:t>
            </a:r>
            <a:r>
              <a:rPr lang="ru-RU" sz="2400" dirty="0"/>
              <a:t> </a:t>
            </a:r>
            <a:r>
              <a:rPr lang="ru-RU" sz="2400" dirty="0" err="1"/>
              <a:t>капелюх</a:t>
            </a:r>
            <a:r>
              <a:rPr lang="ru-RU" sz="2400" dirty="0"/>
              <a:t>» 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14" y="961342"/>
            <a:ext cx="2209800" cy="58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98" y="1528492"/>
            <a:ext cx="31432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621" y="502912"/>
            <a:ext cx="52578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6" y="4476345"/>
            <a:ext cx="3571875" cy="657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584" y="3960487"/>
            <a:ext cx="50958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9" y="130628"/>
            <a:ext cx="11686902" cy="6487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в) </a:t>
            </a:r>
            <a:r>
              <a:rPr lang="ru-RU" sz="2400" dirty="0" err="1"/>
              <a:t>косинусоїдна</a:t>
            </a:r>
            <a:r>
              <a:rPr lang="ru-RU" sz="2400" dirty="0"/>
              <a:t> </a:t>
            </a:r>
            <a:r>
              <a:rPr lang="ru-RU" sz="2400" dirty="0" err="1" smtClean="0"/>
              <a:t>функція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г) </a:t>
            </a:r>
            <a:r>
              <a:rPr lang="ru-RU" sz="2400" dirty="0" err="1"/>
              <a:t>конусоподібна</a:t>
            </a:r>
            <a:r>
              <a:rPr lang="ru-RU" sz="2400" dirty="0"/>
              <a:t> </a:t>
            </a:r>
            <a:r>
              <a:rPr lang="ru-RU" sz="2400" dirty="0" err="1"/>
              <a:t>функція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32" y="57277"/>
            <a:ext cx="4276725" cy="359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1" y="4720596"/>
            <a:ext cx="35433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783" y="3784291"/>
            <a:ext cx="45815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73" y="235131"/>
            <a:ext cx="11599817" cy="6339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д) </a:t>
            </a:r>
            <a:r>
              <a:rPr lang="ru-RU" sz="2400" dirty="0" err="1"/>
              <a:t>циліндрична</a:t>
            </a:r>
            <a:r>
              <a:rPr lang="ru-RU" sz="2400" dirty="0"/>
              <a:t> </a:t>
            </a:r>
            <a:r>
              <a:rPr lang="ru-RU" sz="2400" dirty="0" err="1"/>
              <a:t>функція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813" y="827187"/>
            <a:ext cx="3952875" cy="866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95" y="2538957"/>
            <a:ext cx="55054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" y="409302"/>
            <a:ext cx="11852365" cy="65140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У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моделях ШНМ </a:t>
            </a:r>
            <a:r>
              <a:rPr lang="ru-RU" sz="2400" dirty="0" err="1" smtClean="0"/>
              <a:t>вирішальну</a:t>
            </a:r>
            <a:r>
              <a:rPr lang="ru-RU" sz="2400" dirty="0" smtClean="0"/>
              <a:t> роль </a:t>
            </a:r>
            <a:r>
              <a:rPr lang="ru-RU" sz="2400" dirty="0" err="1" smtClean="0"/>
              <a:t>відіграють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нейронами, які </a:t>
            </a:r>
            <a:r>
              <a:rPr lang="ru-RU" sz="2400" dirty="0" err="1" smtClean="0"/>
              <a:t>визначаються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коефіцієнтами</a:t>
            </a:r>
            <a:r>
              <a:rPr lang="ru-RU" sz="2400" dirty="0" smtClean="0"/>
              <a:t> й </a:t>
            </a:r>
            <a:r>
              <a:rPr lang="ru-RU" sz="2400" dirty="0" err="1" smtClean="0"/>
              <a:t>зазначають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нейрона в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у біологічних системах,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у </a:t>
            </a:r>
            <a:r>
              <a:rPr lang="ru-RU" sz="2400" dirty="0" err="1" smtClean="0"/>
              <a:t>мозку</a:t>
            </a:r>
            <a:r>
              <a:rPr lang="ru-RU" sz="2400" dirty="0" smtClean="0"/>
              <a:t>, </a:t>
            </a:r>
            <a:r>
              <a:rPr lang="ru-RU" sz="2400" dirty="0" err="1" smtClean="0"/>
              <a:t>сусідні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отримуючи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реагують</a:t>
            </a:r>
            <a:r>
              <a:rPr lang="ru-RU" sz="2400" dirty="0" smtClean="0"/>
              <a:t> на них </a:t>
            </a:r>
            <a:r>
              <a:rPr lang="ru-RU" sz="2400" dirty="0" err="1" smtClean="0"/>
              <a:t>подібним</a:t>
            </a:r>
            <a:r>
              <a:rPr lang="ru-RU" sz="2400" dirty="0" smtClean="0"/>
              <a:t> чином,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групуються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утворюючи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багатовимірного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образу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проектування</a:t>
            </a:r>
            <a:r>
              <a:rPr lang="ru-RU" sz="2400" dirty="0" smtClean="0"/>
              <a:t> на область </a:t>
            </a:r>
            <a:r>
              <a:rPr lang="ru-RU" sz="2400" dirty="0" err="1" smtClean="0"/>
              <a:t>меншої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збереженням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топології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нерідко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мапами</a:t>
            </a:r>
            <a:r>
              <a:rPr lang="ru-RU" sz="2400" dirty="0" smtClean="0"/>
              <a:t> (</a:t>
            </a:r>
            <a:r>
              <a:rPr lang="en-US" sz="2400" dirty="0" smtClean="0"/>
              <a:t>self-organizing feature ma</a:t>
            </a:r>
            <a:r>
              <a:rPr lang="ru-RU" sz="2400" dirty="0" smtClean="0"/>
              <a:t>р). У таких мережах </a:t>
            </a:r>
            <a:r>
              <a:rPr lang="ru-RU" sz="2400" dirty="0" err="1" smtClean="0"/>
              <a:t>істотним</a:t>
            </a:r>
            <a:r>
              <a:rPr lang="ru-RU" sz="2400" dirty="0" smtClean="0"/>
              <a:t> є </a:t>
            </a:r>
            <a:r>
              <a:rPr lang="ru-RU" sz="2400" dirty="0" err="1" smtClean="0"/>
              <a:t>врахування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одного шару.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ru-RU" sz="2400" dirty="0" smtClean="0"/>
              <a:t>Мережа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відноситься</a:t>
            </a:r>
            <a:r>
              <a:rPr lang="ru-RU" sz="2400" dirty="0" smtClean="0"/>
              <a:t> до мереж, що </a:t>
            </a:r>
            <a:r>
              <a:rPr lang="ru-RU" sz="2400" dirty="0" err="1" smtClean="0"/>
              <a:t>самоорганізуються</a:t>
            </a:r>
            <a:r>
              <a:rPr lang="ru-RU" sz="2400" dirty="0" smtClean="0"/>
              <a:t>, які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надходження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мереж, що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учителем, не </a:t>
            </a:r>
            <a:r>
              <a:rPr lang="ru-RU" sz="2400" dirty="0" err="1" smtClean="0"/>
              <a:t>отримують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бажаний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вихідний</a:t>
            </a:r>
            <a:r>
              <a:rPr lang="ru-RU" sz="2400" dirty="0" smtClean="0"/>
              <a:t> сигнал. У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 з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неможливо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настроювання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заснований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неузгодженості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необхідних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ШНМ, тому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параметри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корегують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виходячи</a:t>
            </a:r>
            <a:r>
              <a:rPr lang="ru-RU" sz="2400" dirty="0" smtClean="0"/>
              <a:t> з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міркувань</a:t>
            </a:r>
            <a:r>
              <a:rPr lang="ru-RU" sz="2400" dirty="0" smtClean="0"/>
              <a:t>.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множини</a:t>
            </a:r>
            <a:r>
              <a:rPr lang="ru-RU" sz="2400" dirty="0" smtClean="0"/>
              <a:t> мережа 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розділяє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класи</a:t>
            </a:r>
            <a:r>
              <a:rPr lang="ru-RU" sz="2400" dirty="0" smtClean="0"/>
              <a:t>, </a:t>
            </a:r>
            <a:r>
              <a:rPr lang="ru-RU" sz="2400" dirty="0" err="1" smtClean="0"/>
              <a:t>будуючи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топологічні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мапи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5178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4" y="200298"/>
            <a:ext cx="11660778" cy="7053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10.4. </a:t>
            </a:r>
            <a:r>
              <a:rPr lang="ru-RU" sz="3600" b="1" dirty="0" err="1" smtClean="0"/>
              <a:t>Побудова</a:t>
            </a:r>
            <a:r>
              <a:rPr lang="ru-RU" sz="3600" b="1" dirty="0" smtClean="0"/>
              <a:t> </a:t>
            </a:r>
            <a:r>
              <a:rPr lang="ru-RU" sz="3600" b="1" dirty="0" err="1"/>
              <a:t>мапи</a:t>
            </a:r>
            <a:r>
              <a:rPr lang="ru-RU" sz="3600" b="1" dirty="0"/>
              <a:t> </a:t>
            </a:r>
            <a:r>
              <a:rPr lang="ru-RU" sz="3600" b="1" dirty="0" err="1"/>
              <a:t>Кохонена</a:t>
            </a:r>
            <a:r>
              <a:rPr lang="ru-RU" sz="36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1010194"/>
            <a:ext cx="11852366" cy="573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Як </a:t>
            </a:r>
            <a:r>
              <a:rPr lang="ru-RU" sz="2400" dirty="0"/>
              <a:t>правило,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будують</a:t>
            </a:r>
            <a:r>
              <a:rPr lang="ru-RU" sz="2400" dirty="0"/>
              <a:t> </a:t>
            </a:r>
            <a:r>
              <a:rPr lang="ru-RU" sz="2400" dirty="0" err="1"/>
              <a:t>досить</a:t>
            </a:r>
            <a:r>
              <a:rPr lang="ru-RU" sz="2400" dirty="0"/>
              <a:t> </a:t>
            </a:r>
            <a:r>
              <a:rPr lang="ru-RU" sz="2400" dirty="0" err="1"/>
              <a:t>грубу</a:t>
            </a:r>
            <a:r>
              <a:rPr lang="ru-RU" sz="2400" dirty="0"/>
              <a:t> </a:t>
            </a:r>
            <a:r>
              <a:rPr lang="ru-RU" sz="2400" dirty="0" err="1"/>
              <a:t>мапу</a:t>
            </a:r>
            <a:r>
              <a:rPr lang="ru-RU" sz="2400" dirty="0"/>
              <a:t> (модель </a:t>
            </a:r>
            <a:r>
              <a:rPr lang="ru-RU" sz="2400" dirty="0" err="1"/>
              <a:t>розбиття</a:t>
            </a:r>
            <a:r>
              <a:rPr lang="ru-RU" sz="2400" dirty="0"/>
              <a:t>), </a:t>
            </a:r>
            <a:r>
              <a:rPr lang="ru-RU" sz="2400" dirty="0" err="1"/>
              <a:t>поступово</a:t>
            </a:r>
            <a:r>
              <a:rPr lang="ru-RU" sz="2400" dirty="0"/>
              <a:t> </a:t>
            </a:r>
            <a:r>
              <a:rPr lang="ru-RU" sz="2400" dirty="0" err="1"/>
              <a:t>уточнюючи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Для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повільно</a:t>
            </a:r>
            <a:r>
              <a:rPr lang="ru-RU" sz="2400" dirty="0"/>
              <a:t> </a:t>
            </a:r>
            <a:r>
              <a:rPr lang="ru-RU" sz="2400" dirty="0" err="1"/>
              <a:t>змінювати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параметр 𝛼, але й, </a:t>
            </a:r>
            <a:r>
              <a:rPr lang="ru-RU" sz="2400" dirty="0" err="1"/>
              <a:t>наприклад</a:t>
            </a:r>
            <a:r>
              <a:rPr lang="ru-RU" sz="2400" dirty="0"/>
              <a:t>, параметр 𝜎 у </a:t>
            </a:r>
            <a:r>
              <a:rPr lang="ru-RU" sz="2400" dirty="0" err="1"/>
              <a:t>формулі</a:t>
            </a:r>
            <a:r>
              <a:rPr lang="ru-RU" sz="2400" dirty="0"/>
              <a:t> (10.2). Одним з </a:t>
            </a:r>
            <a:r>
              <a:rPr lang="ru-RU" sz="2400" dirty="0" err="1"/>
              <a:t>ефективних</a:t>
            </a:r>
            <a:r>
              <a:rPr lang="ru-RU" sz="2400" dirty="0"/>
              <a:t> 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параметрів</a:t>
            </a:r>
            <a:r>
              <a:rPr lang="ru-RU" sz="2400" dirty="0"/>
              <a:t> є </a:t>
            </a:r>
            <a:r>
              <a:rPr lang="ru-RU" sz="2400" dirty="0" err="1"/>
              <a:t>такий</a:t>
            </a:r>
            <a:r>
              <a:rPr lang="ru-RU" sz="2400" dirty="0" smtClean="0"/>
              <a:t>: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де </a:t>
            </a:r>
            <a:r>
              <a:rPr lang="ru-RU" sz="2400" dirty="0"/>
              <a:t>𝛼(0) ≈ 0,8; </a:t>
            </a:r>
            <a:r>
              <a:rPr lang="ru-RU" sz="2400" dirty="0" smtClean="0"/>
              <a:t>		      </a:t>
            </a:r>
            <a:r>
              <a:rPr lang="ru-RU" sz="2400" dirty="0"/>
              <a:t>𝜎(0) = 0,2;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	     — </a:t>
            </a:r>
            <a:r>
              <a:rPr lang="ru-RU" sz="2400" dirty="0" err="1"/>
              <a:t>параметри</a:t>
            </a:r>
            <a:r>
              <a:rPr lang="ru-RU" sz="2400" dirty="0"/>
              <a:t>, що </a:t>
            </a:r>
            <a:r>
              <a:rPr lang="ru-RU" sz="2400" dirty="0" err="1"/>
              <a:t>визначають</a:t>
            </a:r>
            <a:r>
              <a:rPr lang="ru-RU" sz="2400" dirty="0"/>
              <a:t> крутизну </a:t>
            </a:r>
            <a:r>
              <a:rPr lang="ru-RU" sz="2400" dirty="0" err="1"/>
              <a:t>функції</a:t>
            </a:r>
            <a:r>
              <a:rPr lang="ru-RU" sz="2400" dirty="0"/>
              <a:t> 𝑓𝑖𝑗; 𝑘𝑚𝑎𝑥 —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ітерацій</a:t>
            </a:r>
            <a:r>
              <a:rPr lang="ru-RU" sz="2400" dirty="0"/>
              <a:t>, що </a:t>
            </a:r>
            <a:r>
              <a:rPr lang="ru-RU" sz="2400" dirty="0" err="1"/>
              <a:t>задаються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/>
              <a:t>	На рис. 10.15 </a:t>
            </a:r>
            <a:r>
              <a:rPr lang="ru-RU" sz="2400" dirty="0" err="1"/>
              <a:t>зображено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побудови</a:t>
            </a:r>
            <a:r>
              <a:rPr lang="ru-RU" sz="2400" dirty="0"/>
              <a:t> </a:t>
            </a:r>
            <a:r>
              <a:rPr lang="ru-RU" sz="2400" dirty="0" err="1"/>
              <a:t>мапи</a:t>
            </a:r>
            <a:r>
              <a:rPr lang="ru-RU" sz="2400" dirty="0"/>
              <a:t> К</a:t>
            </a:r>
            <a:r>
              <a:rPr lang="en-US" sz="2400" dirty="0"/>
              <a:t>o</a:t>
            </a:r>
            <a:r>
              <a:rPr lang="ru-RU" sz="2400" dirty="0" err="1"/>
              <a:t>хонена</a:t>
            </a:r>
            <a:r>
              <a:rPr lang="ru-RU" sz="2400" dirty="0"/>
              <a:t>, що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двовимірну</a:t>
            </a:r>
            <a:r>
              <a:rPr lang="ru-RU" sz="2400" dirty="0"/>
              <a:t> </a:t>
            </a:r>
            <a:r>
              <a:rPr lang="ru-RU" sz="2400" dirty="0" err="1"/>
              <a:t>ґратку</a:t>
            </a:r>
            <a:r>
              <a:rPr lang="ru-RU" sz="2400" dirty="0"/>
              <a:t>, </a:t>
            </a:r>
            <a:r>
              <a:rPr lang="ru-RU" sz="2400" dirty="0" err="1"/>
              <a:t>утворену</a:t>
            </a:r>
            <a:r>
              <a:rPr lang="ru-RU" sz="2400" dirty="0"/>
              <a:t> шляхом </a:t>
            </a:r>
            <a:r>
              <a:rPr lang="ru-RU" sz="2400" dirty="0" err="1"/>
              <a:t>з'єднання</a:t>
            </a:r>
            <a:r>
              <a:rPr lang="ru-RU" sz="2400" dirty="0"/>
              <a:t> </a:t>
            </a:r>
            <a:r>
              <a:rPr lang="ru-RU" sz="2400" dirty="0" err="1"/>
              <a:t>сусідніх</a:t>
            </a:r>
            <a:r>
              <a:rPr lang="ru-RU" sz="2400" dirty="0"/>
              <a:t> </a:t>
            </a:r>
            <a:r>
              <a:rPr lang="ru-RU" sz="2400" dirty="0" err="1"/>
              <a:t>нейронів</a:t>
            </a:r>
            <a:r>
              <a:rPr lang="ru-RU" sz="2400" dirty="0"/>
              <a:t>, які </a:t>
            </a:r>
            <a:r>
              <a:rPr lang="ru-RU" sz="2400" dirty="0" err="1"/>
              <a:t>перебувають</a:t>
            </a:r>
            <a:r>
              <a:rPr lang="ru-RU" sz="2400" dirty="0"/>
              <a:t> у </a:t>
            </a:r>
            <a:r>
              <a:rPr lang="ru-RU" sz="2400" dirty="0" err="1"/>
              <a:t>вузлах</a:t>
            </a:r>
            <a:r>
              <a:rPr lang="ru-RU" sz="2400" dirty="0"/>
              <a:t> </a:t>
            </a:r>
            <a:r>
              <a:rPr lang="ru-RU" sz="2400" dirty="0" err="1"/>
              <a:t>ґраток</a:t>
            </a:r>
            <a:r>
              <a:rPr lang="ru-RU" sz="2400" dirty="0"/>
              <a:t>. </a:t>
            </a:r>
            <a:r>
              <a:rPr lang="ru-RU" sz="2400" dirty="0" err="1"/>
              <a:t>Виходячи</a:t>
            </a:r>
            <a:r>
              <a:rPr lang="ru-RU" sz="2400" dirty="0"/>
              <a:t> з </a:t>
            </a:r>
            <a:r>
              <a:rPr lang="ru-RU" sz="2400" dirty="0" err="1"/>
              <a:t>початкових</a:t>
            </a:r>
            <a:r>
              <a:rPr lang="ru-RU" sz="2400" dirty="0"/>
              <a:t> умов і </a:t>
            </a:r>
            <a:r>
              <a:rPr lang="ru-RU" sz="2400" dirty="0" err="1"/>
              <a:t>використовуючи</a:t>
            </a:r>
            <a:r>
              <a:rPr lang="ru-RU" sz="2400" dirty="0"/>
              <a:t> алгоритм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/>
              <a:t>мережа в </a:t>
            </a:r>
            <a:r>
              <a:rPr lang="ru-RU" sz="2400" dirty="0" err="1"/>
              <a:t>міру</a:t>
            </a:r>
            <a:r>
              <a:rPr lang="ru-RU" sz="2400" dirty="0"/>
              <a:t>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вхідних</a:t>
            </a:r>
            <a:r>
              <a:rPr lang="ru-RU" sz="2400" dirty="0"/>
              <a:t> </a:t>
            </a:r>
            <a:r>
              <a:rPr lang="ru-RU" sz="2400" dirty="0" err="1"/>
              <a:t>образів</a:t>
            </a:r>
            <a:r>
              <a:rPr lang="ru-RU" sz="2400" dirty="0"/>
              <a:t> </a:t>
            </a:r>
            <a:r>
              <a:rPr lang="ru-RU" sz="2400" dirty="0" err="1"/>
              <a:t>розвивається</a:t>
            </a:r>
            <a:r>
              <a:rPr lang="ru-RU" sz="2400" dirty="0"/>
              <a:t> й </a:t>
            </a:r>
            <a:r>
              <a:rPr lang="ru-RU" sz="2400" dirty="0" err="1"/>
              <a:t>набуває</a:t>
            </a:r>
            <a:r>
              <a:rPr lang="ru-RU" sz="2400" dirty="0"/>
              <a:t> </a:t>
            </a:r>
            <a:r>
              <a:rPr lang="ru-RU" sz="2400" dirty="0" err="1"/>
              <a:t>вигляду</a:t>
            </a:r>
            <a:r>
              <a:rPr lang="ru-RU" sz="2400" dirty="0"/>
              <a:t> </a:t>
            </a:r>
            <a:r>
              <a:rPr lang="ru-RU" sz="2400" dirty="0" err="1"/>
              <a:t>ґраток</a:t>
            </a:r>
            <a:r>
              <a:rPr lang="ru-RU" sz="2400" dirty="0"/>
              <a:t>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00" y="2076177"/>
            <a:ext cx="2714625" cy="1695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17" y="3442065"/>
            <a:ext cx="1076325" cy="30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4" y="3857896"/>
            <a:ext cx="1181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4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95" y="113212"/>
            <a:ext cx="11956868" cy="66272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Внизу </a:t>
            </a:r>
            <a:r>
              <a:rPr lang="ru-RU" sz="2400" dirty="0"/>
              <a:t>кожного рисунка </a:t>
            </a:r>
            <a:r>
              <a:rPr lang="ru-RU" sz="2400" dirty="0" err="1"/>
              <a:t>зображено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образів</a:t>
            </a:r>
            <a:r>
              <a:rPr lang="ru-RU" sz="2400" dirty="0"/>
              <a:t>,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отримана</a:t>
            </a:r>
            <a:r>
              <a:rPr lang="ru-RU" sz="2400" dirty="0"/>
              <a:t> </a:t>
            </a:r>
            <a:r>
              <a:rPr lang="ru-RU" sz="2400" dirty="0" err="1"/>
              <a:t>відповідна</a:t>
            </a:r>
            <a:r>
              <a:rPr lang="ru-RU" sz="2400" dirty="0"/>
              <a:t> мережа [1].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48" y="521974"/>
            <a:ext cx="5113293" cy="629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46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212" y="309154"/>
            <a:ext cx="11852365" cy="65488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При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К</a:t>
            </a:r>
            <a:r>
              <a:rPr lang="en-US" sz="2400" dirty="0"/>
              <a:t>o</a:t>
            </a:r>
            <a:r>
              <a:rPr lang="ru-RU" sz="2400" dirty="0" err="1"/>
              <a:t>хонена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: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коефіцієнта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𝛼.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ru-RU" sz="2400" dirty="0" err="1" smtClean="0"/>
              <a:t>Цей</a:t>
            </a:r>
            <a:r>
              <a:rPr lang="ru-RU" sz="2400" dirty="0" smtClean="0"/>
              <a:t>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впливає</a:t>
            </a:r>
            <a:r>
              <a:rPr lang="ru-RU" sz="2400" dirty="0"/>
              <a:t> як на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так і на </a:t>
            </a:r>
            <a:r>
              <a:rPr lang="ru-RU" sz="2400" dirty="0" err="1"/>
              <a:t>стійкість</a:t>
            </a:r>
            <a:r>
              <a:rPr lang="ru-RU" sz="2400" dirty="0"/>
              <a:t> </a:t>
            </a:r>
            <a:r>
              <a:rPr lang="ru-RU" sz="2400" dirty="0" err="1"/>
              <a:t>отримуваного</a:t>
            </a:r>
            <a:r>
              <a:rPr lang="ru-RU" sz="2400" dirty="0"/>
              <a:t> </a:t>
            </a:r>
            <a:r>
              <a:rPr lang="ru-RU" sz="2400" dirty="0" err="1"/>
              <a:t>розв'язку</a:t>
            </a:r>
            <a:r>
              <a:rPr lang="ru-RU" sz="2400" dirty="0"/>
              <a:t>. Очевидно, що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прискорюється</a:t>
            </a:r>
            <a:r>
              <a:rPr lang="ru-RU" sz="2400" dirty="0"/>
              <a:t> (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збіжності</a:t>
            </a:r>
            <a:r>
              <a:rPr lang="ru-RU" sz="2400" dirty="0"/>
              <a:t> алгоритму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збільшується</a:t>
            </a:r>
            <a:r>
              <a:rPr lang="ru-RU" sz="2400" dirty="0"/>
              <a:t>) при </a:t>
            </a:r>
            <a:r>
              <a:rPr lang="ru-RU" sz="2400" dirty="0" err="1"/>
              <a:t>виборі</a:t>
            </a:r>
            <a:r>
              <a:rPr lang="ru-RU" sz="2400" dirty="0"/>
              <a:t> 𝛼 </a:t>
            </a:r>
            <a:r>
              <a:rPr lang="ru-RU" sz="2400" dirty="0" err="1"/>
              <a:t>близьким</a:t>
            </a:r>
            <a:r>
              <a:rPr lang="ru-RU" sz="2400" dirty="0"/>
              <a:t> до </a:t>
            </a:r>
            <a:r>
              <a:rPr lang="ru-RU" sz="2400" dirty="0" err="1"/>
              <a:t>одиниці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подання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вхідних</a:t>
            </a:r>
            <a:r>
              <a:rPr lang="ru-RU" sz="2400" dirty="0"/>
              <a:t> </a:t>
            </a:r>
            <a:r>
              <a:rPr lang="ru-RU" sz="2400" dirty="0" err="1"/>
              <a:t>векторів</a:t>
            </a:r>
            <a:r>
              <a:rPr lang="ru-RU" sz="2400" dirty="0"/>
              <a:t>, що </a:t>
            </a:r>
            <a:r>
              <a:rPr lang="ru-RU" sz="2400" dirty="0" err="1"/>
              <a:t>відносяться</a:t>
            </a:r>
            <a:r>
              <a:rPr lang="ru-RU" sz="2400" dirty="0"/>
              <a:t> до одного </a:t>
            </a:r>
            <a:r>
              <a:rPr lang="ru-RU" sz="2400" dirty="0" err="1"/>
              <a:t>класу</a:t>
            </a:r>
            <a:r>
              <a:rPr lang="ru-RU" sz="2400" dirty="0"/>
              <a:t>, </a:t>
            </a:r>
            <a:r>
              <a:rPr lang="ru-RU" sz="2400" dirty="0" err="1"/>
              <a:t>призведе</a:t>
            </a:r>
            <a:r>
              <a:rPr lang="ru-RU" sz="2400" dirty="0"/>
              <a:t> до </a:t>
            </a:r>
            <a:r>
              <a:rPr lang="ru-RU" sz="2400" dirty="0" err="1"/>
              <a:t>змін</a:t>
            </a:r>
            <a:r>
              <a:rPr lang="ru-RU" sz="2400" dirty="0"/>
              <a:t> </a:t>
            </a:r>
            <a:r>
              <a:rPr lang="ru-RU" sz="2400" dirty="0" err="1"/>
              <a:t>відповідного</a:t>
            </a:r>
            <a:r>
              <a:rPr lang="ru-RU" sz="2400" dirty="0"/>
              <a:t> вектора </a:t>
            </a:r>
            <a:r>
              <a:rPr lang="ru-RU" sz="2400" dirty="0" err="1"/>
              <a:t>вагових</a:t>
            </a:r>
            <a:r>
              <a:rPr lang="ru-RU" sz="2400" dirty="0"/>
              <a:t> </a:t>
            </a:r>
            <a:r>
              <a:rPr lang="ru-RU" sz="2400" dirty="0" err="1"/>
              <a:t>коефіцієнтів</a:t>
            </a:r>
            <a:r>
              <a:rPr lang="ru-RU" sz="2400" dirty="0"/>
              <a:t>. </a:t>
            </a:r>
            <a:r>
              <a:rPr lang="ru-RU" sz="2400" dirty="0" err="1"/>
              <a:t>Навпаки</a:t>
            </a:r>
            <a:r>
              <a:rPr lang="ru-RU" sz="2400" dirty="0"/>
              <a:t>, при 𝛼 → 0 </a:t>
            </a:r>
            <a:r>
              <a:rPr lang="ru-RU" sz="2400" dirty="0" err="1"/>
              <a:t>швидкість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буде </a:t>
            </a:r>
            <a:r>
              <a:rPr lang="ru-RU" sz="2400" dirty="0" err="1"/>
              <a:t>повільною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вектор </a:t>
            </a:r>
            <a:r>
              <a:rPr lang="ru-RU" sz="2400" dirty="0" err="1"/>
              <a:t>вагових</a:t>
            </a:r>
            <a:r>
              <a:rPr lang="ru-RU" sz="2400" dirty="0"/>
              <a:t> </a:t>
            </a:r>
            <a:r>
              <a:rPr lang="ru-RU" sz="2400" dirty="0" err="1"/>
              <a:t>коефіцієнтів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 центра </a:t>
            </a:r>
            <a:r>
              <a:rPr lang="ru-RU" sz="2400" dirty="0" err="1"/>
              <a:t>класу</a:t>
            </a:r>
            <a:r>
              <a:rPr lang="ru-RU" sz="2400" dirty="0"/>
              <a:t> при </a:t>
            </a:r>
            <a:r>
              <a:rPr lang="ru-RU" sz="2400" dirty="0" err="1"/>
              <a:t>подачі</a:t>
            </a:r>
            <a:r>
              <a:rPr lang="ru-RU" sz="2400" dirty="0"/>
              <a:t> на </a:t>
            </a:r>
            <a:r>
              <a:rPr lang="ru-RU" sz="2400" dirty="0" err="1"/>
              <a:t>вхід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сигналів</a:t>
            </a:r>
            <a:r>
              <a:rPr lang="ru-RU" sz="2400" dirty="0"/>
              <a:t>, що </a:t>
            </a:r>
            <a:r>
              <a:rPr lang="ru-RU" sz="2400" dirty="0" err="1"/>
              <a:t>відносяться</a:t>
            </a:r>
            <a:r>
              <a:rPr lang="ru-RU" sz="2400" dirty="0"/>
              <a:t> до одного </a:t>
            </a:r>
            <a:r>
              <a:rPr lang="ru-RU" sz="2400" dirty="0" err="1"/>
              <a:t>класу</a:t>
            </a:r>
            <a:r>
              <a:rPr lang="ru-RU" sz="2400" dirty="0"/>
              <a:t>, </a:t>
            </a:r>
            <a:r>
              <a:rPr lang="ru-RU" sz="2400" dirty="0" err="1"/>
              <a:t>залишатиметься</a:t>
            </a:r>
            <a:r>
              <a:rPr lang="ru-RU" sz="2400" dirty="0"/>
              <a:t> </a:t>
            </a:r>
            <a:r>
              <a:rPr lang="ru-RU" sz="2400" dirty="0" err="1"/>
              <a:t>поблизу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центра.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ru-RU" sz="2400" dirty="0"/>
              <a:t>Тому одним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шляхів</a:t>
            </a:r>
            <a:r>
              <a:rPr lang="ru-RU" sz="2400" dirty="0"/>
              <a:t> </a:t>
            </a:r>
            <a:r>
              <a:rPr lang="ru-RU" sz="2400" dirty="0" err="1"/>
              <a:t>прискорення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при </a:t>
            </a:r>
            <a:r>
              <a:rPr lang="ru-RU" sz="2400" dirty="0" err="1"/>
              <a:t>одночасному</a:t>
            </a:r>
            <a:r>
              <a:rPr lang="ru-RU" sz="2400" dirty="0"/>
              <a:t> </a:t>
            </a:r>
            <a:r>
              <a:rPr lang="ru-RU" sz="2400" dirty="0" err="1"/>
              <a:t>забезпеченні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стійкого</a:t>
            </a:r>
            <a:r>
              <a:rPr lang="ru-RU" sz="2400" dirty="0"/>
              <a:t> </a:t>
            </a:r>
            <a:r>
              <a:rPr lang="ru-RU" sz="2400" dirty="0" err="1"/>
              <a:t>розв'язку</a:t>
            </a:r>
            <a:r>
              <a:rPr lang="ru-RU" sz="2400" dirty="0"/>
              <a:t> є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змінного</a:t>
            </a:r>
            <a:r>
              <a:rPr lang="ru-RU" sz="2400" dirty="0"/>
              <a:t> 𝛼 з 𝛼 → 1 на </a:t>
            </a:r>
            <a:r>
              <a:rPr lang="ru-RU" sz="2400" dirty="0" err="1"/>
              <a:t>початкових</a:t>
            </a:r>
            <a:r>
              <a:rPr lang="ru-RU" sz="2400" dirty="0"/>
              <a:t> </a:t>
            </a:r>
            <a:r>
              <a:rPr lang="ru-RU" sz="2400" dirty="0" err="1"/>
              <a:t>етапах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й 𝛼 → 0 — на </a:t>
            </a:r>
            <a:r>
              <a:rPr lang="ru-RU" sz="2400" dirty="0" err="1"/>
              <a:t>завершальних</a:t>
            </a:r>
            <a:r>
              <a:rPr lang="ru-RU" sz="2400" dirty="0"/>
              <a:t>. На жаль,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застосований</a:t>
            </a:r>
            <a:r>
              <a:rPr lang="ru-RU" sz="2400" dirty="0"/>
              <a:t> у тих </a:t>
            </a:r>
            <a:r>
              <a:rPr lang="ru-RU" sz="2400" dirty="0" err="1"/>
              <a:t>випадках</a:t>
            </a:r>
            <a:r>
              <a:rPr lang="ru-RU" sz="2400" dirty="0"/>
              <a:t>, коли мережа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безупинно</a:t>
            </a:r>
            <a:r>
              <a:rPr lang="ru-RU" sz="2400" dirty="0"/>
              <a:t> </a:t>
            </a:r>
            <a:r>
              <a:rPr lang="ru-RU" sz="2400" dirty="0" err="1"/>
              <a:t>підлаштовувати-ся</a:t>
            </a:r>
            <a:r>
              <a:rPr lang="ru-RU" sz="2400" dirty="0"/>
              <a:t> до </a:t>
            </a:r>
            <a:r>
              <a:rPr lang="ru-RU" sz="2400" dirty="0" err="1"/>
              <a:t>поданих</a:t>
            </a:r>
            <a:r>
              <a:rPr lang="ru-RU" sz="2400" dirty="0"/>
              <a:t> </a:t>
            </a:r>
            <a:r>
              <a:rPr lang="ru-RU" sz="2400" dirty="0" err="1"/>
              <a:t>їй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вхідних</a:t>
            </a:r>
            <a:r>
              <a:rPr lang="ru-RU" sz="2400" dirty="0"/>
              <a:t> </a:t>
            </a:r>
            <a:r>
              <a:rPr lang="ru-RU" sz="2400" dirty="0" err="1"/>
              <a:t>сигналів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7734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93" y="435428"/>
            <a:ext cx="11922035" cy="6762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2. </a:t>
            </a:r>
            <a:r>
              <a:rPr lang="ru-RU" sz="2400" dirty="0" err="1" smtClean="0"/>
              <a:t>Рандомізація</a:t>
            </a:r>
            <a:r>
              <a:rPr lang="ru-RU" sz="2400" dirty="0" smtClean="0"/>
              <a:t> ваг.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Рандомізація</a:t>
            </a:r>
            <a:r>
              <a:rPr lang="ru-RU" sz="2400" dirty="0" smtClean="0"/>
              <a:t> ваг шару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породити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серйозні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результаті</a:t>
            </a:r>
            <a:r>
              <a:rPr lang="ru-RU" sz="2400" dirty="0" smtClean="0"/>
              <a:t>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рівномірно</a:t>
            </a:r>
            <a:r>
              <a:rPr lang="ru-RU" sz="2400" dirty="0" smtClean="0"/>
              <a:t> по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гіперсфери</a:t>
            </a:r>
            <a:r>
              <a:rPr lang="ru-RU" sz="2400" dirty="0" smtClean="0"/>
              <a:t>. Як правило, </a:t>
            </a:r>
            <a:r>
              <a:rPr lang="ru-RU" sz="2400" dirty="0" err="1" smtClean="0"/>
              <a:t>вхідні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нерівномірно</a:t>
            </a:r>
            <a:r>
              <a:rPr lang="ru-RU" sz="2400" dirty="0" smtClean="0"/>
              <a:t> й </a:t>
            </a:r>
            <a:r>
              <a:rPr lang="ru-RU" sz="2400" dirty="0" err="1" smtClean="0"/>
              <a:t>групуються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гіперсфери</a:t>
            </a:r>
            <a:r>
              <a:rPr lang="ru-RU" sz="2400" dirty="0" smtClean="0"/>
              <a:t>. Тому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виявляться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будь-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вектора, що не </a:t>
            </a:r>
            <a:r>
              <a:rPr lang="ru-RU" sz="2400" dirty="0" err="1" smtClean="0"/>
              <a:t>будуть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активовані</a:t>
            </a:r>
            <a:r>
              <a:rPr lang="ru-RU" sz="2400" dirty="0" smtClean="0"/>
              <a:t> й </a:t>
            </a:r>
            <a:r>
              <a:rPr lang="ru-RU" sz="2400" dirty="0" err="1" smtClean="0"/>
              <a:t>стануть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марними</a:t>
            </a:r>
            <a:r>
              <a:rPr lang="ru-RU" sz="2400" dirty="0" smtClean="0"/>
              <a:t>.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активованих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які </a:t>
            </a:r>
            <a:r>
              <a:rPr lang="ru-RU" sz="2400" dirty="0" err="1" smtClean="0"/>
              <a:t>залишилися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виявитися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занадто</a:t>
            </a:r>
            <a:r>
              <a:rPr lang="ru-RU" sz="2400" dirty="0" smtClean="0"/>
              <a:t> мало,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розбити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кластери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3.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невдало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розташованими</a:t>
            </a:r>
            <a:r>
              <a:rPr lang="ru-RU" sz="2400" dirty="0" smtClean="0"/>
              <a:t> далеко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, то нейрон не </a:t>
            </a:r>
            <a:r>
              <a:rPr lang="ru-RU" sz="2400" dirty="0" err="1" smtClean="0"/>
              <a:t>виявиться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переможцем</a:t>
            </a:r>
            <a:r>
              <a:rPr lang="ru-RU" sz="2400" dirty="0" smtClean="0"/>
              <a:t> </a:t>
            </a:r>
            <a:r>
              <a:rPr lang="ru-RU" sz="2400" dirty="0" err="1" smtClean="0"/>
              <a:t>ні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сигналах, а,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навчиться</a:t>
            </a:r>
            <a:r>
              <a:rPr lang="ru-RU" sz="2400" dirty="0" smtClean="0"/>
              <a:t>. </a:t>
            </a:r>
            <a:endParaRPr lang="en-US" sz="2400" dirty="0"/>
          </a:p>
          <a:p>
            <a:pPr marL="0" indent="0" algn="just">
              <a:buNone/>
            </a:pPr>
            <a:r>
              <a:rPr lang="ru-RU" sz="2400" dirty="0"/>
              <a:t>На рис. 10.16 наведено </a:t>
            </a:r>
            <a:r>
              <a:rPr lang="ru-RU" sz="2400" dirty="0" err="1"/>
              <a:t>випадок</a:t>
            </a:r>
            <a:r>
              <a:rPr lang="ru-RU" sz="2400" dirty="0"/>
              <a:t>, коли </a:t>
            </a:r>
            <a:r>
              <a:rPr lang="ru-RU" sz="2400" dirty="0" err="1"/>
              <a:t>початкове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smtClean="0"/>
              <a:t>ваг	             </a:t>
            </a:r>
            <a:r>
              <a:rPr lang="ru-RU" sz="2400" dirty="0" err="1" smtClean="0"/>
              <a:t>призвело</a:t>
            </a:r>
            <a:r>
              <a:rPr lang="ru-RU" sz="2400" dirty="0" smtClean="0"/>
              <a:t> </a:t>
            </a:r>
            <a:r>
              <a:rPr lang="ru-RU" sz="2400" dirty="0"/>
              <a:t>до того, що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пропоновані</a:t>
            </a:r>
            <a:r>
              <a:rPr lang="ru-RU" sz="2400" dirty="0"/>
              <a:t> </a:t>
            </a:r>
            <a:r>
              <a:rPr lang="ru-RU" sz="2400" dirty="0" err="1"/>
              <a:t>образи</a:t>
            </a:r>
            <a:r>
              <a:rPr lang="ru-RU" sz="2400" dirty="0"/>
              <a:t> </a:t>
            </a:r>
            <a:r>
              <a:rPr lang="ru-RU" sz="2400" dirty="0" err="1"/>
              <a:t>класифікують</a:t>
            </a:r>
            <a:r>
              <a:rPr lang="ru-RU" sz="2400" dirty="0"/>
              <a:t> </a:t>
            </a:r>
            <a:r>
              <a:rPr lang="ru-RU" sz="2400" dirty="0" err="1"/>
              <a:t>нейрони</a:t>
            </a:r>
            <a:r>
              <a:rPr lang="ru-RU" sz="2400" dirty="0"/>
              <a:t> з вагами </a:t>
            </a:r>
            <a:r>
              <a:rPr lang="ru-RU" sz="2400" dirty="0" smtClean="0"/>
              <a:t>	         </a:t>
            </a:r>
            <a:r>
              <a:rPr lang="ru-RU" sz="2400" dirty="0"/>
              <a:t>Ваги ж </a:t>
            </a:r>
            <a:r>
              <a:rPr lang="ru-RU" sz="2400" dirty="0" smtClean="0"/>
              <a:t>		 </a:t>
            </a:r>
            <a:r>
              <a:rPr lang="ru-RU" sz="2400" dirty="0"/>
              <a:t>не </a:t>
            </a:r>
            <a:r>
              <a:rPr lang="ru-RU" sz="2400" dirty="0" err="1"/>
              <a:t>змінилися</a:t>
            </a:r>
            <a:r>
              <a:rPr lang="ru-RU" sz="2400" dirty="0"/>
              <a:t> й можуть бути </a:t>
            </a:r>
            <a:r>
              <a:rPr lang="ru-RU" sz="2400" dirty="0" err="1"/>
              <a:t>вилучені</a:t>
            </a:r>
            <a:r>
              <a:rPr lang="ru-RU" sz="2400" dirty="0"/>
              <a:t> з </a:t>
            </a:r>
            <a:r>
              <a:rPr lang="ru-RU" sz="2400" dirty="0" err="1"/>
              <a:t>мережі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7" y="5616482"/>
            <a:ext cx="1419225" cy="295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421" y="4966879"/>
            <a:ext cx="895350" cy="28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56" y="5653493"/>
            <a:ext cx="8953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40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21920"/>
            <a:ext cx="11660778" cy="64965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4. Кількість нейронів у шарі.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Кількість </a:t>
            </a:r>
            <a:r>
              <a:rPr lang="uk-UA" sz="2400" dirty="0"/>
              <a:t>нейронів у шарі К</a:t>
            </a:r>
            <a:r>
              <a:rPr lang="en-US" sz="2400" dirty="0"/>
              <a:t>o</a:t>
            </a:r>
            <a:r>
              <a:rPr lang="uk-UA" sz="2400" dirty="0" err="1"/>
              <a:t>хонена</a:t>
            </a:r>
            <a:r>
              <a:rPr lang="uk-UA" sz="2400" dirty="0"/>
              <a:t> має відповідати кількості класів вхідних сигналів. Це може бути неприпустимо в тих задачах, коли кількість класів заздалегідь невідома. </a:t>
            </a:r>
          </a:p>
          <a:p>
            <a:pPr marL="0" indent="0" algn="just">
              <a:buNone/>
            </a:pPr>
            <a:r>
              <a:rPr lang="uk-UA" sz="2400" dirty="0"/>
              <a:t>5. Класи вхідних сигналів.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Шар </a:t>
            </a:r>
            <a:r>
              <a:rPr lang="uk-UA" sz="2400" dirty="0"/>
              <a:t>К</a:t>
            </a:r>
            <a:r>
              <a:rPr lang="en-US" sz="2400" dirty="0"/>
              <a:t>o</a:t>
            </a:r>
            <a:r>
              <a:rPr lang="uk-UA" sz="2400" dirty="0" err="1"/>
              <a:t>хонена</a:t>
            </a:r>
            <a:r>
              <a:rPr lang="uk-UA" sz="2400" dirty="0"/>
              <a:t> може формувати тільки класи, що являють собою опуклі області вхідного простору.</a:t>
            </a:r>
            <a:endParaRPr lang="uk-UA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31" y="26121"/>
            <a:ext cx="65436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4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96" y="147410"/>
            <a:ext cx="11153503" cy="4621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ЛІТЕРАТУРА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966651"/>
            <a:ext cx="12087497" cy="6122125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err="1" smtClean="0"/>
              <a:t>Глибовець</a:t>
            </a:r>
            <a:r>
              <a:rPr lang="ru-RU" dirty="0" smtClean="0"/>
              <a:t> </a:t>
            </a:r>
            <a:r>
              <a:rPr lang="ru-RU" dirty="0"/>
              <a:t>М.М., </a:t>
            </a:r>
            <a:r>
              <a:rPr lang="ru-RU" dirty="0" err="1"/>
              <a:t>Олецький</a:t>
            </a:r>
            <a:r>
              <a:rPr lang="ru-RU" dirty="0"/>
              <a:t> О.В. Системи штучного </a:t>
            </a:r>
            <a:r>
              <a:rPr lang="ru-RU" dirty="0" err="1"/>
              <a:t>інтелекту</a:t>
            </a:r>
            <a:r>
              <a:rPr lang="ru-RU" dirty="0"/>
              <a:t>. — К.: КМ </a:t>
            </a:r>
            <a:r>
              <a:rPr lang="ru-RU" dirty="0" err="1"/>
              <a:t>Академія</a:t>
            </a:r>
            <a:r>
              <a:rPr lang="ru-RU" dirty="0"/>
              <a:t>, 2002. — 366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Рассел </a:t>
            </a:r>
            <a:r>
              <a:rPr lang="ru-RU" dirty="0"/>
              <a:t>С., </a:t>
            </a:r>
            <a:r>
              <a:rPr lang="ru-RU" dirty="0" err="1"/>
              <a:t>Норвиг</a:t>
            </a:r>
            <a:r>
              <a:rPr lang="ru-RU" dirty="0"/>
              <a:t> П. Искусственный интеллект. Современный поход. — М.: Вильямс, 2006. — 1408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err="1" smtClean="0"/>
              <a:t>Люгер</a:t>
            </a:r>
            <a:r>
              <a:rPr lang="ru-RU" dirty="0" smtClean="0"/>
              <a:t> </a:t>
            </a:r>
            <a:r>
              <a:rPr lang="ru-RU" dirty="0"/>
              <a:t>Дж. Искусственный интеллект. Стратегии и методы решения сложных проблем. — М.: Вильямс, 2003. — 864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Смолин </a:t>
            </a:r>
            <a:r>
              <a:rPr lang="ru-RU" dirty="0"/>
              <a:t>Д.В. Введение в искусственный интеллект: конспект лекций. — М.: ФИЗМАТЛИТ, 2004. — 208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err="1" smtClean="0"/>
              <a:t>Братко</a:t>
            </a:r>
            <a:r>
              <a:rPr lang="ru-RU" dirty="0" smtClean="0"/>
              <a:t> </a:t>
            </a:r>
            <a:r>
              <a:rPr lang="ru-RU" dirty="0"/>
              <a:t>И. Алгоритмы искусственного интеллекта на языке Пролог. — М.: Вильямс, 2004. — 640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Девятков </a:t>
            </a:r>
            <a:r>
              <a:rPr lang="ru-RU" dirty="0"/>
              <a:t>В.В. Системы искусственного интеллекта. — М.: Изд-во МГТУ им. Баумана, 2001. — 352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err="1" smtClean="0"/>
              <a:t>Субботін</a:t>
            </a:r>
            <a:r>
              <a:rPr lang="ru-RU" dirty="0" smtClean="0"/>
              <a:t> </a:t>
            </a:r>
            <a:r>
              <a:rPr lang="ru-RU" dirty="0"/>
              <a:t>С.О. </a:t>
            </a:r>
            <a:r>
              <a:rPr lang="ru-RU" dirty="0" err="1"/>
              <a:t>Подання</a:t>
            </a:r>
            <a:r>
              <a:rPr lang="ru-RU" dirty="0"/>
              <a:t> й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у системах штучного </a:t>
            </a:r>
            <a:r>
              <a:rPr lang="ru-RU" dirty="0" err="1"/>
              <a:t>інтелекту</a:t>
            </a:r>
            <a:r>
              <a:rPr lang="ru-RU" dirty="0"/>
              <a:t> та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r>
              <a:rPr lang="ru-RU" dirty="0" err="1"/>
              <a:t>Запоріжжя</a:t>
            </a:r>
            <a:r>
              <a:rPr lang="ru-RU" dirty="0"/>
              <a:t>: ЗНТУ, 2008. — 341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Представление </a:t>
            </a:r>
            <a:r>
              <a:rPr lang="ru-RU" dirty="0"/>
              <a:t>и использование знаний / Под ред. </a:t>
            </a:r>
            <a:r>
              <a:rPr lang="ru-RU" dirty="0" err="1"/>
              <a:t>Уэно</a:t>
            </a:r>
            <a:r>
              <a:rPr lang="ru-RU" dirty="0"/>
              <a:t> Х., </a:t>
            </a:r>
            <a:r>
              <a:rPr lang="ru-RU" dirty="0" err="1"/>
              <a:t>Исидзука</a:t>
            </a:r>
            <a:r>
              <a:rPr lang="ru-RU" dirty="0"/>
              <a:t> М. — М.: Мир, 1989. — 220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Искусственный </a:t>
            </a:r>
            <a:r>
              <a:rPr lang="ru-RU" dirty="0"/>
              <a:t>интеллект: Справочник: В 3-х т. — М.: Радио и связь, 1990.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err="1" smtClean="0"/>
              <a:t>Нильсон</a:t>
            </a:r>
            <a:r>
              <a:rPr lang="ru-RU" dirty="0" smtClean="0"/>
              <a:t> </a:t>
            </a:r>
            <a:r>
              <a:rPr lang="ru-RU" dirty="0"/>
              <a:t>Н. Принципы искусственного интеллекта. — М.: Радио и связь, 1985. — 376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Руденко </a:t>
            </a:r>
            <a:r>
              <a:rPr lang="ru-RU" dirty="0"/>
              <a:t>О. Г., </a:t>
            </a:r>
            <a:r>
              <a:rPr lang="ru-RU" dirty="0" err="1"/>
              <a:t>Бодянський</a:t>
            </a:r>
            <a:r>
              <a:rPr lang="ru-RU" dirty="0"/>
              <a:t> Є. В.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нейронні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 — </a:t>
            </a:r>
            <a:r>
              <a:rPr lang="ru-RU" dirty="0" err="1"/>
              <a:t>Харків</a:t>
            </a:r>
            <a:r>
              <a:rPr lang="ru-RU" dirty="0"/>
              <a:t>: ТОВ "Компанія СМІТ", 2006. — 404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Николенко </a:t>
            </a:r>
            <a:r>
              <a:rPr lang="ru-RU" dirty="0"/>
              <a:t>С., </a:t>
            </a:r>
            <a:r>
              <a:rPr lang="ru-RU" dirty="0" err="1"/>
              <a:t>Кадурин</a:t>
            </a:r>
            <a:r>
              <a:rPr lang="ru-RU" dirty="0"/>
              <a:t> А., Архангельская Е. Глубокое обучение. — СПб.: Питер, 2018. — 480 с.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err="1" smtClean="0"/>
              <a:t>Жерон</a:t>
            </a:r>
            <a:r>
              <a:rPr lang="ru-RU" dirty="0" smtClean="0"/>
              <a:t> </a:t>
            </a:r>
            <a:r>
              <a:rPr lang="ru-RU" dirty="0"/>
              <a:t>О. Прикладное машинное обучение с помощью </a:t>
            </a:r>
            <a:r>
              <a:rPr lang="ru-RU" dirty="0" err="1"/>
              <a:t>Scikit-Learn</a:t>
            </a:r>
            <a:r>
              <a:rPr lang="ru-RU" dirty="0"/>
              <a:t> и </a:t>
            </a:r>
            <a:r>
              <a:rPr lang="ru-RU" dirty="0" err="1"/>
              <a:t>TensorFlow</a:t>
            </a:r>
            <a:r>
              <a:rPr lang="ru-RU" dirty="0"/>
              <a:t>. — М.:  Вильямс, 2018. — 688 с.</a:t>
            </a:r>
          </a:p>
        </p:txBody>
      </p:sp>
    </p:spTree>
    <p:extLst>
      <p:ext uri="{BB962C8B-B14F-4D97-AF65-F5344CB8AC3E}">
        <p14:creationId xmlns:p14="http://schemas.microsoft.com/office/powerpoint/2010/main" val="289961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73" y="365126"/>
            <a:ext cx="11599817" cy="470897"/>
          </a:xfrm>
        </p:spPr>
        <p:txBody>
          <a:bodyPr>
            <a:noAutofit/>
          </a:bodyPr>
          <a:lstStyle/>
          <a:p>
            <a:pPr algn="ctr"/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1123406"/>
            <a:ext cx="11660777" cy="5669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Мережа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таку</a:t>
            </a:r>
            <a:r>
              <a:rPr lang="ru-RU" sz="2400" dirty="0" smtClean="0"/>
              <a:t> модель (рис. 10.1): мережа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з М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що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прямокутні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гратки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площині</a:t>
            </a:r>
            <a:r>
              <a:rPr lang="ru-RU" sz="2400" dirty="0" smtClean="0"/>
              <a:t> — шар. До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розташованих</a:t>
            </a:r>
            <a:r>
              <a:rPr lang="ru-RU" sz="2400" dirty="0" smtClean="0"/>
              <a:t> в одному </a:t>
            </a:r>
            <a:r>
              <a:rPr lang="ru-RU" sz="2400" dirty="0" err="1" smtClean="0"/>
              <a:t>шарі</a:t>
            </a:r>
            <a:r>
              <a:rPr lang="ru-RU" sz="2400" dirty="0" smtClean="0"/>
              <a:t>, що є </a:t>
            </a:r>
            <a:r>
              <a:rPr lang="ru-RU" sz="2400" dirty="0" err="1" smtClean="0"/>
              <a:t>двовимірною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площиною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нервові</a:t>
            </a:r>
            <a:r>
              <a:rPr lang="ru-RU" sz="2400" dirty="0" smtClean="0"/>
              <a:t> волокна, по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надходить</a:t>
            </a:r>
            <a:r>
              <a:rPr lang="ru-RU" sz="2400" dirty="0" smtClean="0"/>
              <a:t> </a:t>
            </a:r>
            <a:r>
              <a:rPr lang="en-US" sz="2400" dirty="0" smtClean="0"/>
              <a:t>N-</a:t>
            </a:r>
            <a:r>
              <a:rPr lang="ru-RU" sz="2400" dirty="0" err="1" smtClean="0"/>
              <a:t>вимірний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вхідний</a:t>
            </a:r>
            <a:r>
              <a:rPr lang="ru-RU" sz="2400" dirty="0" smtClean="0"/>
              <a:t> сигнал.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нейрон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розміщенням</a:t>
            </a:r>
            <a:r>
              <a:rPr lang="ru-RU" sz="2400" dirty="0" smtClean="0"/>
              <a:t> у </a:t>
            </a:r>
            <a:r>
              <a:rPr lang="ru-RU" sz="2400" dirty="0" err="1" smtClean="0"/>
              <a:t>шарі</a:t>
            </a:r>
            <a:r>
              <a:rPr lang="ru-RU" sz="2400" dirty="0" smtClean="0"/>
              <a:t> й </a:t>
            </a:r>
            <a:r>
              <a:rPr lang="ru-RU" sz="2400" dirty="0" err="1" smtClean="0"/>
              <a:t>ваговим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коефіцієнтом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у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, </a:t>
            </a:r>
            <a:r>
              <a:rPr lang="ru-RU" sz="2400" dirty="0" err="1" smtClean="0"/>
              <a:t>характеризується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деякою</a:t>
            </a:r>
            <a:r>
              <a:rPr lang="ru-RU" sz="2400" dirty="0" smtClean="0"/>
              <a:t> метрикою й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топологією</a:t>
            </a:r>
            <a:r>
              <a:rPr lang="ru-RU" sz="2400" dirty="0" smtClean="0"/>
              <a:t> шару, при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сусідні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один на одного </a:t>
            </a:r>
            <a:r>
              <a:rPr lang="ru-RU" sz="2400" dirty="0" err="1" smtClean="0"/>
              <a:t>сильніше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.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нейрон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зважену</a:t>
            </a:r>
            <a:r>
              <a:rPr lang="ru-RU" sz="2400" dirty="0" smtClean="0"/>
              <a:t> суму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.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зв'язків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нейронами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того, що при </a:t>
            </a:r>
            <a:r>
              <a:rPr lang="ru-RU" sz="2400" dirty="0" err="1" smtClean="0"/>
              <a:t>збудженні</a:t>
            </a:r>
            <a:r>
              <a:rPr lang="ru-RU" sz="2400" dirty="0" smtClean="0"/>
              <a:t> одного з них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шарі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збудженого</a:t>
            </a:r>
            <a:r>
              <a:rPr lang="ru-RU" sz="2400" dirty="0" smtClean="0"/>
              <a:t> нейрона </a:t>
            </a:r>
            <a:r>
              <a:rPr lang="ru-RU" sz="2400" dirty="0" err="1" smtClean="0"/>
              <a:t>зменшується</a:t>
            </a:r>
            <a:r>
              <a:rPr lang="ru-RU" sz="2400" dirty="0" smtClean="0"/>
              <a:t>. Тому центр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шару, що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відповідь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отримане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подразнення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місцезнаходженню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збудженого</a:t>
            </a:r>
            <a:r>
              <a:rPr lang="ru-RU" sz="2400" dirty="0" smtClean="0"/>
              <a:t> нейрона. </a:t>
            </a:r>
            <a:r>
              <a:rPr lang="ru-RU" sz="2400" dirty="0" err="1" smtClean="0"/>
              <a:t>Зміна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сигналу, що </a:t>
            </a:r>
            <a:r>
              <a:rPr lang="ru-RU" sz="2400" dirty="0" err="1" smtClean="0"/>
              <a:t>навчає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максимального </a:t>
            </a:r>
            <a:r>
              <a:rPr lang="ru-RU" sz="2400" dirty="0" err="1" smtClean="0"/>
              <a:t>збудження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нейрона й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— до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реакції</a:t>
            </a:r>
            <a:r>
              <a:rPr lang="ru-RU" sz="2400" dirty="0" smtClean="0"/>
              <a:t> шару.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059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389" y="652809"/>
            <a:ext cx="4467225" cy="346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140" y="4717758"/>
            <a:ext cx="11303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	</a:t>
            </a:r>
            <a:r>
              <a:rPr lang="ru-RU" sz="2400" dirty="0" smtClean="0"/>
              <a:t>Мережа </a:t>
            </a:r>
            <a:r>
              <a:rPr lang="ru-RU" sz="2400" dirty="0" err="1" smtClean="0"/>
              <a:t>Кoхонена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розглядатися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подальший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векторного </a:t>
            </a:r>
            <a:r>
              <a:rPr lang="ru-RU" sz="2400" dirty="0" err="1" smtClean="0"/>
              <a:t>квантування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Відмінність</a:t>
            </a:r>
            <a:r>
              <a:rPr lang="ru-RU" sz="2400" dirty="0" smtClean="0"/>
              <a:t> їх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у способах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546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9" y="249621"/>
            <a:ext cx="11791405" cy="5231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10.2. </a:t>
            </a:r>
            <a:r>
              <a:rPr lang="ru-RU" sz="3600" b="1" dirty="0" err="1" smtClean="0"/>
              <a:t>Навчання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мережі</a:t>
            </a:r>
            <a:r>
              <a:rPr lang="ru-RU" sz="3600" b="1" dirty="0" smtClean="0"/>
              <a:t> К</a:t>
            </a:r>
            <a:r>
              <a:rPr lang="en-US" sz="3600" b="1" dirty="0" smtClean="0"/>
              <a:t>o</a:t>
            </a:r>
            <a:r>
              <a:rPr lang="ru-RU" sz="3600" b="1" dirty="0" err="1" smtClean="0"/>
              <a:t>хонена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6" y="957944"/>
            <a:ext cx="11858898" cy="56457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шукати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місцезнаходження</a:t>
            </a:r>
            <a:r>
              <a:rPr lang="ru-RU" sz="2400" dirty="0" smtClean="0"/>
              <a:t> нейрона шляхом </a:t>
            </a:r>
            <a:r>
              <a:rPr lang="ru-RU" sz="2400" dirty="0" err="1" smtClean="0"/>
              <a:t>розв'язання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збудження</a:t>
            </a:r>
            <a:r>
              <a:rPr lang="ru-RU" sz="2400" dirty="0" smtClean="0"/>
              <a:t>,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спростив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розв'язання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задачі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виділяючи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шару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один с-й нейрон, для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зважена</a:t>
            </a:r>
            <a:r>
              <a:rPr lang="ru-RU" sz="2400" dirty="0" smtClean="0"/>
              <a:t> сума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максимальна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Зазначимо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корисною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попередньої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є </a:t>
            </a:r>
            <a:r>
              <a:rPr lang="ru-RU" sz="2400" dirty="0" err="1" smtClean="0"/>
              <a:t>їхня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нормалізація</a:t>
            </a:r>
            <a:r>
              <a:rPr lang="en-US" sz="2400" dirty="0" smtClean="0"/>
              <a:t>			   </a:t>
            </a:r>
            <a:r>
              <a:rPr lang="ru-RU" sz="2400" dirty="0" smtClean="0"/>
              <a:t> яка </a:t>
            </a:r>
            <a:r>
              <a:rPr lang="ru-RU" sz="2400" dirty="0" err="1" smtClean="0"/>
              <a:t>перетворює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в </a:t>
            </a:r>
            <a:r>
              <a:rPr lang="ru-RU" sz="2400" dirty="0" err="1" smtClean="0"/>
              <a:t>одиничні</a:t>
            </a:r>
            <a:r>
              <a:rPr lang="ru-RU" sz="2400" dirty="0" smtClean="0"/>
              <a:t> з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же </a:t>
            </a:r>
            <a:r>
              <a:rPr lang="ru-RU" sz="2400" dirty="0" err="1" smtClean="0"/>
              <a:t>напрямком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буде </a:t>
            </a:r>
            <a:r>
              <a:rPr lang="ru-RU" sz="2400" dirty="0" err="1" smtClean="0"/>
              <a:t>активований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той нейрон, вектор ваг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ш </a:t>
            </a:r>
            <a:r>
              <a:rPr lang="ru-RU" sz="2400" dirty="0" err="1" smtClean="0"/>
              <a:t>найближчий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вектора х. А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перед початком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невідомо</a:t>
            </a:r>
            <a:r>
              <a:rPr lang="ru-RU" sz="2400" dirty="0" smtClean="0"/>
              <a:t>, який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нейрон </a:t>
            </a:r>
            <a:r>
              <a:rPr lang="ru-RU" sz="2400" dirty="0" err="1" smtClean="0"/>
              <a:t>активуватиметься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поданні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конкретного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вектора, мережа </a:t>
            </a:r>
            <a:r>
              <a:rPr lang="ru-RU" sz="2400" dirty="0" err="1" smtClean="0"/>
              <a:t>навчається</a:t>
            </a:r>
            <a:r>
              <a:rPr lang="ru-RU" sz="2400" dirty="0" smtClean="0"/>
              <a:t> без учителя,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самонавчається</a:t>
            </a:r>
            <a:r>
              <a:rPr lang="ru-RU" sz="2400" dirty="0" smtClean="0"/>
              <a:t>. </a:t>
            </a:r>
            <a:r>
              <a:rPr lang="en-US" sz="2400" dirty="0" smtClean="0"/>
              <a:t>					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82" y="2039573"/>
            <a:ext cx="5457825" cy="619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22" y="3233590"/>
            <a:ext cx="2009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21920"/>
            <a:ext cx="11876315" cy="64817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Вводячи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потенційну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функцію</a:t>
            </a:r>
            <a:r>
              <a:rPr lang="ru-RU" sz="2400" dirty="0" smtClean="0"/>
              <a:t> — </a:t>
            </a:r>
            <a:r>
              <a:rPr lang="ru-RU" sz="2400" dirty="0" err="1" smtClean="0"/>
              <a:t>функцію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en-US" sz="2400" dirty="0" smtClean="0"/>
              <a:t>   («</a:t>
            </a:r>
            <a:r>
              <a:rPr lang="ru-RU" sz="2400" dirty="0" err="1" smtClean="0"/>
              <a:t>сусідства</a:t>
            </a:r>
            <a:r>
              <a:rPr lang="ru-RU" sz="2400" dirty="0" smtClean="0"/>
              <a:t>»)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і-м й </a:t>
            </a:r>
            <a:r>
              <a:rPr lang="en-US" sz="2400" dirty="0" smtClean="0"/>
              <a:t>j-</a:t>
            </a:r>
            <a:r>
              <a:rPr lang="ru-RU" sz="2400" dirty="0" smtClean="0"/>
              <a:t>м нейронами з </a:t>
            </a:r>
            <a:r>
              <a:rPr lang="ru-RU" sz="2400" dirty="0" err="1" smtClean="0"/>
              <a:t>місцезнаходження</a:t>
            </a:r>
            <a:r>
              <a:rPr lang="ru-RU" sz="2400" dirty="0" smtClean="0"/>
              <a:t> </a:t>
            </a:r>
            <a:r>
              <a:rPr lang="en-US" sz="2400" dirty="0" smtClean="0"/>
              <a:t>       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, що монотонно </a:t>
            </a:r>
            <a:r>
              <a:rPr lang="ru-RU" sz="2400" dirty="0" err="1" smtClean="0"/>
              <a:t>спадає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збільшенням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цими</a:t>
            </a:r>
            <a:r>
              <a:rPr lang="ru-RU" sz="2400" dirty="0" smtClean="0"/>
              <a:t> нейронами,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запропонував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алгоритм </a:t>
            </a:r>
            <a:r>
              <a:rPr lang="ru-RU" sz="2400" dirty="0" err="1" smtClean="0"/>
              <a:t>корекції</a:t>
            </a:r>
            <a:r>
              <a:rPr lang="ru-RU" sz="2400" dirty="0" smtClean="0"/>
              <a:t> ваг [11]: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ru-RU" sz="2400" dirty="0" smtClean="0"/>
              <a:t>де </a:t>
            </a:r>
            <a:r>
              <a:rPr lang="el-GR" sz="2400" dirty="0" smtClean="0"/>
              <a:t>α(</a:t>
            </a:r>
            <a:r>
              <a:rPr lang="en-US" sz="2400" dirty="0" smtClean="0"/>
              <a:t>k) ∈ (0,1] — </a:t>
            </a:r>
            <a:r>
              <a:rPr lang="ru-RU" sz="2400" dirty="0" err="1" smtClean="0"/>
              <a:t>коефіцієнт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підсилення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 (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вибирають</a:t>
            </a:r>
            <a:r>
              <a:rPr lang="ru-RU" sz="2400" dirty="0" smtClean="0"/>
              <a:t> </a:t>
            </a:r>
            <a:r>
              <a:rPr lang="el-GR" sz="2400" dirty="0" smtClean="0"/>
              <a:t>α = 1 </a:t>
            </a:r>
            <a:r>
              <a:rPr lang="ru-RU" sz="2400" dirty="0" smtClean="0"/>
              <a:t>на </a:t>
            </a:r>
            <a:r>
              <a:rPr lang="ru-RU" sz="2400" dirty="0" err="1" smtClean="0"/>
              <a:t>першій</a:t>
            </a:r>
            <a:r>
              <a:rPr lang="ru-RU" sz="2400" dirty="0" smtClean="0"/>
              <a:t> </a:t>
            </a:r>
            <a:r>
              <a:rPr lang="ru-RU" sz="2400" dirty="0" err="1" smtClean="0"/>
              <a:t>ітерації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поступово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зменшуючи</a:t>
            </a:r>
            <a:r>
              <a:rPr lang="ru-RU" sz="2400" dirty="0" smtClean="0"/>
              <a:t> в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до нуля); </a:t>
            </a:r>
            <a:r>
              <a:rPr lang="en-US" sz="2400" dirty="0" smtClean="0"/>
              <a:t>      — </a:t>
            </a:r>
            <a:r>
              <a:rPr lang="ru-RU" sz="2400" dirty="0" smtClean="0"/>
              <a:t>монотонно </a:t>
            </a:r>
            <a:r>
              <a:rPr lang="ru-RU" sz="2400" dirty="0" err="1" smtClean="0"/>
              <a:t>спадна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uk-UA" sz="2400" dirty="0" smtClean="0"/>
              <a:t>д</a:t>
            </a:r>
            <a:r>
              <a:rPr lang="ru-RU" sz="2400" dirty="0" smtClean="0"/>
              <a:t>е</a:t>
            </a:r>
            <a:r>
              <a:rPr lang="en-US" sz="2400" dirty="0" smtClean="0"/>
              <a:t>	        </a:t>
            </a:r>
            <a:r>
              <a:rPr lang="ru-RU" sz="2400" dirty="0" smtClean="0"/>
              <a:t>— </a:t>
            </a:r>
            <a:r>
              <a:rPr lang="ru-RU" sz="2400" dirty="0" err="1" smtClean="0"/>
              <a:t>вектори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і й j  у </a:t>
            </a:r>
            <a:r>
              <a:rPr lang="ru-RU" sz="2400" dirty="0" err="1" smtClean="0"/>
              <a:t>ґратках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прийнятій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метриці</a:t>
            </a:r>
            <a:r>
              <a:rPr lang="ru-RU" sz="2400" dirty="0" smtClean="0"/>
              <a:t>                   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	     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зростанням</a:t>
            </a:r>
            <a:r>
              <a:rPr lang="ru-RU" sz="2400" dirty="0" smtClean="0"/>
              <a:t> часу </a:t>
            </a:r>
            <a:r>
              <a:rPr lang="en-US" sz="2400" dirty="0" smtClean="0"/>
              <a:t>k </a:t>
            </a:r>
            <a:r>
              <a:rPr lang="ru-RU" sz="2400" dirty="0" err="1" smtClean="0"/>
              <a:t>прямує</a:t>
            </a:r>
            <a:r>
              <a:rPr lang="ru-RU" sz="2400" dirty="0" smtClean="0"/>
              <a:t> до нуля. На </a:t>
            </a:r>
            <a:r>
              <a:rPr lang="ru-RU" sz="2400" dirty="0" err="1" smtClean="0"/>
              <a:t>практиці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параметра часу </a:t>
            </a:r>
            <a:r>
              <a:rPr lang="en-US" sz="2400" dirty="0" smtClean="0"/>
              <a:t>k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параметр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el-GR" sz="2400" dirty="0" smtClean="0"/>
              <a:t>σ , </a:t>
            </a:r>
            <a:r>
              <a:rPr lang="ru-RU" sz="2400" dirty="0" smtClean="0"/>
              <a:t>що </a:t>
            </a:r>
            <a:r>
              <a:rPr lang="ru-RU" sz="2400" dirty="0" err="1" smtClean="0"/>
              <a:t>задає</a:t>
            </a:r>
            <a:r>
              <a:rPr lang="ru-RU" sz="2400" dirty="0" smtClean="0"/>
              <a:t> величину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 «</a:t>
            </a:r>
            <a:r>
              <a:rPr lang="ru-RU" sz="2400" dirty="0" err="1" smtClean="0"/>
              <a:t>сусідства</a:t>
            </a:r>
            <a:r>
              <a:rPr lang="ru-RU" sz="2400" dirty="0" smtClean="0"/>
              <a:t>» і </a:t>
            </a:r>
            <a:r>
              <a:rPr lang="ru-RU" sz="2400" dirty="0" err="1" smtClean="0"/>
              <a:t>зменшується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часом до нуля.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/>
              <a:t> </a:t>
            </a:r>
            <a:r>
              <a:rPr lang="ru-RU" sz="2400" dirty="0" smtClean="0"/>
              <a:t>        також </a:t>
            </a:r>
            <a:r>
              <a:rPr lang="ru-RU" sz="2400" dirty="0" err="1" smtClean="0"/>
              <a:t>впливає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величини</a:t>
            </a:r>
            <a:r>
              <a:rPr lang="ru-RU" sz="2400" dirty="0" smtClean="0"/>
              <a:t> ваг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шарі</a:t>
            </a:r>
            <a:r>
              <a:rPr lang="ru-RU" sz="2400" dirty="0" smtClean="0"/>
              <a:t>. Очевидно, що для нейрона-</a:t>
            </a:r>
            <a:r>
              <a:rPr lang="ru-RU" sz="2400" dirty="0" err="1" smtClean="0"/>
              <a:t>переможця</a:t>
            </a:r>
            <a:r>
              <a:rPr lang="ru-RU" sz="2400" dirty="0" smtClean="0"/>
              <a:t> с   			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Зважаючи</a:t>
            </a:r>
            <a:r>
              <a:rPr lang="ru-RU" sz="2400" dirty="0" smtClean="0"/>
              <a:t> на те, що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нейронів-переможців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Кoхонена</a:t>
            </a:r>
            <a:r>
              <a:rPr lang="ru-RU" sz="2400" dirty="0" smtClean="0"/>
              <a:t> й у LVQ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ідентично</a:t>
            </a:r>
            <a:r>
              <a:rPr lang="ru-RU" sz="2400" dirty="0" smtClean="0"/>
              <a:t>, то й </a:t>
            </a:r>
            <a:r>
              <a:rPr lang="ru-RU" sz="2400" dirty="0" err="1" smtClean="0"/>
              <a:t>корекція</a:t>
            </a:r>
            <a:r>
              <a:rPr lang="ru-RU" sz="2400" dirty="0" smtClean="0"/>
              <a:t> ваг </a:t>
            </a:r>
            <a:r>
              <a:rPr lang="ru-RU" sz="2400" dirty="0" err="1" smtClean="0"/>
              <a:t>цих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однаково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041" y="121920"/>
            <a:ext cx="295275" cy="400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275" y="513261"/>
            <a:ext cx="752475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814" y="1237977"/>
            <a:ext cx="6457950" cy="485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9557" y="2110468"/>
            <a:ext cx="504825" cy="285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408" y="2646994"/>
            <a:ext cx="4410075" cy="4667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39" y="3344396"/>
            <a:ext cx="857250" cy="352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3237" y="3617694"/>
            <a:ext cx="1068706" cy="4404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644" y="3643821"/>
            <a:ext cx="514350" cy="371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324" y="4593838"/>
            <a:ext cx="2390775" cy="4286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0966" y="4301489"/>
            <a:ext cx="5143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1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8568" y="480035"/>
            <a:ext cx="1685925" cy="438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046" y="471326"/>
            <a:ext cx="1170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На рис. 10.2 наведено приклад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двовимірних</a:t>
            </a:r>
            <a:r>
              <a:rPr lang="ru-RU" sz="2400" dirty="0" smtClean="0"/>
              <a:t> ваг </a:t>
            </a:r>
            <a:r>
              <a:rPr lang="ru-RU" sz="2400" dirty="0" err="1" smtClean="0"/>
              <a:t>мапи</a:t>
            </a:r>
            <a:r>
              <a:rPr lang="ru-RU" sz="2400" dirty="0" smtClean="0"/>
              <a:t> 		        що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ланцюг</a:t>
            </a:r>
            <a:r>
              <a:rPr lang="ru-RU" sz="2400" dirty="0" smtClean="0"/>
              <a:t>. З </a:t>
            </a:r>
            <a:r>
              <a:rPr lang="ru-RU" sz="2400" dirty="0" err="1" smtClean="0"/>
              <a:t>появою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образу 𝐱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сильно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ваговий</a:t>
            </a:r>
            <a:r>
              <a:rPr lang="ru-RU" sz="2400" dirty="0" smtClean="0"/>
              <a:t> вектор нейрона-</a:t>
            </a:r>
            <a:r>
              <a:rPr lang="ru-RU" sz="2400" dirty="0" err="1" smtClean="0"/>
              <a:t>переможця</a:t>
            </a:r>
            <a:r>
              <a:rPr lang="ru-RU" sz="2400" dirty="0" smtClean="0"/>
              <a:t> 5,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сильно — ваги </a:t>
            </a:r>
            <a:r>
              <a:rPr lang="ru-RU" sz="2400" dirty="0" err="1" smtClean="0"/>
              <a:t>розташованих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поруч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ним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3, 4, 6, 7. А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 1,2,8,9 </a:t>
            </a:r>
            <a:r>
              <a:rPr lang="ru-RU" sz="2400" dirty="0" err="1" smtClean="0"/>
              <a:t>перебувають</a:t>
            </a:r>
            <a:r>
              <a:rPr lang="ru-RU" sz="2400" dirty="0" smtClean="0"/>
              <a:t> поза </a:t>
            </a:r>
            <a:r>
              <a:rPr lang="ru-RU" sz="2400" dirty="0" err="1" smtClean="0"/>
              <a:t>областю</a:t>
            </a:r>
            <a:r>
              <a:rPr lang="ru-RU" sz="2400" dirty="0" smtClean="0"/>
              <a:t> «</a:t>
            </a:r>
            <a:r>
              <a:rPr lang="ru-RU" sz="2400" dirty="0" err="1" smtClean="0"/>
              <a:t>сусідства</a:t>
            </a:r>
            <a:r>
              <a:rPr lang="ru-RU" sz="2400" dirty="0" smtClean="0"/>
              <a:t>», </a:t>
            </a:r>
            <a:r>
              <a:rPr lang="ru-RU" sz="2400" dirty="0" err="1" smtClean="0"/>
              <a:t>їхні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змінюються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31" y="2644824"/>
            <a:ext cx="7070408" cy="330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7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95794"/>
            <a:ext cx="11948160" cy="66446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алгоритм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описаний так: </a:t>
            </a:r>
          </a:p>
          <a:p>
            <a:pPr marL="0" indent="0" algn="just">
              <a:buNone/>
            </a:pPr>
            <a:r>
              <a:rPr lang="ru-RU" sz="2400" b="1" dirty="0" smtClean="0"/>
              <a:t>1. </a:t>
            </a:r>
            <a:r>
              <a:rPr lang="ru-RU" sz="2400" b="1" dirty="0" err="1" smtClean="0"/>
              <a:t>Ініціалізація</a:t>
            </a:r>
            <a:r>
              <a:rPr lang="ru-RU" sz="2400" b="1" dirty="0" smtClean="0"/>
              <a:t>.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Ваговим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коефіцієнтам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привласнюються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й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нормалізація</a:t>
            </a:r>
            <a:r>
              <a:rPr lang="ru-RU" sz="2400" dirty="0" smtClean="0"/>
              <a:t>. </a:t>
            </a:r>
            <a:r>
              <a:rPr lang="ru-RU" sz="2400" dirty="0" err="1" smtClean="0"/>
              <a:t>Вибирається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            і </a:t>
            </a:r>
            <a:r>
              <a:rPr lang="ru-RU" sz="2400" dirty="0" err="1" smtClean="0"/>
              <a:t>призначається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підсилення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r>
              <a:rPr lang="ru-RU" sz="2400" b="1" dirty="0" smtClean="0"/>
              <a:t>2. </a:t>
            </a:r>
            <a:r>
              <a:rPr lang="ru-RU" sz="2400" b="1" dirty="0" err="1" smtClean="0"/>
              <a:t>Вибір</a:t>
            </a:r>
            <a:r>
              <a:rPr lang="ru-RU" sz="2400" b="1" dirty="0" smtClean="0"/>
              <a:t> сигналу, що </a:t>
            </a:r>
            <a:r>
              <a:rPr lang="ru-RU" sz="2400" b="1" dirty="0" err="1" smtClean="0"/>
              <a:t>навчає</a:t>
            </a:r>
            <a:r>
              <a:rPr lang="ru-RU" sz="2400" b="1" dirty="0" smtClean="0"/>
              <a:t>.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множини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𝑃(𝐱) </a:t>
            </a:r>
            <a:r>
              <a:rPr lang="ru-RU" sz="2400" dirty="0" err="1" smtClean="0"/>
              <a:t>вибирається</a:t>
            </a:r>
            <a:r>
              <a:rPr lang="ru-RU" sz="2400" dirty="0" smtClean="0"/>
              <a:t> один вектор 𝐱, що </a:t>
            </a:r>
            <a:r>
              <a:rPr lang="ru-RU" sz="2400" dirty="0" err="1" smtClean="0"/>
              <a:t>представляє</a:t>
            </a:r>
            <a:r>
              <a:rPr lang="ru-RU" sz="2400" dirty="0" smtClean="0"/>
              <a:t> «</a:t>
            </a:r>
            <a:r>
              <a:rPr lang="ru-RU" sz="2400" dirty="0" err="1" smtClean="0"/>
              <a:t>сенсорний</a:t>
            </a:r>
            <a:r>
              <a:rPr lang="ru-RU" sz="2400" dirty="0" smtClean="0"/>
              <a:t> сигнал», </a:t>
            </a:r>
            <a:r>
              <a:rPr lang="ru-RU" sz="2400" dirty="0" err="1" smtClean="0"/>
              <a:t>поданий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. </a:t>
            </a:r>
          </a:p>
          <a:p>
            <a:pPr marL="0" indent="0" algn="just">
              <a:buNone/>
            </a:pPr>
            <a:r>
              <a:rPr lang="ru-RU" sz="2400" b="1" dirty="0" smtClean="0"/>
              <a:t>3. Аналіз </a:t>
            </a:r>
            <a:r>
              <a:rPr lang="ru-RU" sz="2400" b="1" dirty="0" err="1" smtClean="0"/>
              <a:t>відгуку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вибір</a:t>
            </a:r>
            <a:r>
              <a:rPr lang="ru-RU" sz="2400" b="1" dirty="0" smtClean="0"/>
              <a:t> нейрона) </a:t>
            </a:r>
          </a:p>
          <a:p>
            <a:pPr marL="0" indent="0" algn="just">
              <a:buNone/>
            </a:pPr>
            <a:r>
              <a:rPr lang="ru-RU" sz="2400" dirty="0" smtClean="0"/>
              <a:t>	За формулою (1.4)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активований</a:t>
            </a:r>
            <a:r>
              <a:rPr lang="ru-RU" sz="2400" dirty="0" smtClean="0"/>
              <a:t> нейрон. </a:t>
            </a:r>
          </a:p>
          <a:p>
            <a:pPr marL="0" indent="0" algn="just">
              <a:buNone/>
            </a:pPr>
            <a:r>
              <a:rPr lang="ru-RU" sz="2400" b="1" dirty="0" smtClean="0"/>
              <a:t>4. </a:t>
            </a:r>
            <a:r>
              <a:rPr lang="ru-RU" sz="2400" b="1" dirty="0" err="1" smtClean="0"/>
              <a:t>Процес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навчання</a:t>
            </a:r>
            <a:r>
              <a:rPr lang="ru-RU" sz="2400" b="1" dirty="0" smtClean="0"/>
              <a:t>.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алгоритму (1.5) </a:t>
            </a:r>
            <a:r>
              <a:rPr lang="ru-RU" sz="2400" dirty="0" err="1" smtClean="0"/>
              <a:t>змінюються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активованого</a:t>
            </a:r>
            <a:r>
              <a:rPr lang="ru-RU" sz="2400" dirty="0" smtClean="0"/>
              <a:t> й </a:t>
            </a:r>
            <a:r>
              <a:rPr lang="ru-RU" sz="2400" dirty="0" err="1" smtClean="0"/>
              <a:t>сусідніх</a:t>
            </a:r>
            <a:r>
              <a:rPr lang="ru-RU" sz="2400" dirty="0" smtClean="0"/>
              <a:t> з ним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поки</a:t>
            </a:r>
            <a:r>
              <a:rPr lang="ru-RU" sz="2400" dirty="0" smtClean="0"/>
              <a:t> не буде </a:t>
            </a:r>
            <a:r>
              <a:rPr lang="ru-RU" sz="2400" dirty="0" err="1" smtClean="0"/>
              <a:t>отримано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або не буде </a:t>
            </a:r>
            <a:r>
              <a:rPr lang="ru-RU" sz="2400" dirty="0" err="1" smtClean="0"/>
              <a:t>подане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задане</a:t>
            </a:r>
            <a:r>
              <a:rPr lang="ru-RU" sz="2400" dirty="0" smtClean="0"/>
              <a:t> число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навчають</a:t>
            </a:r>
            <a:r>
              <a:rPr lang="ru-RU" sz="2400" dirty="0" smtClean="0"/>
              <a:t>. </a:t>
            </a:r>
            <a:r>
              <a:rPr lang="ru-RU" sz="2400" dirty="0" err="1" smtClean="0"/>
              <a:t>Остаточне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збігається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нормалізованими</a:t>
            </a:r>
            <a:r>
              <a:rPr lang="ru-RU" sz="2400" dirty="0" smtClean="0"/>
              <a:t> векторами </a:t>
            </a:r>
            <a:r>
              <a:rPr lang="ru-RU" sz="2400" dirty="0" err="1" smtClean="0"/>
              <a:t>входів</a:t>
            </a:r>
            <a:r>
              <a:rPr lang="ru-RU" sz="2400" dirty="0" smtClean="0"/>
              <a:t>.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мережа К</a:t>
            </a:r>
            <a:r>
              <a:rPr lang="en-US" sz="2400" dirty="0" smtClean="0"/>
              <a:t>o</a:t>
            </a:r>
            <a:r>
              <a:rPr lang="ru-RU" sz="2400" dirty="0" err="1" smtClean="0"/>
              <a:t>хонена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проектування</a:t>
            </a:r>
            <a:r>
              <a:rPr lang="ru-RU" sz="2400" dirty="0" smtClean="0"/>
              <a:t> 𝑁-</a:t>
            </a:r>
            <a:r>
              <a:rPr lang="ru-RU" sz="2400" dirty="0" err="1" smtClean="0"/>
              <a:t>вимірного</a:t>
            </a:r>
            <a:r>
              <a:rPr lang="ru-RU" sz="2400" dirty="0" smtClean="0"/>
              <a:t> простору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 на 𝑀</a:t>
            </a:r>
            <a:r>
              <a:rPr lang="ru-RU" sz="2400" dirty="0" err="1" smtClean="0"/>
              <a:t>вимірну</a:t>
            </a:r>
            <a:r>
              <a:rPr lang="ru-RU" sz="2400" dirty="0" smtClean="0"/>
              <a:t> мережу, аналіз </a:t>
            </a:r>
            <a:r>
              <a:rPr lang="ru-RU" sz="2400" dirty="0" err="1" smtClean="0"/>
              <a:t>збіжності</a:t>
            </a:r>
            <a:r>
              <a:rPr lang="ru-RU" sz="2400" dirty="0" smtClean="0"/>
              <a:t> алгоритму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є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складною задачею.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властивості</a:t>
            </a:r>
            <a:r>
              <a:rPr lang="ru-RU" sz="2400" dirty="0" smtClean="0"/>
              <a:t> алгоритму можуть бути </a:t>
            </a:r>
            <a:r>
              <a:rPr lang="ru-RU" sz="2400" dirty="0" err="1" smtClean="0"/>
              <a:t>продемонстровані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простих</a:t>
            </a:r>
            <a:r>
              <a:rPr lang="ru-RU" sz="2400" dirty="0" smtClean="0"/>
              <a:t> прикладах.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315" y="1641835"/>
            <a:ext cx="419100" cy="228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740" y="1314721"/>
            <a:ext cx="6858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130629"/>
            <a:ext cx="11902441" cy="64730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	Приклад 10.1. </a:t>
            </a:r>
            <a:r>
              <a:rPr lang="ru-RU" sz="2400" dirty="0" err="1" smtClean="0"/>
              <a:t>Розглянемо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одновимірний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випадок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Припустимо</a:t>
            </a:r>
            <a:r>
              <a:rPr lang="ru-RU" sz="2400" dirty="0" smtClean="0"/>
              <a:t>, що мережа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з одного нейрона, а </a:t>
            </a:r>
            <a:r>
              <a:rPr lang="ru-RU" sz="2400" dirty="0" err="1" smtClean="0"/>
              <a:t>вхідний</a:t>
            </a:r>
            <a:r>
              <a:rPr lang="ru-RU" sz="2400" dirty="0" smtClean="0"/>
              <a:t> сигнал 𝑥 𝜖 [𝑎,𝑏]. Нехай </a:t>
            </a:r>
            <a:r>
              <a:rPr lang="ru-RU" sz="2400" dirty="0" err="1" smtClean="0"/>
              <a:t>початкове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ваги </a:t>
            </a:r>
            <a:r>
              <a:rPr lang="ru-RU" sz="2400" dirty="0" err="1" smtClean="0"/>
              <a:t>дорівнює</a:t>
            </a:r>
            <a:r>
              <a:rPr lang="ru-RU" sz="2400" dirty="0" smtClean="0"/>
              <a:t>     (рис. 10.3)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Кожна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зміна</a:t>
            </a:r>
            <a:r>
              <a:rPr lang="ru-RU" sz="2400" dirty="0" smtClean="0"/>
              <a:t> 𝑥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𝑎 й 𝑏,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ru-RU" sz="2400" dirty="0" smtClean="0"/>
              <a:t>де 𝛼 𝜖 (0,1]. </a:t>
            </a:r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переміщення</a:t>
            </a:r>
            <a:r>
              <a:rPr lang="ru-RU" sz="2400" dirty="0" smtClean="0"/>
              <a:t>             </a:t>
            </a:r>
            <a:r>
              <a:rPr lang="ru-RU" sz="2400" dirty="0" err="1" smtClean="0"/>
              <a:t>відбуватиметься</a:t>
            </a:r>
            <a:r>
              <a:rPr lang="ru-RU" sz="2400" dirty="0" smtClean="0"/>
              <a:t> за правилом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Аналогічно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21" y="864053"/>
            <a:ext cx="285750" cy="26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25" y="1298113"/>
            <a:ext cx="6486525" cy="1171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78" y="3092356"/>
            <a:ext cx="4648200" cy="666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788" y="4029349"/>
            <a:ext cx="75247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972" y="4451992"/>
            <a:ext cx="6115050" cy="866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972" y="5801954"/>
            <a:ext cx="61055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47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14. Використання матриць толерантності для синтезу нейронних елементів" id="{97A8BF9D-D5F5-42DF-9BB5-8D7124B4A945}" vid="{3CAF3C79-6FD2-4BF7-A81C-5AF076B7D1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461</Words>
  <Application>Microsoft Office PowerPoint</Application>
  <PresentationFormat>Widescreen</PresentationFormat>
  <Paragraphs>161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Trebuchet MS</vt:lpstr>
      <vt:lpstr>Tw Cen MT</vt:lpstr>
      <vt:lpstr>Тема Office</vt:lpstr>
      <vt:lpstr>Схема</vt:lpstr>
      <vt:lpstr>Модуль 1 Моделі нейронних елементів та нейромереж </vt:lpstr>
      <vt:lpstr>PowerPoint Presentation</vt:lpstr>
      <vt:lpstr>PowerPoint Presentation</vt:lpstr>
      <vt:lpstr>PowerPoint Presentation</vt:lpstr>
      <vt:lpstr>10.2. Навчання мережі Кoхонена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10.3. Вибір функції «сусідства»</vt:lpstr>
      <vt:lpstr>PowerPoint Presentation</vt:lpstr>
      <vt:lpstr>PowerPoint Presentation</vt:lpstr>
      <vt:lpstr>PowerPoint Presentation</vt:lpstr>
      <vt:lpstr>10.4. Побудова мапи Кохонена </vt:lpstr>
      <vt:lpstr>PowerPoint Presentation</vt:lpstr>
      <vt:lpstr>PowerPoint Presentation</vt:lpstr>
      <vt:lpstr>PowerPoint Presentation</vt:lpstr>
      <vt:lpstr>PowerPoint Presentation</vt:lpstr>
      <vt:lpstr>ЛІТЕРАТУРА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НЕЙРОМЕРЕЖА КOХОНЕНА</dc:title>
  <dc:creator>DDD</dc:creator>
  <cp:lastModifiedBy>User</cp:lastModifiedBy>
  <cp:revision>21</cp:revision>
  <dcterms:created xsi:type="dcterms:W3CDTF">2019-04-20T19:29:08Z</dcterms:created>
  <dcterms:modified xsi:type="dcterms:W3CDTF">2021-05-03T17:50:01Z</dcterms:modified>
</cp:coreProperties>
</file>