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81" r:id="rId3"/>
    <p:sldId id="257" r:id="rId4"/>
    <p:sldId id="283" r:id="rId5"/>
    <p:sldId id="284" r:id="rId6"/>
    <p:sldId id="285" r:id="rId7"/>
    <p:sldId id="282" r:id="rId8"/>
    <p:sldId id="258" r:id="rId9"/>
    <p:sldId id="259" r:id="rId10"/>
    <p:sldId id="260" r:id="rId11"/>
    <p:sldId id="279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AF82-0891-4750-A3FC-555E147C5CAA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9374-6AAE-4212-9A17-27DD313BA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760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AF82-0891-4750-A3FC-555E147C5CAA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9374-6AAE-4212-9A17-27DD313BA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684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AF82-0891-4750-A3FC-555E147C5CAA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9374-6AAE-4212-9A17-27DD313BA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165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9870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4755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84832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3878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77209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01546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57467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2301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AF82-0891-4750-A3FC-555E147C5CAA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9374-6AAE-4212-9A17-27DD313BA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2419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56256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01420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28296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j-ea"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j-ea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82419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34733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45693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34018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94095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0464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AF82-0891-4750-A3FC-555E147C5CAA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9374-6AAE-4212-9A17-27DD313BA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123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AF82-0891-4750-A3FC-555E147C5CAA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9374-6AAE-4212-9A17-27DD313BA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345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AF82-0891-4750-A3FC-555E147C5CAA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9374-6AAE-4212-9A17-27DD313BA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077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AF82-0891-4750-A3FC-555E147C5CAA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9374-6AAE-4212-9A17-27DD313BA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644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AF82-0891-4750-A3FC-555E147C5CAA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9374-6AAE-4212-9A17-27DD313BA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340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AF82-0891-4750-A3FC-555E147C5CAA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9374-6AAE-4212-9A17-27DD313BA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626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AF82-0891-4750-A3FC-555E147C5CAA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9374-6AAE-4212-9A17-27DD313BA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10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7AF82-0891-4750-A3FC-555E147C5CAA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99374-6AAE-4212-9A17-27DD313BA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370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44807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uk.wikipedia.org/wiki/%D0%A8%D1%82%D1%83%D1%87%D0%BD%D0%B8%D0%B9_%D1%96%D0%BD%D1%82%D0%B5%D0%BB%D0%B5%D0%BA%D1%8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2322" y="709684"/>
            <a:ext cx="8879884" cy="3370997"/>
          </a:xfrm>
        </p:spPr>
        <p:txBody>
          <a:bodyPr>
            <a:normAutofit/>
          </a:bodyPr>
          <a:lstStyle/>
          <a:p>
            <a:pPr algn="ctr"/>
            <a:r>
              <a:rPr lang="uk-UA" b="1" dirty="0"/>
              <a:t>Модуль </a:t>
            </a:r>
            <a:r>
              <a:rPr lang="uk-UA" b="1" dirty="0" smtClean="0"/>
              <a:t>2</a:t>
            </a:r>
            <a:br>
              <a:rPr lang="uk-UA" b="1" dirty="0" smtClean="0"/>
            </a:br>
            <a:r>
              <a:rPr lang="uk-UA" b="1" dirty="0"/>
              <a:t>Методи навчання нейромереж</a:t>
            </a:r>
            <a:r>
              <a:rPr lang="ru-RU" sz="4800" dirty="0"/>
              <a:t/>
            </a:r>
            <a:br>
              <a:rPr lang="ru-RU" sz="4800" dirty="0"/>
            </a:br>
            <a:endParaRPr lang="ru-RU" sz="4800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508654" y="4367281"/>
            <a:ext cx="9144000" cy="156949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kumimoji="0" lang="uk-UA" sz="4800" b="1" i="0" u="none" strike="noStrike" kern="1200" cap="all" spc="0" normalizeH="0" baseline="0" noProof="0" dirty="0" smtClean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j-ea"/>
                <a:cs typeface="+mj-cs"/>
              </a:rPr>
              <a:t>Тема № 7</a:t>
            </a:r>
            <a:r>
              <a:rPr kumimoji="0" lang="ru-RU" sz="4800" b="0" i="0" u="none" strike="noStrike" kern="1200" cap="all" spc="0" normalizeH="0" baseline="0" noProof="0" dirty="0" smtClean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j-ea"/>
                <a:cs typeface="+mj-cs"/>
              </a:rPr>
              <a:t/>
            </a:r>
            <a:br>
              <a:rPr kumimoji="0" lang="ru-RU" sz="4800" b="0" i="0" u="none" strike="noStrike" kern="1200" cap="all" spc="0" normalizeH="0" baseline="0" noProof="0" dirty="0" smtClean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j-ea"/>
                <a:cs typeface="+mj-cs"/>
              </a:rPr>
            </a:br>
            <a:r>
              <a:rPr lang="ru-RU" b="1" dirty="0"/>
              <a:t>НАВЧАННЯ </a:t>
            </a:r>
            <a:r>
              <a:rPr lang="ru-RU" b="1" dirty="0" smtClean="0"/>
              <a:t>ШНМ. </a:t>
            </a:r>
            <a:r>
              <a:rPr lang="uk-UA" dirty="0"/>
              <a:t>Основні поняття</a:t>
            </a:r>
            <a:r>
              <a:rPr kumimoji="0" lang="ru-RU" sz="4800" b="0" i="0" u="none" strike="noStrike" kern="1200" cap="all" spc="0" normalizeH="0" baseline="0" noProof="0" dirty="0" smtClean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j-ea"/>
                <a:cs typeface="+mj-cs"/>
              </a:rPr>
              <a:t> </a:t>
            </a:r>
            <a:endParaRPr kumimoji="0" lang="ru-RU" sz="4800" b="0" i="0" u="none" strike="noStrike" kern="1200" cap="all" spc="0" normalizeH="0" baseline="0" noProof="0" dirty="0">
              <a:ln w="3175" cmpd="sng">
                <a:noFill/>
              </a:ln>
              <a:solidFill>
                <a:prstClr val="white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8917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608366" y="2377345"/>
            <a:ext cx="8598079" cy="1419592"/>
          </a:xfrm>
        </p:spPr>
        <p:txBody>
          <a:bodyPr>
            <a:normAutofit/>
          </a:bodyPr>
          <a:lstStyle/>
          <a:p>
            <a:pPr algn="ctr"/>
            <a:r>
              <a:rPr lang="uk-UA" sz="4800" dirty="0" smtClean="0"/>
              <a:t>Дякую за увагу!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272291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1104" y="259399"/>
            <a:ext cx="10630988" cy="759506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Машине навчання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354" y="1210491"/>
            <a:ext cx="9962867" cy="52948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400" dirty="0"/>
              <a:t>	</a:t>
            </a:r>
            <a:r>
              <a:rPr lang="uk-UA" i="1" dirty="0" smtClean="0"/>
              <a:t>Машинне </a:t>
            </a:r>
            <a:r>
              <a:rPr lang="uk-UA" i="1" dirty="0"/>
              <a:t>навчання</a:t>
            </a:r>
            <a:r>
              <a:rPr lang="uk-UA" dirty="0"/>
              <a:t> (</a:t>
            </a:r>
            <a:r>
              <a:rPr lang="uk-UA" i="1" dirty="0" err="1"/>
              <a:t>machine</a:t>
            </a:r>
            <a:r>
              <a:rPr lang="uk-UA" i="1" dirty="0"/>
              <a:t> </a:t>
            </a:r>
            <a:r>
              <a:rPr lang="uk-UA" i="1" dirty="0" err="1"/>
              <a:t>learning</a:t>
            </a:r>
            <a:r>
              <a:rPr lang="uk-UA" dirty="0"/>
              <a:t>) —</a:t>
            </a:r>
            <a:r>
              <a:rPr lang="en-US" dirty="0"/>
              <a:t> </a:t>
            </a:r>
            <a:r>
              <a:rPr lang="uk-UA" dirty="0"/>
              <a:t>це підгалузь </a:t>
            </a:r>
            <a:r>
              <a:rPr lang="uk-UA" dirty="0">
                <a:hlinkClick r:id="rId2" tooltip="Штучний інтелект"/>
              </a:rPr>
              <a:t>штучного інтелекту</a:t>
            </a:r>
            <a:r>
              <a:rPr lang="uk-UA" dirty="0"/>
              <a:t>, яка часто застосовує статистичні прийоми для надання комп’ютерам </a:t>
            </a:r>
            <a:r>
              <a:rPr lang="uk-UA" dirty="0" smtClean="0"/>
              <a:t>здатності </a:t>
            </a:r>
            <a:r>
              <a:rPr lang="uk-UA" dirty="0"/>
              <a:t>«навчатися» (тобто, поступово покращувати вміння розв’язувати певну задачу).</a:t>
            </a:r>
            <a:endParaRPr lang="en-US" dirty="0"/>
          </a:p>
          <a:p>
            <a:pPr marL="0" indent="0" algn="just">
              <a:buNone/>
            </a:pPr>
            <a:r>
              <a:rPr lang="uk-UA" dirty="0" smtClean="0"/>
              <a:t>	Назву </a:t>
            </a:r>
            <a:r>
              <a:rPr lang="uk-UA" dirty="0"/>
              <a:t>було запропоновано 1959 року А. </a:t>
            </a:r>
            <a:r>
              <a:rPr lang="uk-UA" dirty="0" err="1" smtClean="0"/>
              <a:t>Семюелем</a:t>
            </a:r>
            <a:r>
              <a:rPr lang="uk-UA" dirty="0" smtClean="0"/>
              <a:t>. </a:t>
            </a:r>
            <a:r>
              <a:rPr lang="uk-UA" dirty="0"/>
              <a:t>Машинне навчання досліджує </a:t>
            </a:r>
            <a:r>
              <a:rPr lang="uk-UA" i="1" dirty="0"/>
              <a:t>ви­в­чення та побудову алгоритмів, які можуть навчатися й робити перед­бачення та уза­галь­нення на основі наявних </a:t>
            </a:r>
            <a:r>
              <a:rPr lang="uk-UA" i="1" dirty="0" smtClean="0"/>
              <a:t>даних</a:t>
            </a:r>
            <a:r>
              <a:rPr lang="uk-UA" dirty="0" smtClean="0"/>
              <a:t>. </a:t>
            </a:r>
            <a:r>
              <a:rPr lang="uk-UA" dirty="0"/>
              <a:t>До прикладів застосувань </a:t>
            </a:r>
            <a:r>
              <a:rPr lang="uk-UA" dirty="0" err="1"/>
              <a:t>machine</a:t>
            </a:r>
            <a:r>
              <a:rPr lang="uk-UA" dirty="0"/>
              <a:t> </a:t>
            </a:r>
            <a:r>
              <a:rPr lang="uk-UA" dirty="0" err="1"/>
              <a:t>learning</a:t>
            </a:r>
            <a:r>
              <a:rPr lang="uk-UA" dirty="0"/>
              <a:t> належать філь­трування електронної пошти, виявляння мережевих атак, оптичне розпіз­на­вання символів (ОРС), навчання ранжуванню та комп’ютерний зір.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19886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1104" y="259399"/>
            <a:ext cx="10630988" cy="759506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Машине навчання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4962" y="1101306"/>
            <a:ext cx="10877130" cy="23242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400" dirty="0" smtClean="0"/>
              <a:t>	Задачі </a:t>
            </a:r>
            <a:r>
              <a:rPr lang="uk-UA" sz="2400" dirty="0"/>
              <a:t>машинного навчання, як правило, поділяють на дві широкі категорії, залежно від того, чи доступний системі, що навчається, навчальний «сигнал», або «зворотний зв'язок»:</a:t>
            </a:r>
            <a:endParaRPr lang="en-US" sz="2400" dirty="0"/>
          </a:p>
          <a:p>
            <a:pPr algn="just"/>
            <a:r>
              <a:rPr lang="uk-UA" sz="2400" i="1" dirty="0"/>
              <a:t>Навчання з учителем</a:t>
            </a:r>
            <a:r>
              <a:rPr lang="uk-UA" sz="2400" dirty="0"/>
              <a:t> (</a:t>
            </a:r>
            <a:r>
              <a:rPr lang="uk-UA" sz="2400" dirty="0" err="1"/>
              <a:t>supervised</a:t>
            </a:r>
            <a:r>
              <a:rPr lang="uk-UA" sz="2400" dirty="0"/>
              <a:t> </a:t>
            </a:r>
            <a:r>
              <a:rPr lang="uk-UA" sz="2400" dirty="0" err="1"/>
              <a:t>learning</a:t>
            </a:r>
            <a:r>
              <a:rPr lang="uk-UA" sz="2400" dirty="0"/>
              <a:t>): комп’ютерові надають приклади входів та їхніх бажаних виходів, задані «вчителем», і метою є встановлення загального пра­вила, яке відображає входи на виходи.</a:t>
            </a:r>
            <a:endParaRPr lang="en-US" sz="2000" dirty="0" smtClean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1063" y="3411940"/>
            <a:ext cx="7560859" cy="309804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4407704" y="6518276"/>
            <a:ext cx="391885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dirty="0" smtClean="0"/>
              <a:t>Рис. 1. Приклад навчання з учителем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7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478" y="1018905"/>
            <a:ext cx="6772910" cy="389128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1104" y="259399"/>
            <a:ext cx="10630988" cy="759506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Машине навчання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4962" y="1101306"/>
            <a:ext cx="5732065" cy="57566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dirty="0" smtClean="0"/>
              <a:t>В </a:t>
            </a:r>
            <a:r>
              <a:rPr lang="uk-UA" sz="2400" dirty="0"/>
              <a:t>окремих випадках вхідний сигнал може бути доступним лише частково, або бути обмеженим особливим зворотним зв'язком:</a:t>
            </a:r>
            <a:endParaRPr lang="en-US" sz="2400" dirty="0"/>
          </a:p>
          <a:p>
            <a:pPr lvl="1"/>
            <a:r>
              <a:rPr lang="uk-UA" i="1" dirty="0"/>
              <a:t>Напівавтоматичне навчання </a:t>
            </a:r>
            <a:r>
              <a:rPr lang="uk-UA" dirty="0"/>
              <a:t>(</a:t>
            </a:r>
            <a:r>
              <a:rPr lang="uk-UA" dirty="0" err="1"/>
              <a:t>semi-supervised</a:t>
            </a:r>
            <a:r>
              <a:rPr lang="uk-UA" dirty="0"/>
              <a:t> </a:t>
            </a:r>
            <a:r>
              <a:rPr lang="uk-UA" dirty="0" err="1"/>
              <a:t>learning</a:t>
            </a:r>
            <a:r>
              <a:rPr lang="uk-UA" dirty="0"/>
              <a:t>): системі надають трену­валь­ний набір, в якому відсутні деякі цільові виходи.</a:t>
            </a:r>
            <a:endParaRPr lang="en-US" dirty="0"/>
          </a:p>
          <a:p>
            <a:r>
              <a:rPr lang="uk-UA" sz="2400" i="1" dirty="0"/>
              <a:t>Навчання з </a:t>
            </a:r>
            <a:r>
              <a:rPr lang="uk-UA" sz="2400" i="1" dirty="0" smtClean="0"/>
              <a:t>підкріпленням</a:t>
            </a:r>
            <a:r>
              <a:rPr lang="uk-UA" sz="2400" dirty="0" smtClean="0"/>
              <a:t> (</a:t>
            </a:r>
            <a:r>
              <a:rPr lang="uk-UA" sz="2400" dirty="0" err="1" smtClean="0"/>
              <a:t>reinforcement</a:t>
            </a:r>
            <a:r>
              <a:rPr lang="uk-UA" sz="2400" dirty="0" smtClean="0"/>
              <a:t> </a:t>
            </a:r>
            <a:r>
              <a:rPr lang="uk-UA" sz="2400" dirty="0" err="1"/>
              <a:t>learning</a:t>
            </a:r>
            <a:r>
              <a:rPr lang="uk-UA" sz="2400" dirty="0"/>
              <a:t>): тренувальні дані (у вигляді ви­на­город та покарань) надаються лише як зворотний зв’язок на дії програми в дина­міч­ному середовищі, як при керуванні автомобілем, або грі з опонентом.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316505" y="5330094"/>
            <a:ext cx="391885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dirty="0"/>
              <a:t>Рис. </a:t>
            </a:r>
            <a:r>
              <a:rPr lang="uk-UA" dirty="0" smtClean="0"/>
              <a:t>2</a:t>
            </a:r>
            <a:r>
              <a:rPr lang="uk-UA" dirty="0"/>
              <a:t>. Навчання з підкріпленням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94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1104" y="259399"/>
            <a:ext cx="10630988" cy="759506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Машине навчання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4963" y="1101306"/>
            <a:ext cx="5384516" cy="30203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i="1" dirty="0"/>
              <a:t>Навчання без учителя</a:t>
            </a:r>
            <a:r>
              <a:rPr lang="uk-UA" dirty="0"/>
              <a:t> (</a:t>
            </a:r>
            <a:r>
              <a:rPr lang="uk-UA" dirty="0" err="1"/>
              <a:t>unsupervised</a:t>
            </a:r>
            <a:r>
              <a:rPr lang="uk-UA" dirty="0"/>
              <a:t> </a:t>
            </a:r>
            <a:r>
              <a:rPr lang="uk-UA" dirty="0" err="1"/>
              <a:t>learning</a:t>
            </a:r>
            <a:r>
              <a:rPr lang="uk-UA" dirty="0"/>
              <a:t>): Алгоритмові навчання не дається міток, залишаючи його самому знаходити приховані закономірності в наборах даних.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043550" y="5425628"/>
            <a:ext cx="391885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dirty="0"/>
              <a:t>Рис. </a:t>
            </a:r>
            <a:r>
              <a:rPr lang="uk-UA" dirty="0" smtClean="0"/>
              <a:t>3. </a:t>
            </a:r>
            <a:r>
              <a:rPr lang="uk-UA" dirty="0"/>
              <a:t>Навчання </a:t>
            </a:r>
            <a:r>
              <a:rPr lang="uk-UA" dirty="0" smtClean="0"/>
              <a:t>без учителя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2479" y="1018904"/>
            <a:ext cx="5889061" cy="43111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426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1104" y="259399"/>
            <a:ext cx="10630988" cy="75950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err="1" smtClean="0"/>
              <a:t>Поняття</a:t>
            </a:r>
            <a:r>
              <a:rPr lang="ru-RU" sz="3600" b="1" dirty="0" smtClean="0"/>
              <a:t> про </a:t>
            </a:r>
            <a:r>
              <a:rPr lang="ru-RU" sz="3600" b="1" dirty="0" err="1" smtClean="0"/>
              <a:t>навчання</a:t>
            </a:r>
            <a:r>
              <a:rPr lang="ru-RU" sz="3600" b="1" dirty="0" smtClean="0"/>
              <a:t> ШНМ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354" y="1210491"/>
            <a:ext cx="9962867" cy="52948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 smtClean="0"/>
              <a:t>	</a:t>
            </a:r>
            <a:r>
              <a:rPr lang="ru-RU" sz="2400" dirty="0"/>
              <a:t> </a:t>
            </a:r>
            <a:r>
              <a:rPr lang="ru-RU" sz="2400" dirty="0" err="1"/>
              <a:t>Найбільшого</a:t>
            </a:r>
            <a:r>
              <a:rPr lang="ru-RU" sz="2400" dirty="0"/>
              <a:t> </a:t>
            </a:r>
            <a:r>
              <a:rPr lang="ru-RU" sz="2400" dirty="0" err="1"/>
              <a:t>поширення</a:t>
            </a:r>
            <a:r>
              <a:rPr lang="ru-RU" sz="2400" dirty="0"/>
              <a:t> </a:t>
            </a:r>
            <a:r>
              <a:rPr lang="ru-RU" sz="2400" dirty="0" err="1"/>
              <a:t>сьогодні</a:t>
            </a:r>
            <a:r>
              <a:rPr lang="ru-RU" sz="2400" dirty="0"/>
              <a:t> </a:t>
            </a:r>
            <a:r>
              <a:rPr lang="ru-RU" sz="2400" dirty="0" err="1"/>
              <a:t>отримав</a:t>
            </a:r>
            <a:r>
              <a:rPr lang="ru-RU" sz="2400" dirty="0"/>
              <a:t> </a:t>
            </a:r>
            <a:r>
              <a:rPr lang="ru-RU" sz="2400" dirty="0" err="1"/>
              <a:t>підхід</a:t>
            </a:r>
            <a:r>
              <a:rPr lang="ru-RU" sz="2400" dirty="0"/>
              <a:t>, при </a:t>
            </a:r>
            <a:r>
              <a:rPr lang="ru-RU" sz="2400" dirty="0" err="1"/>
              <a:t>якому</a:t>
            </a:r>
            <a:r>
              <a:rPr lang="ru-RU" sz="2400" dirty="0"/>
              <a:t> структура </a:t>
            </a:r>
            <a:r>
              <a:rPr lang="ru-RU" sz="2400" dirty="0" err="1"/>
              <a:t>мережі</a:t>
            </a:r>
            <a:r>
              <a:rPr lang="ru-RU" sz="2400" dirty="0"/>
              <a:t> </a:t>
            </a:r>
            <a:r>
              <a:rPr lang="ru-RU" sz="2400" dirty="0" err="1"/>
              <a:t>задається</a:t>
            </a:r>
            <a:r>
              <a:rPr lang="ru-RU" sz="2400" dirty="0"/>
              <a:t> </a:t>
            </a:r>
            <a:r>
              <a:rPr lang="ru-RU" sz="2400" dirty="0" err="1"/>
              <a:t>апріорно</a:t>
            </a:r>
            <a:r>
              <a:rPr lang="ru-RU" sz="2400" dirty="0"/>
              <a:t>, а мережа </a:t>
            </a:r>
            <a:r>
              <a:rPr lang="ru-RU" sz="2400" dirty="0" err="1"/>
              <a:t>навчається</a:t>
            </a:r>
            <a:r>
              <a:rPr lang="ru-RU" sz="2400" dirty="0"/>
              <a:t> шляхом </a:t>
            </a:r>
            <a:r>
              <a:rPr lang="ru-RU" sz="2400" dirty="0" err="1"/>
              <a:t>настроювання</a:t>
            </a:r>
            <a:r>
              <a:rPr lang="ru-RU" sz="2400" dirty="0"/>
              <a:t> </a:t>
            </a:r>
            <a:r>
              <a:rPr lang="ru-RU" sz="2400" dirty="0" err="1"/>
              <a:t>матриці</a:t>
            </a:r>
            <a:r>
              <a:rPr lang="ru-RU" sz="2400" dirty="0"/>
              <a:t> зв’язків (</a:t>
            </a:r>
            <a:r>
              <a:rPr lang="ru-RU" sz="2400" dirty="0" err="1"/>
              <a:t>вагових</a:t>
            </a:r>
            <a:r>
              <a:rPr lang="ru-RU" sz="2400" dirty="0"/>
              <a:t> </a:t>
            </a:r>
            <a:r>
              <a:rPr lang="ru-RU" sz="2400" dirty="0" err="1"/>
              <a:t>коефіцієнтів</a:t>
            </a:r>
            <a:r>
              <a:rPr lang="ru-RU" sz="2400" dirty="0"/>
              <a:t>) </a:t>
            </a:r>
            <a:r>
              <a:rPr lang="en-US" sz="2400" i="1" dirty="0"/>
              <a:t>W</a:t>
            </a:r>
            <a:r>
              <a:rPr lang="en-US" sz="2400" dirty="0"/>
              <a:t>. </a:t>
            </a:r>
            <a:r>
              <a:rPr lang="ru-RU" sz="2400" dirty="0" err="1"/>
              <a:t>Від</a:t>
            </a:r>
            <a:r>
              <a:rPr lang="ru-RU" sz="2400" dirty="0"/>
              <a:t> того, </a:t>
            </a:r>
            <a:r>
              <a:rPr lang="ru-RU" sz="2400" dirty="0" err="1"/>
              <a:t>наскільки</a:t>
            </a:r>
            <a:r>
              <a:rPr lang="ru-RU" sz="2400" dirty="0"/>
              <a:t> </a:t>
            </a:r>
            <a:r>
              <a:rPr lang="ru-RU" sz="2400" dirty="0" err="1"/>
              <a:t>вдало</a:t>
            </a:r>
            <a:r>
              <a:rPr lang="ru-RU" sz="2400" dirty="0"/>
              <a:t> </a:t>
            </a:r>
            <a:r>
              <a:rPr lang="ru-RU" sz="2400" dirty="0" err="1"/>
              <a:t>побудована</a:t>
            </a:r>
            <a:r>
              <a:rPr lang="ru-RU" sz="2400" dirty="0"/>
              <a:t> </a:t>
            </a:r>
            <a:r>
              <a:rPr lang="ru-RU" sz="2400" dirty="0" err="1"/>
              <a:t>ця</a:t>
            </a:r>
            <a:r>
              <a:rPr lang="ru-RU" sz="2400" dirty="0"/>
              <a:t> </a:t>
            </a:r>
            <a:r>
              <a:rPr lang="ru-RU" sz="2400" dirty="0" err="1"/>
              <a:t>матриця</a:t>
            </a:r>
            <a:r>
              <a:rPr lang="ru-RU" sz="2400" dirty="0"/>
              <a:t>, </a:t>
            </a:r>
            <a:r>
              <a:rPr lang="ru-RU" sz="2400" dirty="0" err="1"/>
              <a:t>залежить</a:t>
            </a:r>
            <a:r>
              <a:rPr lang="ru-RU" sz="2400" dirty="0"/>
              <a:t> </a:t>
            </a:r>
            <a:r>
              <a:rPr lang="ru-RU" sz="2400" dirty="0" err="1"/>
              <a:t>ефективність</a:t>
            </a:r>
            <a:r>
              <a:rPr lang="ru-RU" sz="2400" dirty="0"/>
              <a:t> </a:t>
            </a:r>
            <a:r>
              <a:rPr lang="ru-RU" sz="2400" dirty="0" err="1"/>
              <a:t>даної</a:t>
            </a:r>
            <a:r>
              <a:rPr lang="ru-RU" sz="2400" dirty="0"/>
              <a:t> </a:t>
            </a:r>
            <a:r>
              <a:rPr lang="ru-RU" sz="2400" dirty="0" err="1" smtClean="0"/>
              <a:t>мережі</a:t>
            </a:r>
            <a:r>
              <a:rPr lang="ru-RU" sz="2400" dirty="0" smtClean="0"/>
              <a:t>.</a:t>
            </a:r>
          </a:p>
          <a:p>
            <a:pPr marL="0" indent="0" algn="just">
              <a:buNone/>
            </a:pPr>
            <a:r>
              <a:rPr lang="ru-RU" sz="2400" dirty="0"/>
              <a:t>	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 </a:t>
            </a:r>
            <a:r>
              <a:rPr lang="ru-RU" sz="2400" dirty="0" err="1"/>
              <a:t>полягає</a:t>
            </a:r>
            <a:r>
              <a:rPr lang="ru-RU" sz="2400" dirty="0"/>
              <a:t> у </a:t>
            </a:r>
            <a:r>
              <a:rPr lang="ru-RU" sz="2400" dirty="0" err="1"/>
              <a:t>зміні</a:t>
            </a:r>
            <a:r>
              <a:rPr lang="ru-RU" sz="2400" dirty="0"/>
              <a:t> за </a:t>
            </a:r>
            <a:r>
              <a:rPr lang="ru-RU" sz="2400" dirty="0" err="1"/>
              <a:t>певною</a:t>
            </a:r>
            <a:r>
              <a:rPr lang="ru-RU" sz="2400" dirty="0"/>
              <a:t> процедурою </a:t>
            </a:r>
            <a:r>
              <a:rPr lang="ru-RU" sz="2400" dirty="0" err="1"/>
              <a:t>елементів</a:t>
            </a:r>
            <a:r>
              <a:rPr lang="ru-RU" sz="2400" dirty="0"/>
              <a:t> </a:t>
            </a:r>
            <a:r>
              <a:rPr lang="ru-RU" sz="2400" dirty="0" err="1"/>
              <a:t>матриці</a:t>
            </a:r>
            <a:r>
              <a:rPr lang="ru-RU" sz="2400" dirty="0"/>
              <a:t> </a:t>
            </a:r>
            <a:r>
              <a:rPr lang="en-US" sz="2400" i="1" dirty="0"/>
              <a:t>W</a:t>
            </a:r>
            <a:r>
              <a:rPr lang="en-US" sz="2400" dirty="0"/>
              <a:t> </a:t>
            </a:r>
            <a:r>
              <a:rPr lang="ru-RU" sz="2400" dirty="0"/>
              <a:t>при </a:t>
            </a:r>
            <a:r>
              <a:rPr lang="ru-RU" sz="2400" dirty="0" err="1"/>
              <a:t>послідовному</a:t>
            </a:r>
            <a:r>
              <a:rPr lang="ru-RU" sz="2400" dirty="0"/>
              <a:t> </a:t>
            </a:r>
            <a:r>
              <a:rPr lang="ru-RU" sz="2400" dirty="0" err="1"/>
              <a:t>поданні</a:t>
            </a:r>
            <a:r>
              <a:rPr lang="ru-RU" sz="2400" dirty="0"/>
              <a:t> </a:t>
            </a:r>
            <a:r>
              <a:rPr lang="ru-RU" sz="2400" dirty="0" err="1"/>
              <a:t>мережі</a:t>
            </a:r>
            <a:r>
              <a:rPr lang="ru-RU" sz="2400" dirty="0"/>
              <a:t> </a:t>
            </a:r>
            <a:r>
              <a:rPr lang="ru-RU" sz="2400" dirty="0" err="1"/>
              <a:t>деяких</a:t>
            </a:r>
            <a:r>
              <a:rPr lang="ru-RU" sz="2400" dirty="0"/>
              <a:t> </a:t>
            </a:r>
            <a:r>
              <a:rPr lang="ru-RU" sz="2400" dirty="0" err="1"/>
              <a:t>векторів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навчають</a:t>
            </a:r>
            <a:r>
              <a:rPr lang="ru-RU" sz="2400" dirty="0" smtClean="0"/>
              <a:t>.</a:t>
            </a:r>
          </a:p>
          <a:p>
            <a:pPr marL="0" indent="0" algn="just">
              <a:buNone/>
            </a:pPr>
            <a:r>
              <a:rPr lang="ru-RU" sz="2400" dirty="0"/>
              <a:t>	 У </a:t>
            </a:r>
            <a:r>
              <a:rPr lang="ru-RU" sz="2400" dirty="0" err="1"/>
              <a:t>зв’язку</a:t>
            </a:r>
            <a:r>
              <a:rPr lang="ru-RU" sz="2400" dirty="0"/>
              <a:t> з </a:t>
            </a:r>
            <a:r>
              <a:rPr lang="ru-RU" sz="2400" dirty="0" err="1"/>
              <a:t>цим</a:t>
            </a:r>
            <a:r>
              <a:rPr lang="ru-RU" sz="2400" dirty="0"/>
              <a:t> </a:t>
            </a:r>
            <a:r>
              <a:rPr lang="ru-RU" sz="2400" dirty="0" err="1"/>
              <a:t>штучний</a:t>
            </a:r>
            <a:r>
              <a:rPr lang="ru-RU" sz="2400" dirty="0"/>
              <a:t> нейрон </a:t>
            </a:r>
            <a:r>
              <a:rPr lang="ru-RU" sz="2400" dirty="0" err="1"/>
              <a:t>може</a:t>
            </a:r>
            <a:r>
              <a:rPr lang="ru-RU" sz="2400" dirty="0"/>
              <a:t> бути представлений у </a:t>
            </a:r>
            <a:r>
              <a:rPr lang="ru-RU" sz="2400" dirty="0" err="1"/>
              <a:t>такий</a:t>
            </a:r>
            <a:r>
              <a:rPr lang="ru-RU" sz="2400" dirty="0"/>
              <a:t> </a:t>
            </a:r>
            <a:r>
              <a:rPr lang="ru-RU" sz="2400" dirty="0" err="1"/>
              <a:t>спосіб</a:t>
            </a:r>
            <a:r>
              <a:rPr lang="ru-RU" sz="2400" dirty="0"/>
              <a:t> (рис. </a:t>
            </a:r>
            <a:r>
              <a:rPr lang="ru-RU" sz="2400" smtClean="0"/>
              <a:t>4).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66019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5777" y="600502"/>
            <a:ext cx="6315877" cy="270875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56754" y="3396342"/>
            <a:ext cx="11704319" cy="3161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	</a:t>
            </a:r>
            <a:r>
              <a:rPr lang="ru-RU" sz="2400" dirty="0" smtClean="0"/>
              <a:t>У </a:t>
            </a:r>
            <a:r>
              <a:rPr lang="ru-RU" sz="2400" dirty="0" err="1" smtClean="0"/>
              <a:t>процесі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 ваги </a:t>
            </a:r>
            <a:r>
              <a:rPr lang="ru-RU" sz="2400" dirty="0" err="1" smtClean="0"/>
              <a:t>стають</a:t>
            </a:r>
            <a:r>
              <a:rPr lang="ru-RU" sz="2400" dirty="0" smtClean="0"/>
              <a:t> такими, що </a:t>
            </a:r>
            <a:r>
              <a:rPr lang="ru-RU" sz="2400" dirty="0" err="1" smtClean="0"/>
              <a:t>під</a:t>
            </a:r>
            <a:r>
              <a:rPr lang="ru-RU" sz="2400" dirty="0" smtClean="0"/>
              <a:t> час </a:t>
            </a:r>
            <a:r>
              <a:rPr lang="ru-RU" sz="2400" dirty="0" err="1" smtClean="0"/>
              <a:t>надходження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вхідних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сигналів</a:t>
            </a:r>
            <a:r>
              <a:rPr lang="ru-RU" sz="2400" dirty="0" smtClean="0"/>
              <a:t> мережа </a:t>
            </a:r>
            <a:r>
              <a:rPr lang="ru-RU" sz="2400" dirty="0" err="1" smtClean="0"/>
              <a:t>виробляє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відповідні</a:t>
            </a:r>
            <a:r>
              <a:rPr lang="ru-RU" sz="2400" dirty="0" smtClean="0"/>
              <a:t> </a:t>
            </a:r>
            <a:r>
              <a:rPr lang="ru-RU" sz="2400" dirty="0" err="1" smtClean="0"/>
              <a:t>необхідні</a:t>
            </a:r>
            <a:r>
              <a:rPr lang="ru-RU" sz="2400" dirty="0" smtClean="0"/>
              <a:t> </a:t>
            </a:r>
            <a:r>
              <a:rPr lang="ru-RU" sz="2400" dirty="0" err="1" smtClean="0"/>
              <a:t>вихідні</a:t>
            </a:r>
            <a:r>
              <a:rPr lang="ru-RU" sz="2400" dirty="0" smtClean="0"/>
              <a:t> </a:t>
            </a:r>
            <a:r>
              <a:rPr lang="ru-RU" sz="2400" dirty="0" err="1" smtClean="0"/>
              <a:t>сигнали</a:t>
            </a:r>
            <a:r>
              <a:rPr lang="ru-RU" sz="2400" dirty="0" smtClean="0"/>
              <a:t>. </a:t>
            </a:r>
            <a:r>
              <a:rPr lang="ru-RU" sz="2400" dirty="0" err="1" smtClean="0"/>
              <a:t>Розрізняють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 з учителем і без учителя. Перший тип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припускає</a:t>
            </a:r>
            <a:r>
              <a:rPr lang="ru-RU" sz="2400" dirty="0" smtClean="0"/>
              <a:t>, що є «учитель», що </a:t>
            </a:r>
            <a:r>
              <a:rPr lang="ru-RU" sz="2400" dirty="0" err="1" smtClean="0"/>
              <a:t>задає</a:t>
            </a:r>
            <a:r>
              <a:rPr lang="ru-RU" sz="2400" dirty="0" smtClean="0"/>
              <a:t> пари, які </a:t>
            </a:r>
            <a:r>
              <a:rPr lang="ru-RU" sz="2400" dirty="0" err="1" smtClean="0"/>
              <a:t>навчають</a:t>
            </a:r>
            <a:r>
              <a:rPr lang="ru-RU" sz="2400" dirty="0" smtClean="0"/>
              <a:t> — для кожного </a:t>
            </a:r>
            <a:r>
              <a:rPr lang="ru-RU" sz="2400" dirty="0" err="1" smtClean="0"/>
              <a:t>вхідного</a:t>
            </a:r>
            <a:r>
              <a:rPr lang="ru-RU" sz="2400" dirty="0" smtClean="0"/>
              <a:t> вектора, що </a:t>
            </a:r>
            <a:r>
              <a:rPr lang="ru-RU" sz="2400" dirty="0" err="1" smtClean="0"/>
              <a:t>навчає</a:t>
            </a:r>
            <a:r>
              <a:rPr lang="ru-RU" sz="2400" dirty="0" smtClean="0"/>
              <a:t>, </a:t>
            </a:r>
            <a:r>
              <a:rPr lang="ru-RU" sz="2400" dirty="0" err="1" smtClean="0"/>
              <a:t>необхідний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вихід</a:t>
            </a:r>
            <a:r>
              <a:rPr lang="ru-RU" sz="2400" dirty="0" smtClean="0"/>
              <a:t> </a:t>
            </a:r>
            <a:r>
              <a:rPr lang="ru-RU" sz="2400" dirty="0" err="1" smtClean="0"/>
              <a:t>мережі</a:t>
            </a:r>
            <a:r>
              <a:rPr lang="ru-RU" sz="2400" dirty="0" smtClean="0"/>
              <a:t>. Для кожного </a:t>
            </a:r>
            <a:r>
              <a:rPr lang="ru-RU" sz="2400" dirty="0" err="1" smtClean="0"/>
              <a:t>вхідного</a:t>
            </a:r>
            <a:r>
              <a:rPr lang="ru-RU" sz="2400" dirty="0" smtClean="0"/>
              <a:t> вектора, що </a:t>
            </a:r>
            <a:r>
              <a:rPr lang="ru-RU" sz="2400" dirty="0" err="1" smtClean="0"/>
              <a:t>навчає</a:t>
            </a:r>
            <a:r>
              <a:rPr lang="ru-RU" sz="2400" dirty="0" smtClean="0"/>
              <a:t>, </a:t>
            </a:r>
            <a:r>
              <a:rPr lang="ru-RU" sz="2400" dirty="0" err="1" smtClean="0"/>
              <a:t>обчислюється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вихід</a:t>
            </a:r>
            <a:r>
              <a:rPr lang="ru-RU" sz="2400" dirty="0" smtClean="0"/>
              <a:t> </a:t>
            </a:r>
            <a:r>
              <a:rPr lang="ru-RU" sz="2400" dirty="0" err="1" smtClean="0"/>
              <a:t>мережі</a:t>
            </a:r>
            <a:r>
              <a:rPr lang="ru-RU" sz="2400" dirty="0" smtClean="0"/>
              <a:t>, </a:t>
            </a:r>
            <a:r>
              <a:rPr lang="ru-RU" sz="2400" dirty="0" err="1" smtClean="0"/>
              <a:t>порівнюється</a:t>
            </a:r>
            <a:r>
              <a:rPr lang="ru-RU" sz="2400" dirty="0" smtClean="0"/>
              <a:t> з </a:t>
            </a:r>
            <a:r>
              <a:rPr lang="ru-RU" sz="2400" dirty="0" err="1" smtClean="0"/>
              <a:t>відповідно</a:t>
            </a:r>
            <a:r>
              <a:rPr lang="ru-RU" sz="2400" dirty="0" smtClean="0"/>
              <a:t> </a:t>
            </a:r>
            <a:r>
              <a:rPr lang="ru-RU" sz="2400" dirty="0" err="1" smtClean="0"/>
              <a:t>необхідним</a:t>
            </a:r>
            <a:r>
              <a:rPr lang="ru-RU" sz="2400" dirty="0" smtClean="0"/>
              <a:t>, </a:t>
            </a:r>
            <a:r>
              <a:rPr lang="ru-RU" sz="2400" dirty="0" err="1" smtClean="0"/>
              <a:t>визначається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помилка</a:t>
            </a:r>
            <a:r>
              <a:rPr lang="ru-RU" sz="2400" dirty="0" smtClean="0"/>
              <a:t> </a:t>
            </a:r>
            <a:r>
              <a:rPr lang="ru-RU" sz="2400" dirty="0" err="1" smtClean="0"/>
              <a:t>виходу</a:t>
            </a:r>
            <a:r>
              <a:rPr lang="ru-RU" sz="2400" dirty="0" smtClean="0"/>
              <a:t>, на </a:t>
            </a:r>
            <a:r>
              <a:rPr lang="ru-RU" sz="2400" dirty="0" err="1" smtClean="0"/>
              <a:t>основі</a:t>
            </a:r>
            <a:r>
              <a:rPr lang="ru-RU" sz="2400" dirty="0" smtClean="0"/>
              <a:t> </a:t>
            </a:r>
            <a:r>
              <a:rPr lang="ru-RU" sz="2400" dirty="0" err="1" smtClean="0"/>
              <a:t>якої</a:t>
            </a:r>
            <a:r>
              <a:rPr lang="ru-RU" sz="2400" dirty="0" smtClean="0"/>
              <a:t> й </a:t>
            </a:r>
            <a:r>
              <a:rPr lang="ru-RU" sz="2400" dirty="0" err="1" smtClean="0"/>
              <a:t>коректуються</a:t>
            </a:r>
            <a:r>
              <a:rPr lang="ru-RU" sz="2400" dirty="0" smtClean="0"/>
              <a:t> ваги. </a:t>
            </a:r>
            <a:r>
              <a:rPr lang="ru-RU" sz="2400" dirty="0" err="1" smtClean="0"/>
              <a:t>Навчальні</a:t>
            </a:r>
            <a:r>
              <a:rPr lang="ru-RU" sz="2400" dirty="0" smtClean="0"/>
              <a:t> пари </a:t>
            </a:r>
            <a:r>
              <a:rPr lang="ru-RU" sz="2400" dirty="0" err="1" smtClean="0"/>
              <a:t>подаються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мережі</a:t>
            </a:r>
            <a:r>
              <a:rPr lang="ru-RU" sz="2400" dirty="0" smtClean="0"/>
              <a:t> </a:t>
            </a:r>
            <a:r>
              <a:rPr lang="ru-RU" sz="2400" dirty="0" err="1" smtClean="0"/>
              <a:t>послідовно</a:t>
            </a:r>
            <a:r>
              <a:rPr lang="ru-RU" sz="2400" dirty="0" smtClean="0"/>
              <a:t> й ваги </a:t>
            </a:r>
            <a:r>
              <a:rPr lang="ru-RU" sz="2400" dirty="0" err="1" smtClean="0"/>
              <a:t>уточнюються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доти</a:t>
            </a:r>
            <a:r>
              <a:rPr lang="ru-RU" sz="2400" dirty="0" smtClean="0"/>
              <a:t>, </a:t>
            </a:r>
            <a:r>
              <a:rPr lang="ru-RU" sz="2400" dirty="0" err="1" smtClean="0"/>
              <a:t>поки</a:t>
            </a:r>
            <a:r>
              <a:rPr lang="ru-RU" sz="2400" dirty="0" smtClean="0"/>
              <a:t> </a:t>
            </a:r>
            <a:r>
              <a:rPr lang="ru-RU" sz="2400" dirty="0" err="1" smtClean="0"/>
              <a:t>помилка</a:t>
            </a:r>
            <a:r>
              <a:rPr lang="ru-RU" sz="2400" dirty="0" smtClean="0"/>
              <a:t> за такими парами не </a:t>
            </a:r>
            <a:r>
              <a:rPr lang="ru-RU" sz="2400" dirty="0" err="1" smtClean="0"/>
              <a:t>досягне</a:t>
            </a:r>
            <a:r>
              <a:rPr lang="ru-RU" sz="2400" dirty="0" smtClean="0"/>
              <a:t> </a:t>
            </a:r>
            <a:r>
              <a:rPr lang="ru-RU" sz="2400" dirty="0" err="1" smtClean="0"/>
              <a:t>необхідного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рівня</a:t>
            </a:r>
            <a:r>
              <a:rPr lang="ru-RU" sz="2400" dirty="0" smtClean="0"/>
              <a:t>. 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643087" y="2961160"/>
            <a:ext cx="391885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dirty="0" smtClean="0"/>
              <a:t>Рис. </a:t>
            </a:r>
            <a:r>
              <a:rPr lang="uk-UA" dirty="0" smtClean="0"/>
              <a:t>4. </a:t>
            </a:r>
            <a:r>
              <a:rPr lang="uk-UA" dirty="0" smtClean="0"/>
              <a:t>Схема процесу навчання ШНМ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792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1" y="1062446"/>
            <a:ext cx="11547565" cy="45545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/>
              <a:t>	</a:t>
            </a:r>
            <a:r>
              <a:rPr lang="ru-RU" sz="2400" dirty="0" err="1" smtClean="0"/>
              <a:t>Цей</a:t>
            </a:r>
            <a:r>
              <a:rPr lang="ru-RU" sz="2400" dirty="0" smtClean="0"/>
              <a:t> вид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неправдоподібний</a:t>
            </a:r>
            <a:r>
              <a:rPr lang="ru-RU" sz="2400" dirty="0" smtClean="0"/>
              <a:t> з </a:t>
            </a:r>
            <a:r>
              <a:rPr lang="ru-RU" sz="2400" dirty="0" err="1" smtClean="0"/>
              <a:t>біологічної</a:t>
            </a:r>
            <a:r>
              <a:rPr lang="ru-RU" sz="2400" dirty="0" smtClean="0"/>
              <a:t> точки </a:t>
            </a:r>
            <a:r>
              <a:rPr lang="ru-RU" sz="2400" dirty="0" err="1" smtClean="0"/>
              <a:t>зору</a:t>
            </a:r>
            <a:r>
              <a:rPr lang="ru-RU" sz="2400" dirty="0" smtClean="0"/>
              <a:t>. </a:t>
            </a:r>
            <a:r>
              <a:rPr lang="ru-RU" sz="2400" dirty="0" err="1" smtClean="0"/>
              <a:t>Дійсно</a:t>
            </a:r>
            <a:r>
              <a:rPr lang="ru-RU" sz="2400" dirty="0" smtClean="0"/>
              <a:t>, </a:t>
            </a:r>
            <a:r>
              <a:rPr lang="ru-RU" sz="2400" dirty="0" err="1" smtClean="0"/>
              <a:t>важко</a:t>
            </a:r>
            <a:r>
              <a:rPr lang="ru-RU" sz="2400" dirty="0" smtClean="0"/>
              <a:t> </a:t>
            </a:r>
            <a:r>
              <a:rPr lang="ru-RU" sz="2400" dirty="0" err="1" smtClean="0"/>
              <a:t>уявити</a:t>
            </a:r>
            <a:r>
              <a:rPr lang="ru-RU" sz="2400" dirty="0" smtClean="0"/>
              <a:t> </a:t>
            </a:r>
            <a:r>
              <a:rPr lang="ru-RU" sz="2400" dirty="0" err="1" smtClean="0"/>
              <a:t>зовнішнього</a:t>
            </a:r>
            <a:r>
              <a:rPr lang="ru-RU" sz="2400" dirty="0" smtClean="0"/>
              <a:t> «учителя» </a:t>
            </a:r>
            <a:r>
              <a:rPr lang="ru-RU" sz="2400" dirty="0" err="1" smtClean="0"/>
              <a:t>мозку</a:t>
            </a:r>
            <a:r>
              <a:rPr lang="ru-RU" sz="2400" dirty="0" smtClean="0"/>
              <a:t>, що </a:t>
            </a:r>
            <a:r>
              <a:rPr lang="ru-RU" sz="2400" dirty="0" err="1" smtClean="0"/>
              <a:t>порівнює</a:t>
            </a:r>
            <a:r>
              <a:rPr lang="ru-RU" sz="2400" dirty="0" smtClean="0"/>
              <a:t> </a:t>
            </a:r>
            <a:r>
              <a:rPr lang="ru-RU" sz="2400" dirty="0" err="1" smtClean="0"/>
              <a:t>реальні</a:t>
            </a:r>
            <a:r>
              <a:rPr lang="ru-RU" sz="2400" dirty="0" smtClean="0"/>
              <a:t> й </a:t>
            </a:r>
            <a:r>
              <a:rPr lang="ru-RU" sz="2400" dirty="0" err="1" smtClean="0"/>
              <a:t>необхідні</a:t>
            </a:r>
            <a:r>
              <a:rPr lang="ru-RU" sz="2400" dirty="0" smtClean="0"/>
              <a:t> </a:t>
            </a:r>
            <a:r>
              <a:rPr lang="ru-RU" sz="2400" dirty="0" err="1" smtClean="0"/>
              <a:t>реакції</a:t>
            </a:r>
            <a:r>
              <a:rPr lang="ru-RU" sz="2400" dirty="0" smtClean="0"/>
              <a:t> того, кого </a:t>
            </a:r>
            <a:r>
              <a:rPr lang="ru-RU" sz="2400" dirty="0" err="1" smtClean="0"/>
              <a:t>навчають</a:t>
            </a:r>
            <a:r>
              <a:rPr lang="ru-RU" sz="2400" dirty="0" smtClean="0"/>
              <a:t>, і </a:t>
            </a:r>
            <a:r>
              <a:rPr lang="ru-RU" sz="2400" dirty="0" err="1" smtClean="0"/>
              <a:t>коригує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поведінку</a:t>
            </a:r>
            <a:r>
              <a:rPr lang="ru-RU" sz="2400" dirty="0" smtClean="0"/>
              <a:t> за </a:t>
            </a:r>
            <a:r>
              <a:rPr lang="ru-RU" sz="2400" dirty="0" err="1" smtClean="0"/>
              <a:t>допомогою</a:t>
            </a:r>
            <a:r>
              <a:rPr lang="ru-RU" sz="2400" dirty="0" smtClean="0"/>
              <a:t> негативного </a:t>
            </a:r>
            <a:r>
              <a:rPr lang="ru-RU" sz="2400" dirty="0" err="1" smtClean="0"/>
              <a:t>зворотного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зв’язку</a:t>
            </a:r>
            <a:r>
              <a:rPr lang="ru-RU" sz="2400" dirty="0" smtClean="0"/>
              <a:t>.</a:t>
            </a:r>
          </a:p>
          <a:p>
            <a:pPr marL="0" indent="0" algn="just">
              <a:buNone/>
            </a:pPr>
            <a:r>
              <a:rPr lang="ru-RU" sz="2400" dirty="0"/>
              <a:t>	</a:t>
            </a:r>
            <a:r>
              <a:rPr lang="ru-RU" sz="2400" dirty="0" err="1" smtClean="0"/>
              <a:t>Більш</a:t>
            </a:r>
            <a:r>
              <a:rPr lang="ru-RU" sz="2400" dirty="0" smtClean="0"/>
              <a:t> </a:t>
            </a:r>
            <a:r>
              <a:rPr lang="ru-RU" sz="2400" dirty="0" err="1" smtClean="0"/>
              <a:t>природним</a:t>
            </a:r>
            <a:r>
              <a:rPr lang="ru-RU" sz="2400" dirty="0" smtClean="0"/>
              <a:t> є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 без учителя, коли </a:t>
            </a:r>
            <a:r>
              <a:rPr lang="ru-RU" sz="2400" dirty="0" err="1" smtClean="0"/>
              <a:t>мережі</a:t>
            </a:r>
            <a:r>
              <a:rPr lang="ru-RU" sz="2400" dirty="0" smtClean="0"/>
              <a:t> </a:t>
            </a:r>
            <a:r>
              <a:rPr lang="ru-RU" sz="2400" dirty="0" err="1" smtClean="0"/>
              <a:t>подаються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тільки</a:t>
            </a:r>
            <a:r>
              <a:rPr lang="ru-RU" sz="2400" dirty="0" smtClean="0"/>
              <a:t> </a:t>
            </a:r>
            <a:r>
              <a:rPr lang="ru-RU" sz="2400" dirty="0" err="1" smtClean="0"/>
              <a:t>вектори</a:t>
            </a:r>
            <a:r>
              <a:rPr lang="ru-RU" sz="2400" dirty="0" smtClean="0"/>
              <a:t> </a:t>
            </a:r>
            <a:r>
              <a:rPr lang="ru-RU" sz="2400" dirty="0" err="1" smtClean="0"/>
              <a:t>вхідних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сигналів</a:t>
            </a:r>
            <a:r>
              <a:rPr lang="ru-RU" sz="2400" dirty="0" smtClean="0"/>
              <a:t>, і мережа сама, </a:t>
            </a:r>
            <a:r>
              <a:rPr lang="ru-RU" sz="2400" dirty="0" err="1" smtClean="0"/>
              <a:t>використовуючи</a:t>
            </a:r>
            <a:r>
              <a:rPr lang="ru-RU" sz="2400" dirty="0" smtClean="0"/>
              <a:t> </a:t>
            </a:r>
            <a:r>
              <a:rPr lang="ru-RU" sz="2400" dirty="0" err="1" smtClean="0"/>
              <a:t>деякий</a:t>
            </a:r>
            <a:r>
              <a:rPr lang="ru-RU" sz="2400" dirty="0" smtClean="0"/>
              <a:t> алгоритм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підстроювала</a:t>
            </a:r>
            <a:r>
              <a:rPr lang="ru-RU" sz="2400" dirty="0" smtClean="0"/>
              <a:t> б ваги так, </a:t>
            </a:r>
            <a:r>
              <a:rPr lang="ru-RU" sz="2400" dirty="0" err="1" smtClean="0"/>
              <a:t>щоб</a:t>
            </a:r>
            <a:r>
              <a:rPr lang="ru-RU" sz="2400" dirty="0" smtClean="0"/>
              <a:t> при </a:t>
            </a:r>
            <a:r>
              <a:rPr lang="ru-RU" sz="2400" dirty="0" err="1" smtClean="0"/>
              <a:t>поданні</a:t>
            </a:r>
            <a:r>
              <a:rPr lang="ru-RU" sz="2400" dirty="0" smtClean="0"/>
              <a:t> </a:t>
            </a:r>
            <a:r>
              <a:rPr lang="ru-RU" sz="2400" dirty="0" err="1" smtClean="0"/>
              <a:t>їй</a:t>
            </a:r>
            <a:r>
              <a:rPr lang="ru-RU" sz="2400" dirty="0" smtClean="0"/>
              <a:t> </a:t>
            </a:r>
            <a:r>
              <a:rPr lang="ru-RU" sz="2400" dirty="0" err="1" smtClean="0"/>
              <a:t>досить</a:t>
            </a:r>
            <a:r>
              <a:rPr lang="ru-RU" sz="2400" dirty="0" smtClean="0"/>
              <a:t> </a:t>
            </a:r>
            <a:r>
              <a:rPr lang="ru-RU" sz="2400" dirty="0" err="1" smtClean="0"/>
              <a:t>близьких</a:t>
            </a:r>
            <a:r>
              <a:rPr lang="ru-RU" sz="2400" dirty="0" smtClean="0"/>
              <a:t> </a:t>
            </a:r>
            <a:r>
              <a:rPr lang="ru-RU" sz="2400" dirty="0" err="1" smtClean="0"/>
              <a:t>вхідних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векторів</a:t>
            </a:r>
            <a:r>
              <a:rPr lang="ru-RU" sz="2400" dirty="0" smtClean="0"/>
              <a:t> </a:t>
            </a:r>
            <a:r>
              <a:rPr lang="ru-RU" sz="2400" dirty="0" err="1" smtClean="0"/>
              <a:t>вихідні</a:t>
            </a:r>
            <a:r>
              <a:rPr lang="ru-RU" sz="2400" dirty="0" smtClean="0"/>
              <a:t> </a:t>
            </a:r>
            <a:r>
              <a:rPr lang="ru-RU" sz="2400" dirty="0" err="1" smtClean="0"/>
              <a:t>сигнали</a:t>
            </a:r>
            <a:r>
              <a:rPr lang="ru-RU" sz="2400" dirty="0" smtClean="0"/>
              <a:t> </a:t>
            </a:r>
            <a:r>
              <a:rPr lang="ru-RU" sz="2400" dirty="0" err="1" smtClean="0"/>
              <a:t>були</a:t>
            </a:r>
            <a:r>
              <a:rPr lang="ru-RU" sz="2400" dirty="0" smtClean="0"/>
              <a:t> б </a:t>
            </a:r>
            <a:r>
              <a:rPr lang="ru-RU" sz="2400" dirty="0" err="1" smtClean="0"/>
              <a:t>однаковими</a:t>
            </a:r>
            <a:r>
              <a:rPr lang="ru-RU" sz="2400" dirty="0" smtClean="0"/>
              <a:t>. У </a:t>
            </a:r>
            <a:r>
              <a:rPr lang="ru-RU" sz="2400" dirty="0" err="1" smtClean="0"/>
              <a:t>цьому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випадку</a:t>
            </a:r>
            <a:r>
              <a:rPr lang="ru-RU" sz="2400" dirty="0" smtClean="0"/>
              <a:t> в </a:t>
            </a:r>
            <a:r>
              <a:rPr lang="ru-RU" sz="2400" dirty="0" err="1" smtClean="0"/>
              <a:t>процесі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виділяються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статистичні</a:t>
            </a:r>
            <a:r>
              <a:rPr lang="ru-RU" sz="2400" dirty="0" smtClean="0"/>
              <a:t> </a:t>
            </a:r>
            <a:r>
              <a:rPr lang="ru-RU" sz="2400" dirty="0" err="1" smtClean="0"/>
              <a:t>властивості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множини</a:t>
            </a:r>
            <a:r>
              <a:rPr lang="ru-RU" sz="2400" dirty="0" smtClean="0"/>
              <a:t> </a:t>
            </a:r>
            <a:r>
              <a:rPr lang="ru-RU" sz="2400" dirty="0" err="1" smtClean="0"/>
              <a:t>вхідних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векторів</a:t>
            </a:r>
            <a:r>
              <a:rPr lang="ru-RU" sz="2400" dirty="0" smtClean="0"/>
              <a:t>, що </a:t>
            </a:r>
            <a:r>
              <a:rPr lang="ru-RU" sz="2400" dirty="0" err="1" smtClean="0"/>
              <a:t>навчають</a:t>
            </a:r>
            <a:r>
              <a:rPr lang="ru-RU" sz="2400" dirty="0" smtClean="0"/>
              <a:t>, і </a:t>
            </a:r>
            <a:r>
              <a:rPr lang="ru-RU" sz="2400" dirty="0" err="1" smtClean="0"/>
              <a:t>відбувається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об’єднання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близьких</a:t>
            </a:r>
            <a:r>
              <a:rPr lang="ru-RU" sz="2400" dirty="0" smtClean="0"/>
              <a:t> (</a:t>
            </a:r>
            <a:r>
              <a:rPr lang="ru-RU" sz="2400" dirty="0" err="1" smtClean="0"/>
              <a:t>подібних</a:t>
            </a:r>
            <a:r>
              <a:rPr lang="ru-RU" sz="2400" dirty="0" smtClean="0"/>
              <a:t>) </a:t>
            </a:r>
            <a:r>
              <a:rPr lang="ru-RU" sz="2400" dirty="0" err="1" smtClean="0"/>
              <a:t>векторів</a:t>
            </a:r>
            <a:r>
              <a:rPr lang="ru-RU" sz="2400" dirty="0" smtClean="0"/>
              <a:t> у </a:t>
            </a:r>
            <a:r>
              <a:rPr lang="ru-RU" sz="2400" dirty="0" err="1" smtClean="0"/>
              <a:t>класи</a:t>
            </a:r>
            <a:r>
              <a:rPr lang="ru-RU" sz="2400" dirty="0" smtClean="0"/>
              <a:t>. </a:t>
            </a:r>
            <a:r>
              <a:rPr lang="ru-RU" sz="2400" dirty="0" err="1" smtClean="0"/>
              <a:t>Подання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мережі</a:t>
            </a:r>
            <a:r>
              <a:rPr lang="ru-RU" sz="2400" dirty="0" smtClean="0"/>
              <a:t> вектора з </a:t>
            </a:r>
            <a:r>
              <a:rPr lang="ru-RU" sz="2400" dirty="0" err="1" smtClean="0"/>
              <a:t>даного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класу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викликає</a:t>
            </a:r>
            <a:r>
              <a:rPr lang="ru-RU" sz="2400" dirty="0" smtClean="0"/>
              <a:t> </a:t>
            </a:r>
            <a:r>
              <a:rPr lang="ru-RU" sz="2400" dirty="0" err="1" smtClean="0"/>
              <a:t>її</a:t>
            </a:r>
            <a:r>
              <a:rPr lang="ru-RU" sz="2400" dirty="0" smtClean="0"/>
              <a:t> </a:t>
            </a:r>
            <a:r>
              <a:rPr lang="ru-RU" sz="2400" dirty="0" err="1" smtClean="0"/>
              <a:t>певну</a:t>
            </a:r>
            <a:r>
              <a:rPr lang="ru-RU" sz="2400" dirty="0" smtClean="0"/>
              <a:t> </a:t>
            </a:r>
            <a:r>
              <a:rPr lang="ru-RU" sz="2400" dirty="0" err="1" smtClean="0"/>
              <a:t>реакцію</a:t>
            </a:r>
            <a:r>
              <a:rPr lang="ru-RU" sz="2400" dirty="0" smtClean="0"/>
              <a:t>, яка до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 є </a:t>
            </a:r>
            <a:r>
              <a:rPr lang="ru-RU" sz="2400" dirty="0" err="1" smtClean="0"/>
              <a:t>непередбаченою</a:t>
            </a:r>
            <a:r>
              <a:rPr lang="ru-RU" sz="2400" dirty="0" smtClean="0"/>
              <a:t>. Тому в </a:t>
            </a:r>
            <a:r>
              <a:rPr lang="ru-RU" sz="2400" dirty="0" err="1" smtClean="0"/>
              <a:t>процесі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виходи</a:t>
            </a:r>
            <a:r>
              <a:rPr lang="ru-RU" sz="2400" dirty="0" smtClean="0"/>
              <a:t> </a:t>
            </a:r>
            <a:r>
              <a:rPr lang="ru-RU" sz="2400" dirty="0" err="1" smtClean="0"/>
              <a:t>мережі</a:t>
            </a:r>
            <a:r>
              <a:rPr lang="ru-RU" sz="2400" dirty="0" smtClean="0"/>
              <a:t> мають </a:t>
            </a:r>
            <a:r>
              <a:rPr lang="ru-RU" sz="2400" dirty="0" err="1" smtClean="0"/>
              <a:t>трансформуватися</a:t>
            </a:r>
            <a:r>
              <a:rPr lang="ru-RU" sz="2400" dirty="0" smtClean="0"/>
              <a:t> в </a:t>
            </a:r>
            <a:r>
              <a:rPr lang="ru-RU" sz="2400" dirty="0" err="1" smtClean="0"/>
              <a:t>деяку</a:t>
            </a:r>
            <a:r>
              <a:rPr lang="ru-RU" sz="2400" dirty="0" smtClean="0"/>
              <a:t> </a:t>
            </a:r>
            <a:r>
              <a:rPr lang="ru-RU" sz="2400" dirty="0" err="1" smtClean="0"/>
              <a:t>зрозумілу</a:t>
            </a:r>
            <a:r>
              <a:rPr lang="ru-RU" sz="2400" dirty="0" smtClean="0"/>
              <a:t> форму. </a:t>
            </a:r>
            <a:r>
              <a:rPr lang="ru-RU" sz="2400" dirty="0" err="1" smtClean="0"/>
              <a:t>Це</a:t>
            </a:r>
            <a:r>
              <a:rPr lang="ru-RU" sz="2400" dirty="0" smtClean="0"/>
              <a:t> не є </a:t>
            </a:r>
            <a:r>
              <a:rPr lang="ru-RU" sz="2400" dirty="0" err="1" smtClean="0"/>
              <a:t>серйозним</a:t>
            </a:r>
            <a:r>
              <a:rPr lang="ru-RU" sz="2400" dirty="0" smtClean="0"/>
              <a:t> </a:t>
            </a:r>
            <a:r>
              <a:rPr lang="ru-RU" sz="2400" dirty="0" err="1" smtClean="0"/>
              <a:t>обмеженням</a:t>
            </a:r>
            <a:r>
              <a:rPr lang="ru-RU" sz="2400" dirty="0" smtClean="0"/>
              <a:t>, </a:t>
            </a:r>
            <a:r>
              <a:rPr lang="ru-RU" sz="2400" dirty="0" err="1" smtClean="0"/>
              <a:t>оскільки</a:t>
            </a:r>
            <a:r>
              <a:rPr lang="ru-RU" sz="2400" dirty="0" smtClean="0"/>
              <a:t> </a:t>
            </a:r>
            <a:r>
              <a:rPr lang="ru-RU" sz="2400" dirty="0" err="1" smtClean="0"/>
              <a:t>зазвичай</a:t>
            </a:r>
            <a:r>
              <a:rPr lang="ru-RU" sz="2400" dirty="0" smtClean="0"/>
              <a:t> нескладно </a:t>
            </a:r>
            <a:r>
              <a:rPr lang="ru-RU" sz="2400" dirty="0" err="1" smtClean="0"/>
              <a:t>ідентифікувати</a:t>
            </a:r>
            <a:r>
              <a:rPr lang="ru-RU" sz="2400" dirty="0" smtClean="0"/>
              <a:t> зв’язок </a:t>
            </a:r>
            <a:r>
              <a:rPr lang="ru-RU" sz="2400" dirty="0" err="1" smtClean="0"/>
              <a:t>між</a:t>
            </a:r>
            <a:r>
              <a:rPr lang="ru-RU" sz="2400" dirty="0" smtClean="0"/>
              <a:t> </a:t>
            </a:r>
            <a:r>
              <a:rPr lang="ru-RU" sz="2400" dirty="0" err="1" smtClean="0"/>
              <a:t>вхідними</a:t>
            </a:r>
            <a:r>
              <a:rPr lang="ru-RU" sz="2400" dirty="0" smtClean="0"/>
              <a:t> векторами й </a:t>
            </a:r>
            <a:r>
              <a:rPr lang="ru-RU" sz="2400" dirty="0" err="1" smtClean="0"/>
              <a:t>відповідною</a:t>
            </a:r>
            <a:r>
              <a:rPr lang="ru-RU" sz="2400" dirty="0" smtClean="0"/>
              <a:t> </a:t>
            </a:r>
            <a:r>
              <a:rPr lang="ru-RU" sz="2400" dirty="0" err="1" smtClean="0"/>
              <a:t>реакцією</a:t>
            </a:r>
            <a:r>
              <a:rPr lang="ru-RU" sz="2400" dirty="0" smtClean="0"/>
              <a:t> </a:t>
            </a:r>
            <a:r>
              <a:rPr lang="ru-RU" sz="2400" dirty="0" err="1" smtClean="0"/>
              <a:t>мережі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50303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5097" y="1445623"/>
            <a:ext cx="10911840" cy="33266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/>
              <a:t>	</a:t>
            </a:r>
            <a:r>
              <a:rPr lang="ru-RU" sz="2400" dirty="0" err="1" smtClean="0"/>
              <a:t>Існує</a:t>
            </a:r>
            <a:r>
              <a:rPr lang="ru-RU" sz="2400" dirty="0" smtClean="0"/>
              <a:t> </a:t>
            </a:r>
            <a:r>
              <a:rPr lang="ru-RU" sz="2400" dirty="0" err="1" smtClean="0"/>
              <a:t>ще</a:t>
            </a:r>
            <a:r>
              <a:rPr lang="ru-RU" sz="2400" dirty="0" smtClean="0"/>
              <a:t> один вид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 — з </a:t>
            </a:r>
            <a:r>
              <a:rPr lang="ru-RU" sz="2400" dirty="0" err="1" smtClean="0"/>
              <a:t>підкріплюванням</a:t>
            </a:r>
            <a:r>
              <a:rPr lang="ru-RU" sz="2400" dirty="0" smtClean="0"/>
              <a:t> (</a:t>
            </a:r>
            <a:r>
              <a:rPr lang="en-US" sz="2400" dirty="0" smtClean="0"/>
              <a:t>reinforcement learning), </a:t>
            </a:r>
            <a:r>
              <a:rPr lang="ru-RU" sz="2400" dirty="0" smtClean="0"/>
              <a:t>при </a:t>
            </a:r>
            <a:r>
              <a:rPr lang="ru-RU" sz="2400" dirty="0" err="1" smtClean="0"/>
              <a:t>якому</a:t>
            </a:r>
            <a:r>
              <a:rPr lang="ru-RU" sz="2400" dirty="0" smtClean="0"/>
              <a:t> також </a:t>
            </a:r>
            <a:r>
              <a:rPr lang="ru-RU" sz="2400" dirty="0" err="1" smtClean="0"/>
              <a:t>передбачається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наявність</a:t>
            </a:r>
            <a:r>
              <a:rPr lang="ru-RU" sz="2400" dirty="0" smtClean="0"/>
              <a:t> учителя, що не </a:t>
            </a:r>
            <a:r>
              <a:rPr lang="ru-RU" sz="2400" dirty="0" err="1" smtClean="0"/>
              <a:t>підказує</a:t>
            </a:r>
            <a:r>
              <a:rPr lang="ru-RU" sz="2400" dirty="0" smtClean="0"/>
              <a:t>, </a:t>
            </a:r>
            <a:r>
              <a:rPr lang="ru-RU" sz="2400" dirty="0" err="1" smtClean="0"/>
              <a:t>однак</a:t>
            </a:r>
            <a:r>
              <a:rPr lang="ru-RU" sz="2400" dirty="0" smtClean="0"/>
              <a:t>, </a:t>
            </a:r>
            <a:r>
              <a:rPr lang="ru-RU" sz="2400" dirty="0" err="1" smtClean="0"/>
              <a:t>мережі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правильної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відповіді</a:t>
            </a:r>
            <a:r>
              <a:rPr lang="ru-RU" sz="2400" dirty="0" smtClean="0"/>
              <a:t>. Учитель </a:t>
            </a:r>
            <a:r>
              <a:rPr lang="ru-RU" sz="2400" dirty="0" err="1" smtClean="0"/>
              <a:t>тільки</a:t>
            </a:r>
            <a:r>
              <a:rPr lang="ru-RU" sz="2400" dirty="0" smtClean="0"/>
              <a:t> </a:t>
            </a:r>
            <a:r>
              <a:rPr lang="ru-RU" sz="2400" dirty="0" err="1" smtClean="0"/>
              <a:t>повідомляє</a:t>
            </a:r>
            <a:r>
              <a:rPr lang="ru-RU" sz="2400" dirty="0" smtClean="0"/>
              <a:t>, правильно </a:t>
            </a:r>
            <a:r>
              <a:rPr lang="ru-RU" sz="2400" dirty="0" err="1" smtClean="0"/>
              <a:t>чи</a:t>
            </a:r>
            <a:r>
              <a:rPr lang="ru-RU" sz="2400" dirty="0" smtClean="0"/>
              <a:t> неправильно </a:t>
            </a:r>
            <a:r>
              <a:rPr lang="ru-RU" sz="2400" dirty="0" err="1" smtClean="0"/>
              <a:t>відпрацювала</a:t>
            </a:r>
            <a:r>
              <a:rPr lang="ru-RU" sz="2400" dirty="0" smtClean="0"/>
              <a:t> мережа </a:t>
            </a:r>
            <a:r>
              <a:rPr lang="ru-RU" sz="2400" dirty="0" err="1" smtClean="0"/>
              <a:t>поданий</a:t>
            </a:r>
            <a:r>
              <a:rPr lang="ru-RU" sz="2400" dirty="0" smtClean="0"/>
              <a:t> образ. На </a:t>
            </a:r>
            <a:r>
              <a:rPr lang="ru-RU" sz="2400" dirty="0" err="1" smtClean="0"/>
              <a:t>основі</a:t>
            </a:r>
            <a:r>
              <a:rPr lang="ru-RU" sz="2400" dirty="0" smtClean="0"/>
              <a:t> </a:t>
            </a:r>
            <a:r>
              <a:rPr lang="ru-RU" sz="2400" dirty="0" err="1" smtClean="0"/>
              <a:t>цього</a:t>
            </a:r>
            <a:r>
              <a:rPr lang="ru-RU" sz="2400" dirty="0" smtClean="0"/>
              <a:t> мережа </a:t>
            </a:r>
            <a:r>
              <a:rPr lang="ru-RU" sz="2400" dirty="0" err="1" smtClean="0"/>
              <a:t>корегує</a:t>
            </a:r>
            <a:r>
              <a:rPr lang="ru-RU" sz="2400" dirty="0" smtClean="0"/>
              <a:t> </a:t>
            </a:r>
            <a:r>
              <a:rPr lang="ru-RU" sz="2400" dirty="0" err="1" smtClean="0"/>
              <a:t>свої</a:t>
            </a:r>
            <a:r>
              <a:rPr lang="ru-RU" sz="2400" dirty="0" smtClean="0"/>
              <a:t> </a:t>
            </a:r>
            <a:r>
              <a:rPr lang="ru-RU" sz="2400" dirty="0" err="1" smtClean="0"/>
              <a:t>параметри</a:t>
            </a:r>
            <a:r>
              <a:rPr lang="ru-RU" sz="2400" dirty="0" smtClean="0"/>
              <a:t>, </a:t>
            </a:r>
            <a:r>
              <a:rPr lang="ru-RU" sz="2400" dirty="0" err="1" smtClean="0"/>
              <a:t>збільшуючи</a:t>
            </a:r>
            <a:r>
              <a:rPr lang="ru-RU" sz="2400" dirty="0" smtClean="0"/>
              <a:t> </a:t>
            </a:r>
            <a:r>
              <a:rPr lang="ru-RU" sz="2400" dirty="0" err="1" smtClean="0"/>
              <a:t>значення</a:t>
            </a:r>
            <a:r>
              <a:rPr lang="ru-RU" sz="2400" dirty="0" smtClean="0"/>
              <a:t> ваг </a:t>
            </a:r>
            <a:r>
              <a:rPr lang="ru-RU" sz="2400" dirty="0" err="1" smtClean="0"/>
              <a:t>зв’язків</a:t>
            </a:r>
            <a:r>
              <a:rPr lang="ru-RU" sz="2400" dirty="0" smtClean="0"/>
              <a:t>, що правильно </a:t>
            </a:r>
            <a:r>
              <a:rPr lang="ru-RU" sz="2400" dirty="0" err="1" smtClean="0"/>
              <a:t>реагують</a:t>
            </a:r>
            <a:r>
              <a:rPr lang="ru-RU" sz="2400" dirty="0" smtClean="0"/>
              <a:t> на </a:t>
            </a:r>
            <a:r>
              <a:rPr lang="ru-RU" sz="2400" dirty="0" err="1" smtClean="0"/>
              <a:t>вхідний</a:t>
            </a:r>
            <a:r>
              <a:rPr lang="ru-RU" sz="2400" dirty="0" smtClean="0"/>
              <a:t> сигнал, і </a:t>
            </a:r>
            <a:r>
              <a:rPr lang="ru-RU" sz="2400" dirty="0" err="1" smtClean="0"/>
              <a:t>зменшуючи</a:t>
            </a:r>
            <a:r>
              <a:rPr lang="ru-RU" sz="2400" dirty="0" smtClean="0"/>
              <a:t> </a:t>
            </a:r>
            <a:r>
              <a:rPr lang="ru-RU" sz="2400" dirty="0" err="1" smtClean="0"/>
              <a:t>значення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інших</a:t>
            </a:r>
            <a:r>
              <a:rPr lang="ru-RU" sz="2400" dirty="0" smtClean="0"/>
              <a:t> ваг. </a:t>
            </a:r>
            <a:endParaRPr lang="en-US" sz="2400" dirty="0" smtClean="0"/>
          </a:p>
          <a:p>
            <a:pPr marL="0" indent="0" algn="just">
              <a:buNone/>
            </a:pPr>
            <a:r>
              <a:rPr lang="en-US" sz="2400" dirty="0"/>
              <a:t>	</a:t>
            </a:r>
            <a:r>
              <a:rPr lang="ru-RU" sz="2400" dirty="0" err="1" smtClean="0"/>
              <a:t>Сьогодні</a:t>
            </a:r>
            <a:r>
              <a:rPr lang="ru-RU" sz="2400" dirty="0" smtClean="0"/>
              <a:t> </a:t>
            </a:r>
            <a:r>
              <a:rPr lang="ru-RU" sz="2400" dirty="0" err="1" smtClean="0"/>
              <a:t>існує</a:t>
            </a:r>
            <a:r>
              <a:rPr lang="ru-RU" sz="2400" dirty="0" smtClean="0"/>
              <a:t> велика </a:t>
            </a:r>
            <a:r>
              <a:rPr lang="ru-RU" sz="2400" dirty="0" err="1" smtClean="0"/>
              <a:t>кількість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алгоритмів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. </a:t>
            </a:r>
            <a:r>
              <a:rPr lang="ru-RU" sz="2400" dirty="0" err="1" smtClean="0"/>
              <a:t>Вибір</a:t>
            </a:r>
            <a:r>
              <a:rPr lang="ru-RU" sz="2400" dirty="0" smtClean="0"/>
              <a:t> </a:t>
            </a:r>
            <a:r>
              <a:rPr lang="ru-RU" sz="2400" dirty="0" err="1" smtClean="0"/>
              <a:t>потрібного</a:t>
            </a:r>
            <a:r>
              <a:rPr lang="ru-RU" sz="2400" dirty="0" smtClean="0"/>
              <a:t> </a:t>
            </a:r>
            <a:r>
              <a:rPr lang="ru-RU" sz="2400" dirty="0"/>
              <a:t>алгоритму </a:t>
            </a:r>
            <a:r>
              <a:rPr lang="ru-RU" sz="2400" dirty="0" smtClean="0"/>
              <a:t>— </a:t>
            </a:r>
            <a:r>
              <a:rPr lang="ru-RU" sz="2400" dirty="0" err="1" smtClean="0"/>
              <a:t>мистецтво</a:t>
            </a:r>
            <a:r>
              <a:rPr lang="ru-RU" sz="2400" dirty="0" smtClean="0"/>
              <a:t>, яке </a:t>
            </a:r>
            <a:r>
              <a:rPr lang="ru-RU" sz="2400" dirty="0" err="1" smtClean="0"/>
              <a:t>потребує</a:t>
            </a:r>
            <a:r>
              <a:rPr lang="ru-RU" sz="2400" dirty="0" smtClean="0"/>
              <a:t> </a:t>
            </a:r>
            <a:r>
              <a:rPr lang="ru-RU" sz="2400" dirty="0" err="1" smtClean="0"/>
              <a:t>досвіду</a:t>
            </a:r>
            <a:r>
              <a:rPr lang="ru-RU" sz="2400" dirty="0" smtClean="0"/>
              <a:t>, </a:t>
            </a:r>
            <a:r>
              <a:rPr lang="ru-RU" sz="2400" dirty="0" err="1" smtClean="0"/>
              <a:t>знань</a:t>
            </a:r>
            <a:r>
              <a:rPr lang="ru-RU" sz="2400" dirty="0" smtClean="0"/>
              <a:t> та </a:t>
            </a:r>
            <a:r>
              <a:rPr lang="ru-RU" sz="2400" dirty="0" err="1" smtClean="0"/>
              <a:t>навичок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26025479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хема">
  <a:themeElements>
    <a:clrScheme name="Схема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Схема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хема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 14. Використання матриць толерантності для синтезу нейронних елементів" id="{97A8BF9D-D5F5-42DF-9BB5-8D7124B4A945}" vid="{3CAF3C79-6FD2-4BF7-A81C-5AF076B7D17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140</Words>
  <Application>Microsoft Office PowerPoint</Application>
  <PresentationFormat>Widescreen</PresentationFormat>
  <Paragraphs>28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Trebuchet MS</vt:lpstr>
      <vt:lpstr>Tw Cen MT</vt:lpstr>
      <vt:lpstr>Тема Office</vt:lpstr>
      <vt:lpstr>Схема</vt:lpstr>
      <vt:lpstr>Модуль 2 Методи навчання нейромереж </vt:lpstr>
      <vt:lpstr>Машине навчання</vt:lpstr>
      <vt:lpstr>Машине навчання</vt:lpstr>
      <vt:lpstr>Машине навчання</vt:lpstr>
      <vt:lpstr>Машине навчання</vt:lpstr>
      <vt:lpstr>Поняття про навчання ШНМ</vt:lpstr>
      <vt:lpstr>PowerPoint Presentation</vt:lpstr>
      <vt:lpstr>PowerPoint Presentation</vt:lpstr>
      <vt:lpstr>PowerPoint Presentation</vt:lpstr>
      <vt:lpstr>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 НАВЧАННЯ ШНМ</dc:title>
  <dc:creator>DDD</dc:creator>
  <cp:lastModifiedBy>User</cp:lastModifiedBy>
  <cp:revision>33</cp:revision>
  <dcterms:created xsi:type="dcterms:W3CDTF">2019-04-20T11:37:03Z</dcterms:created>
  <dcterms:modified xsi:type="dcterms:W3CDTF">2021-05-03T18:22:13Z</dcterms:modified>
</cp:coreProperties>
</file>