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82" r:id="rId4"/>
    <p:sldId id="258" r:id="rId5"/>
    <p:sldId id="259" r:id="rId6"/>
    <p:sldId id="261" r:id="rId7"/>
    <p:sldId id="284" r:id="rId8"/>
    <p:sldId id="262" r:id="rId9"/>
    <p:sldId id="285" r:id="rId10"/>
    <p:sldId id="286" r:id="rId11"/>
    <p:sldId id="27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6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8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6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87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75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8483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878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720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0154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746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30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41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625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0142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829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2419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3473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4569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401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409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46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2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3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7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6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2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10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AF82-0891-4750-A3FC-555E147C5CAA}" type="datetimeFigureOut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9374-6AAE-4212-9A17-27DD313BA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7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C6EA53-8D50-42D7-B22B-E772E7AD13A4}" type="datetimeFigureOut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03.05.2021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2B843D-0D50-4B41-801C-5636F9F093C7}" type="slidenum">
              <a:rPr kumimoji="0" lang="uk-UA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480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322" y="709684"/>
            <a:ext cx="8879884" cy="3370997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Модуль </a:t>
            </a:r>
            <a:r>
              <a:rPr lang="uk-UA" b="1" dirty="0" smtClean="0"/>
              <a:t>2</a:t>
            </a:r>
            <a:br>
              <a:rPr lang="uk-UA" b="1" dirty="0" smtClean="0"/>
            </a:br>
            <a:r>
              <a:rPr lang="uk-UA" b="1" dirty="0"/>
              <a:t>Методи навчання нейромереж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8654" y="4367281"/>
            <a:ext cx="9144000" cy="15694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kumimoji="0" lang="uk-UA" sz="48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>Тема № 8:</a:t>
            </a:r>
            <a: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lang="uk-UA" dirty="0"/>
              <a:t>Правило навчання </a:t>
            </a:r>
            <a:r>
              <a:rPr lang="uk-UA" dirty="0" err="1"/>
              <a:t>Гебба</a:t>
            </a:r>
            <a:r>
              <a:rPr lang="uk-UA" dirty="0"/>
              <a:t>. Дельта-правило. Конкурентне навчання.</a:t>
            </a:r>
            <a:r>
              <a:rPr kumimoji="0" lang="ru-RU" sz="4800" b="0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4800" b="0" i="0" u="none" strike="noStrike" kern="1200" cap="all" spc="0" normalizeH="0" baseline="0" noProof="0" dirty="0">
              <a:ln w="3175" cmpd="sng">
                <a:noFill/>
              </a:ln>
              <a:solidFill>
                <a:prstClr val="white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891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08366" y="2377345"/>
            <a:ext cx="8598079" cy="14195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722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104" y="259399"/>
            <a:ext cx="10630988" cy="7595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 smtClean="0"/>
              <a:t>Поняття</a:t>
            </a:r>
            <a:r>
              <a:rPr lang="ru-RU" sz="3600" b="1" dirty="0" smtClean="0"/>
              <a:t> про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ШНМ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354" y="1210491"/>
            <a:ext cx="9962867" cy="5294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/>
              <a:t> </a:t>
            </a:r>
            <a:r>
              <a:rPr lang="ru-RU" sz="2400" dirty="0" err="1"/>
              <a:t>Найбільшого</a:t>
            </a:r>
            <a:r>
              <a:rPr lang="ru-RU" sz="2400" dirty="0"/>
              <a:t> </a:t>
            </a:r>
            <a:r>
              <a:rPr lang="ru-RU" sz="2400" dirty="0" err="1"/>
              <a:t>поширення</a:t>
            </a:r>
            <a:r>
              <a:rPr lang="ru-RU" sz="2400" dirty="0"/>
              <a:t> </a:t>
            </a:r>
            <a:r>
              <a:rPr lang="ru-RU" sz="2400" dirty="0" err="1"/>
              <a:t>сьогодні</a:t>
            </a:r>
            <a:r>
              <a:rPr lang="ru-RU" sz="2400" dirty="0"/>
              <a:t> </a:t>
            </a:r>
            <a:r>
              <a:rPr lang="ru-RU" sz="2400" dirty="0" err="1"/>
              <a:t>отримав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, при </a:t>
            </a:r>
            <a:r>
              <a:rPr lang="ru-RU" sz="2400" dirty="0" err="1"/>
              <a:t>якому</a:t>
            </a:r>
            <a:r>
              <a:rPr lang="ru-RU" sz="2400" dirty="0"/>
              <a:t> структура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задається</a:t>
            </a:r>
            <a:r>
              <a:rPr lang="ru-RU" sz="2400" dirty="0"/>
              <a:t> </a:t>
            </a:r>
            <a:r>
              <a:rPr lang="ru-RU" sz="2400" dirty="0" err="1"/>
              <a:t>апріорно</a:t>
            </a:r>
            <a:r>
              <a:rPr lang="ru-RU" sz="2400" dirty="0"/>
              <a:t>, а мережа </a:t>
            </a:r>
            <a:r>
              <a:rPr lang="ru-RU" sz="2400" dirty="0" err="1"/>
              <a:t>навчається</a:t>
            </a:r>
            <a:r>
              <a:rPr lang="ru-RU" sz="2400" dirty="0"/>
              <a:t> шляхом </a:t>
            </a:r>
            <a:r>
              <a:rPr lang="ru-RU" sz="2400" dirty="0" err="1"/>
              <a:t>настроювання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зв’язків (</a:t>
            </a:r>
            <a:r>
              <a:rPr lang="ru-RU" sz="2400" dirty="0" err="1"/>
              <a:t>вагових</a:t>
            </a:r>
            <a:r>
              <a:rPr lang="ru-RU" sz="2400" dirty="0"/>
              <a:t> </a:t>
            </a:r>
            <a:r>
              <a:rPr lang="ru-RU" sz="2400" dirty="0" err="1"/>
              <a:t>коефіцієнтів</a:t>
            </a:r>
            <a:r>
              <a:rPr lang="ru-RU" sz="2400" dirty="0"/>
              <a:t>) </a:t>
            </a:r>
            <a:r>
              <a:rPr lang="en-US" sz="2400" i="1" dirty="0"/>
              <a:t>W</a:t>
            </a:r>
            <a:r>
              <a:rPr lang="en-US" sz="2400" dirty="0"/>
              <a:t>. </a:t>
            </a:r>
            <a:r>
              <a:rPr lang="ru-RU" sz="2400" dirty="0" err="1"/>
              <a:t>Від</a:t>
            </a:r>
            <a:r>
              <a:rPr lang="ru-RU" sz="2400" dirty="0"/>
              <a:t> того, </a:t>
            </a:r>
            <a:r>
              <a:rPr lang="ru-RU" sz="2400" dirty="0" err="1"/>
              <a:t>наскільки</a:t>
            </a:r>
            <a:r>
              <a:rPr lang="ru-RU" sz="2400" dirty="0"/>
              <a:t> </a:t>
            </a:r>
            <a:r>
              <a:rPr lang="ru-RU" sz="2400" dirty="0" err="1"/>
              <a:t>вдало</a:t>
            </a:r>
            <a:r>
              <a:rPr lang="ru-RU" sz="2400" dirty="0"/>
              <a:t> </a:t>
            </a:r>
            <a:r>
              <a:rPr lang="ru-RU" sz="2400" dirty="0" err="1"/>
              <a:t>побудована</a:t>
            </a:r>
            <a:r>
              <a:rPr lang="ru-RU" sz="2400" dirty="0"/>
              <a:t> </a:t>
            </a:r>
            <a:r>
              <a:rPr lang="ru-RU" sz="2400" dirty="0" err="1"/>
              <a:t>ця</a:t>
            </a:r>
            <a:r>
              <a:rPr lang="ru-RU" sz="2400" dirty="0"/>
              <a:t> </a:t>
            </a:r>
            <a:r>
              <a:rPr lang="ru-RU" sz="2400" dirty="0" err="1"/>
              <a:t>матриця</a:t>
            </a:r>
            <a:r>
              <a:rPr lang="ru-RU" sz="2400" dirty="0"/>
              <a:t>,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ефективність</a:t>
            </a:r>
            <a:r>
              <a:rPr lang="ru-RU" sz="2400" dirty="0"/>
              <a:t> </a:t>
            </a:r>
            <a:r>
              <a:rPr lang="ru-RU" sz="2400" dirty="0" err="1"/>
              <a:t>даної</a:t>
            </a:r>
            <a:r>
              <a:rPr lang="ru-RU" sz="2400" dirty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у </a:t>
            </a:r>
            <a:r>
              <a:rPr lang="ru-RU" sz="2400" dirty="0" err="1"/>
              <a:t>зміні</a:t>
            </a:r>
            <a:r>
              <a:rPr lang="ru-RU" sz="2400" dirty="0"/>
              <a:t> за </a:t>
            </a:r>
            <a:r>
              <a:rPr lang="ru-RU" sz="2400" dirty="0" err="1"/>
              <a:t>певною</a:t>
            </a:r>
            <a:r>
              <a:rPr lang="ru-RU" sz="2400" dirty="0"/>
              <a:t> процедурою </a:t>
            </a:r>
            <a:r>
              <a:rPr lang="ru-RU" sz="2400" dirty="0" err="1"/>
              <a:t>елементів</a:t>
            </a:r>
            <a:r>
              <a:rPr lang="ru-RU" sz="2400" dirty="0"/>
              <a:t> </a:t>
            </a:r>
            <a:r>
              <a:rPr lang="ru-RU" sz="2400" dirty="0" err="1"/>
              <a:t>матриці</a:t>
            </a:r>
            <a:r>
              <a:rPr lang="ru-RU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ru-RU" sz="2400" dirty="0"/>
              <a:t>при </a:t>
            </a:r>
            <a:r>
              <a:rPr lang="ru-RU" sz="2400" dirty="0" err="1"/>
              <a:t>послідовному</a:t>
            </a:r>
            <a:r>
              <a:rPr lang="ru-RU" sz="2400" dirty="0"/>
              <a:t> </a:t>
            </a:r>
            <a:r>
              <a:rPr lang="ru-RU" sz="2400" dirty="0" err="1"/>
              <a:t>поданні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деяких</a:t>
            </a:r>
            <a:r>
              <a:rPr lang="ru-RU" sz="2400" dirty="0"/>
              <a:t> </a:t>
            </a:r>
            <a:r>
              <a:rPr lang="ru-RU" sz="2400" dirty="0" err="1"/>
              <a:t>векторів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навчають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 У </a:t>
            </a:r>
            <a:r>
              <a:rPr lang="ru-RU" sz="2400" dirty="0" err="1"/>
              <a:t>зв’язку</a:t>
            </a:r>
            <a:r>
              <a:rPr lang="ru-RU" sz="2400" dirty="0"/>
              <a:t> з </a:t>
            </a:r>
            <a:r>
              <a:rPr lang="ru-RU" sz="2400" dirty="0" err="1"/>
              <a:t>цим</a:t>
            </a:r>
            <a:r>
              <a:rPr lang="ru-RU" sz="2400" dirty="0"/>
              <a:t> </a:t>
            </a:r>
            <a:r>
              <a:rPr lang="ru-RU" sz="2400" dirty="0" err="1"/>
              <a:t>штучний</a:t>
            </a:r>
            <a:r>
              <a:rPr lang="ru-RU" sz="2400" dirty="0"/>
              <a:t> нейрон </a:t>
            </a:r>
            <a:r>
              <a:rPr lang="ru-RU" sz="2400" dirty="0" err="1"/>
              <a:t>може</a:t>
            </a:r>
            <a:r>
              <a:rPr lang="ru-RU" sz="2400" dirty="0"/>
              <a:t> бути представлений у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 (рис. </a:t>
            </a:r>
            <a:r>
              <a:rPr lang="ru-RU" sz="2400" dirty="0" smtClean="0"/>
              <a:t>1).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01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77" y="600502"/>
            <a:ext cx="6315877" cy="27087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754" y="3396342"/>
            <a:ext cx="11704319" cy="3161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стають</a:t>
            </a:r>
            <a:r>
              <a:rPr lang="ru-RU" sz="2400" dirty="0" smtClean="0"/>
              <a:t> такими, що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надходження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 мережа </a:t>
            </a:r>
            <a:r>
              <a:rPr lang="ru-RU" sz="2400" dirty="0" err="1" smtClean="0"/>
              <a:t>виробляє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. </a:t>
            </a:r>
            <a:r>
              <a:rPr lang="ru-RU" sz="2400" dirty="0" err="1" smtClean="0"/>
              <a:t>Розрізняють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з учителем і без учителя. Перший тип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припускає</a:t>
            </a:r>
            <a:r>
              <a:rPr lang="ru-RU" sz="2400" dirty="0" smtClean="0"/>
              <a:t>, що є «учитель», що </a:t>
            </a:r>
            <a:r>
              <a:rPr lang="ru-RU" sz="2400" dirty="0" err="1" smtClean="0"/>
              <a:t>задає</a:t>
            </a:r>
            <a:r>
              <a:rPr lang="ru-RU" sz="2400" dirty="0" smtClean="0"/>
              <a:t> пари, які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 —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. Для кожного </a:t>
            </a:r>
            <a:r>
              <a:rPr lang="ru-RU" sz="2400" dirty="0" err="1" smtClean="0"/>
              <a:t>вхідного</a:t>
            </a:r>
            <a:r>
              <a:rPr lang="ru-RU" sz="2400" dirty="0" smtClean="0"/>
              <a:t> вектора, що </a:t>
            </a:r>
            <a:r>
              <a:rPr lang="ru-RU" sz="2400" dirty="0" err="1" smtClean="0"/>
              <a:t>навчає</a:t>
            </a:r>
            <a:r>
              <a:rPr lang="ru-RU" sz="2400" dirty="0" smtClean="0"/>
              <a:t>, </a:t>
            </a:r>
            <a:r>
              <a:rPr lang="ru-RU" sz="2400" dirty="0" err="1" smtClean="0"/>
              <a:t>обчислюється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порівнюється</a:t>
            </a:r>
            <a:r>
              <a:rPr lang="ru-RU" sz="2400" dirty="0" smtClean="0"/>
              <a:t> з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необхідним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виходу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й </a:t>
            </a:r>
            <a:r>
              <a:rPr lang="ru-RU" sz="2400" dirty="0" err="1" smtClean="0"/>
              <a:t>коректуються</a:t>
            </a:r>
            <a:r>
              <a:rPr lang="ru-RU" sz="2400" dirty="0" smtClean="0"/>
              <a:t> ваги. </a:t>
            </a:r>
            <a:r>
              <a:rPr lang="ru-RU" sz="2400" dirty="0" err="1" smtClean="0"/>
              <a:t>Навчальні</a:t>
            </a:r>
            <a:r>
              <a:rPr lang="ru-RU" sz="2400" dirty="0" smtClean="0"/>
              <a:t> пари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</a:t>
            </a:r>
            <a:r>
              <a:rPr lang="ru-RU" sz="2400" dirty="0" smtClean="0"/>
              <a:t> й ваги </a:t>
            </a:r>
            <a:r>
              <a:rPr lang="ru-RU" sz="2400" dirty="0" err="1" smtClean="0"/>
              <a:t>уточнюються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доти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поки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помилка</a:t>
            </a:r>
            <a:r>
              <a:rPr lang="ru-RU" sz="2400" dirty="0" smtClean="0"/>
              <a:t> за такими парами не </a:t>
            </a:r>
            <a:r>
              <a:rPr lang="ru-RU" sz="2400" dirty="0" err="1" smtClean="0"/>
              <a:t>досягне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43087" y="2961160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Рис. 1. Схема процесу навчання ШНМ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79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1" y="1062446"/>
            <a:ext cx="11547565" cy="4554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без учителя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сигналів</a:t>
            </a:r>
            <a:r>
              <a:rPr lang="ru-RU" sz="2400" dirty="0" smtClean="0"/>
              <a:t>, і мережа сама, </a:t>
            </a:r>
            <a:r>
              <a:rPr lang="ru-RU" sz="2400" dirty="0" err="1" smtClean="0"/>
              <a:t>використовуючи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деякий</a:t>
            </a:r>
            <a:r>
              <a:rPr lang="ru-RU" sz="2400" dirty="0" smtClean="0"/>
              <a:t> алгоритм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підстроює</a:t>
            </a:r>
            <a:r>
              <a:rPr lang="ru-RU" sz="2400" dirty="0" smtClean="0"/>
              <a:t> ваги так,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поданні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вихідні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сигнали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б </a:t>
            </a:r>
            <a:r>
              <a:rPr lang="ru-RU" sz="2400" dirty="0" err="1" smtClean="0"/>
              <a:t>однаковими</a:t>
            </a:r>
            <a:r>
              <a:rPr lang="ru-RU" sz="2400" dirty="0" smtClean="0"/>
              <a:t>. 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статистичні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множини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вхідних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навчають</a:t>
            </a:r>
            <a:r>
              <a:rPr lang="ru-RU" sz="2400" dirty="0" smtClean="0"/>
              <a:t>, і </a:t>
            </a:r>
            <a:r>
              <a:rPr lang="ru-RU" sz="2400" dirty="0" err="1" smtClean="0"/>
              <a:t>відбувається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близьких</a:t>
            </a:r>
            <a:r>
              <a:rPr lang="ru-RU" sz="2400" dirty="0" smtClean="0"/>
              <a:t> (</a:t>
            </a:r>
            <a:r>
              <a:rPr lang="ru-RU" sz="2400" dirty="0" err="1" smtClean="0"/>
              <a:t>подібних</a:t>
            </a:r>
            <a:r>
              <a:rPr lang="ru-RU" sz="2400" dirty="0" smtClean="0"/>
              <a:t>) </a:t>
            </a:r>
            <a:r>
              <a:rPr lang="ru-RU" sz="2400" dirty="0" err="1" smtClean="0"/>
              <a:t>векторів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класи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030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55" y="310383"/>
            <a:ext cx="11434354" cy="71410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8.2. Правило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Гебба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корелятивне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співвідносне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73" y="1140824"/>
            <a:ext cx="11796578" cy="4792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алгоритмів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виросло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Гебба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Наприкінці</a:t>
            </a:r>
            <a:r>
              <a:rPr lang="ru-RU" sz="2400" dirty="0" smtClean="0"/>
              <a:t> 40-х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en-US" sz="2400" dirty="0" smtClean="0"/>
              <a:t>XX </a:t>
            </a:r>
            <a:r>
              <a:rPr lang="ru-RU" sz="2400" dirty="0" smtClean="0"/>
              <a:t>ст.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Д. О. </a:t>
            </a:r>
            <a:r>
              <a:rPr lang="ru-RU" sz="2400" dirty="0" err="1" smtClean="0"/>
              <a:t>Гебб</a:t>
            </a:r>
            <a:r>
              <a:rPr lang="ru-RU" sz="2400" dirty="0" smtClean="0"/>
              <a:t> теоретично </a:t>
            </a:r>
            <a:r>
              <a:rPr lang="ru-RU" sz="2400" dirty="0" err="1" smtClean="0"/>
              <a:t>встановив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асоціативна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пам’ять</a:t>
            </a:r>
            <a:r>
              <a:rPr lang="ru-RU" sz="2400" dirty="0" smtClean="0"/>
              <a:t> у біологічних системах </a:t>
            </a:r>
            <a:r>
              <a:rPr lang="ru-RU" sz="2400" dirty="0" err="1" smtClean="0"/>
              <a:t>викликається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процесами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змінюють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нервовими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клітинами</a:t>
            </a:r>
            <a:r>
              <a:rPr lang="ru-RU" sz="2400" dirty="0" smtClean="0"/>
              <a:t>.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установленого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їм</a:t>
            </a:r>
            <a:r>
              <a:rPr lang="ru-RU" sz="2400" dirty="0" smtClean="0"/>
              <a:t> правила, що </a:t>
            </a:r>
            <a:r>
              <a:rPr lang="ru-RU" sz="2400" dirty="0" err="1" smtClean="0"/>
              <a:t>називається</a:t>
            </a:r>
            <a:r>
              <a:rPr lang="ru-RU" sz="2400" dirty="0" smtClean="0"/>
              <a:t> «правилом </a:t>
            </a:r>
            <a:r>
              <a:rPr lang="ru-RU" sz="2400" dirty="0" err="1" smtClean="0"/>
              <a:t>Гебба</a:t>
            </a:r>
            <a:r>
              <a:rPr lang="ru-RU" sz="2400" dirty="0" smtClean="0"/>
              <a:t>», при </a:t>
            </a:r>
            <a:r>
              <a:rPr lang="ru-RU" sz="2400" dirty="0" err="1" smtClean="0"/>
              <a:t>одночасній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активації</a:t>
            </a:r>
            <a:r>
              <a:rPr lang="ru-RU" sz="2400" dirty="0" smtClean="0"/>
              <a:t> (</a:t>
            </a:r>
            <a:r>
              <a:rPr lang="ru-RU" sz="2400" dirty="0" err="1" smtClean="0"/>
              <a:t>порушенні</a:t>
            </a:r>
            <a:r>
              <a:rPr lang="ru-RU" sz="2400" dirty="0" smtClean="0"/>
              <a:t>)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</a:t>
            </a:r>
            <a:r>
              <a:rPr lang="ru-RU" sz="2400" dirty="0" err="1" smtClean="0"/>
              <a:t>нейронів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синаптична</a:t>
            </a:r>
            <a:r>
              <a:rPr lang="ru-RU" sz="2400" dirty="0" smtClean="0"/>
              <a:t> сила (вага </a:t>
            </a:r>
            <a:r>
              <a:rPr lang="ru-RU" sz="2400" dirty="0" err="1" smtClean="0"/>
              <a:t>їхнього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) </a:t>
            </a:r>
            <a:r>
              <a:rPr lang="ru-RU" sz="2400" dirty="0" err="1" smtClean="0"/>
              <a:t>зростає</a:t>
            </a:r>
            <a:r>
              <a:rPr lang="ru-RU" sz="2400" dirty="0" smtClean="0"/>
              <a:t>. Таким чином, часто </a:t>
            </a:r>
            <a:r>
              <a:rPr lang="ru-RU" sz="2400" dirty="0" err="1" smtClean="0"/>
              <a:t>використовувані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підсилюються</a:t>
            </a:r>
            <a:r>
              <a:rPr lang="ru-RU" sz="2400" dirty="0" smtClean="0"/>
              <a:t>, що </a:t>
            </a:r>
            <a:r>
              <a:rPr lang="ru-RU" sz="2400" dirty="0" err="1" smtClean="0"/>
              <a:t>пояснює</a:t>
            </a:r>
            <a:r>
              <a:rPr lang="ru-RU" sz="2400" dirty="0" smtClean="0"/>
              <a:t> феномен </a:t>
            </a:r>
            <a:r>
              <a:rPr lang="ru-RU" sz="2400" dirty="0" err="1" smtClean="0"/>
              <a:t>звички</a:t>
            </a:r>
            <a:r>
              <a:rPr lang="ru-RU" sz="2400" dirty="0" smtClean="0"/>
              <a:t> й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повторенням</a:t>
            </a:r>
            <a:r>
              <a:rPr lang="ru-RU" sz="2400" dirty="0" smtClean="0"/>
              <a:t>.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ru-RU" sz="2400" dirty="0" smtClean="0"/>
              <a:t>У ШНМ </a:t>
            </a:r>
            <a:r>
              <a:rPr lang="ru-RU" sz="2400" dirty="0" err="1" smtClean="0"/>
              <a:t>зростання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синаптичної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еквівалентне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збільшенню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нейронами і та </a:t>
            </a:r>
            <a:r>
              <a:rPr lang="en-US" sz="2400" dirty="0" smtClean="0"/>
              <a:t>j </a:t>
            </a:r>
            <a:r>
              <a:rPr lang="ru-RU" sz="2400" dirty="0" smtClean="0"/>
              <a:t>на величину</a:t>
            </a:r>
          </a:p>
          <a:p>
            <a:pPr marL="0" indent="0" algn="just">
              <a:buNone/>
            </a:pPr>
            <a:r>
              <a:rPr lang="ru-RU" sz="2400" dirty="0"/>
              <a:t>де </a:t>
            </a:r>
            <a:r>
              <a:rPr lang="uk-UA" sz="2400" dirty="0" smtClean="0"/>
              <a:t> </a:t>
            </a:r>
            <a:r>
              <a:rPr lang="en-US" sz="2400" dirty="0" smtClean="0"/>
              <a:t>  </a:t>
            </a:r>
            <a:r>
              <a:rPr lang="ru-RU" sz="2400" dirty="0" smtClean="0"/>
              <a:t>  </a:t>
            </a:r>
            <a:r>
              <a:rPr lang="en-US" sz="2400" dirty="0" smtClean="0"/>
              <a:t>— </a:t>
            </a:r>
            <a:r>
              <a:rPr lang="ru-RU" sz="2400" dirty="0" err="1"/>
              <a:t>вихід</a:t>
            </a:r>
            <a:r>
              <a:rPr lang="ru-RU" sz="2400" dirty="0"/>
              <a:t> і-</a:t>
            </a:r>
            <a:r>
              <a:rPr lang="ru-RU" sz="2400" dirty="0" err="1"/>
              <a:t>го</a:t>
            </a:r>
            <a:r>
              <a:rPr lang="ru-RU" sz="2400" dirty="0"/>
              <a:t> та </a:t>
            </a:r>
            <a:r>
              <a:rPr lang="ru-RU" sz="2400" dirty="0" err="1"/>
              <a:t>вхід</a:t>
            </a:r>
            <a:r>
              <a:rPr lang="ru-RU" sz="2400" dirty="0"/>
              <a:t> </a:t>
            </a:r>
            <a:r>
              <a:rPr lang="en-US" sz="2400" dirty="0"/>
              <a:t>j-</a:t>
            </a:r>
            <a:r>
              <a:rPr lang="ru-RU" sz="2400" dirty="0" err="1"/>
              <a:t>го</a:t>
            </a:r>
            <a:r>
              <a:rPr lang="ru-RU" sz="2400" dirty="0"/>
              <a:t> </a:t>
            </a:r>
            <a:r>
              <a:rPr lang="ru-RU" sz="2400" dirty="0" err="1"/>
              <a:t>нейронів</a:t>
            </a:r>
            <a:r>
              <a:rPr lang="ru-RU" sz="2400" dirty="0"/>
              <a:t>; </a:t>
            </a:r>
            <a:r>
              <a:rPr lang="ru-RU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/>
              <a:t>— </a:t>
            </a:r>
            <a:r>
              <a:rPr lang="ru-RU" sz="2400" dirty="0" err="1"/>
              <a:t>вихід</a:t>
            </a:r>
            <a:r>
              <a:rPr lang="ru-RU" sz="2400" dirty="0"/>
              <a:t> </a:t>
            </a:r>
            <a:r>
              <a:rPr lang="en-US" sz="2400" dirty="0"/>
              <a:t>j-</a:t>
            </a:r>
            <a:r>
              <a:rPr lang="ru-RU" sz="2400" dirty="0" err="1"/>
              <a:t>го</a:t>
            </a:r>
            <a:r>
              <a:rPr lang="ru-RU" sz="2400" dirty="0"/>
              <a:t> нейрона; </a:t>
            </a:r>
            <a:r>
              <a:rPr lang="el-GR" sz="2400" dirty="0"/>
              <a:t>γ — </a:t>
            </a:r>
            <a:r>
              <a:rPr lang="ru-RU" sz="2400" dirty="0" err="1"/>
              <a:t>коефіцієнт</a:t>
            </a:r>
            <a:r>
              <a:rPr lang="ru-RU" sz="2400" dirty="0"/>
              <a:t>, що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19" y="3938213"/>
            <a:ext cx="1629592" cy="485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30" y="4441406"/>
            <a:ext cx="266700" cy="3333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150" y="4448374"/>
            <a:ext cx="3048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5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55" y="310383"/>
            <a:ext cx="11434354" cy="71410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8.2. Правило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Гебба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корелятивне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співвідносне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41696" y="1804593"/>
            <a:ext cx="10508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Правило </a:t>
            </a:r>
            <a:r>
              <a:rPr lang="ru-RU" sz="2400" dirty="0" err="1" smtClean="0"/>
              <a:t>Гебба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зв’язках</a:t>
            </a:r>
            <a:r>
              <a:rPr lang="ru-RU" sz="2400" dirty="0" smtClean="0"/>
              <a:t> </a:t>
            </a:r>
            <a:r>
              <a:rPr lang="ru-RU" sz="2400" dirty="0" err="1" smtClean="0"/>
              <a:t>асоціативної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пам’яті</a:t>
            </a:r>
            <a:r>
              <a:rPr lang="ru-RU" sz="2400" dirty="0" smtClean="0"/>
              <a:t>, а також у </a:t>
            </a:r>
            <a:r>
              <a:rPr lang="ru-RU" sz="2400" dirty="0" err="1" smtClean="0"/>
              <a:t>деяких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, </a:t>
            </a:r>
            <a:r>
              <a:rPr lang="ru-RU" sz="2400" dirty="0" err="1" smtClean="0"/>
              <a:t>заснованих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навчанні</a:t>
            </a:r>
            <a:r>
              <a:rPr lang="ru-RU" sz="2400" dirty="0" smtClean="0"/>
              <a:t> без учителя (без </a:t>
            </a:r>
            <a:r>
              <a:rPr lang="ru-RU" sz="2400" dirty="0" err="1" smtClean="0"/>
              <a:t>підкріплювання</a:t>
            </a:r>
            <a:r>
              <a:rPr lang="ru-RU" sz="2400" dirty="0" smtClean="0"/>
              <a:t>). У мережах </a:t>
            </a:r>
            <a:r>
              <a:rPr lang="ru-RU" sz="2400" dirty="0" err="1" smtClean="0"/>
              <a:t>асоціативної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пам’яті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приймають</a:t>
            </a:r>
            <a:r>
              <a:rPr lang="ru-RU" sz="2400" dirty="0" smtClean="0"/>
              <a:t> </a:t>
            </a:r>
            <a:r>
              <a:rPr lang="ru-RU" sz="2400" i="1" dirty="0" smtClean="0"/>
              <a:t>у</a:t>
            </a:r>
            <a:r>
              <a:rPr lang="ru-RU" sz="2400" dirty="0" smtClean="0"/>
              <a:t> = </a:t>
            </a:r>
            <a:r>
              <a:rPr lang="ru-RU" sz="2400" i="1" dirty="0" smtClean="0"/>
              <a:t>х</a:t>
            </a:r>
            <a:r>
              <a:rPr lang="ru-RU" sz="2400" dirty="0" smtClean="0"/>
              <a:t>. У </a:t>
            </a:r>
            <a:r>
              <a:rPr lang="ru-RU" sz="2400" dirty="0" err="1" smtClean="0"/>
              <a:t>гетероасоціативних</a:t>
            </a:r>
            <a:r>
              <a:rPr lang="ru-RU" sz="2400" dirty="0" smtClean="0"/>
              <a:t> мережах х й у в </a:t>
            </a:r>
            <a:r>
              <a:rPr lang="ru-RU" sz="2400" dirty="0" err="1" smtClean="0"/>
              <a:t>загальному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різняться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349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88" y="521880"/>
            <a:ext cx="11031583" cy="5318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Дельта-правило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97" y="1436914"/>
            <a:ext cx="11852366" cy="5242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важливе</a:t>
            </a:r>
            <a:r>
              <a:rPr lang="ru-RU" sz="2400" dirty="0" smtClean="0"/>
              <a:t> правило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запропоновано</a:t>
            </a:r>
            <a:r>
              <a:rPr lang="ru-RU" sz="2400" dirty="0" smtClean="0"/>
              <a:t> Б. </a:t>
            </a:r>
            <a:r>
              <a:rPr lang="ru-RU" sz="2400" dirty="0" err="1" smtClean="0"/>
              <a:t>Уідроу</a:t>
            </a:r>
            <a:r>
              <a:rPr lang="ru-RU" sz="2400" dirty="0" smtClean="0"/>
              <a:t> й М. Е. Гоффом і </a:t>
            </a:r>
            <a:r>
              <a:rPr lang="ru-RU" sz="2400" dirty="0" err="1" smtClean="0"/>
              <a:t>найбільше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одношаровим</a:t>
            </a:r>
            <a:r>
              <a:rPr lang="ru-RU" sz="2400" dirty="0" smtClean="0"/>
              <a:t> ШНМ прямого </a:t>
            </a:r>
            <a:r>
              <a:rPr lang="ru-RU" sz="2400" dirty="0" err="1" smtClean="0"/>
              <a:t>поширення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Ідея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в тому, що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розбіжність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бажаною</a:t>
            </a:r>
            <a:r>
              <a:rPr lang="ru-RU" sz="2400" dirty="0" smtClean="0"/>
              <a:t> й </a:t>
            </a:r>
            <a:r>
              <a:rPr lang="ru-RU" sz="2400" dirty="0" err="1" smtClean="0"/>
              <a:t>наявною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реакціями</a:t>
            </a:r>
            <a:r>
              <a:rPr lang="ru-RU" sz="2400" dirty="0" smtClean="0"/>
              <a:t>, </a:t>
            </a:r>
            <a:r>
              <a:rPr lang="ru-RU" sz="2400" dirty="0" err="1" smtClean="0"/>
              <a:t>ця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розбіжність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усунута</a:t>
            </a:r>
            <a:r>
              <a:rPr lang="ru-RU" sz="2400" dirty="0" smtClean="0"/>
              <a:t> або </a:t>
            </a:r>
            <a:r>
              <a:rPr lang="ru-RU" sz="2400" dirty="0" err="1" smtClean="0"/>
              <a:t>зменшена</a:t>
            </a:r>
            <a:r>
              <a:rPr lang="ru-RU" sz="2400" dirty="0" smtClean="0"/>
              <a:t> шляхом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певним</a:t>
            </a:r>
            <a:r>
              <a:rPr lang="ru-RU" sz="2400" dirty="0" smtClean="0"/>
              <a:t> чином </a:t>
            </a:r>
            <a:r>
              <a:rPr lang="ru-RU" sz="2400" dirty="0" err="1" smtClean="0"/>
              <a:t>вагових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. Для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й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дельта-правило,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зміна</a:t>
            </a:r>
            <a:r>
              <a:rPr lang="ru-RU" sz="2400" dirty="0" smtClean="0"/>
              <a:t> ваги </a:t>
            </a:r>
            <a:r>
              <a:rPr lang="ru-RU" sz="2400" dirty="0" err="1" smtClean="0"/>
              <a:t>зв’язку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і-м й </a:t>
            </a:r>
            <a:r>
              <a:rPr lang="en-US" sz="2400" dirty="0" smtClean="0"/>
              <a:t>j-</a:t>
            </a:r>
            <a:r>
              <a:rPr lang="ru-RU" sz="2400" dirty="0" smtClean="0"/>
              <a:t>м нейронами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такий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спосіб</a:t>
            </a:r>
            <a:r>
              <a:rPr lang="ru-RU" sz="2400" dirty="0" smtClean="0"/>
              <a:t>: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де      — </a:t>
            </a:r>
            <a:r>
              <a:rPr lang="ru-RU" sz="2400" dirty="0" err="1"/>
              <a:t>вихід</a:t>
            </a:r>
            <a:r>
              <a:rPr lang="ru-RU" sz="2400" dirty="0"/>
              <a:t> </a:t>
            </a:r>
            <a:r>
              <a:rPr lang="ru-RU" sz="2400" dirty="0" err="1"/>
              <a:t>попереднього</a:t>
            </a:r>
            <a:r>
              <a:rPr lang="ru-RU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-</a:t>
            </a:r>
            <a:r>
              <a:rPr lang="ru-RU" sz="2400" dirty="0" err="1"/>
              <a:t>го</a:t>
            </a:r>
            <a:r>
              <a:rPr lang="ru-RU" sz="2400" dirty="0"/>
              <a:t> нейрона; </a:t>
            </a:r>
            <a:r>
              <a:rPr lang="ru-RU" sz="2400" dirty="0" smtClean="0"/>
              <a:t>    	 </a:t>
            </a:r>
            <a:r>
              <a:rPr lang="ru-RU" sz="2400" dirty="0"/>
              <a:t>— </a:t>
            </a:r>
            <a:r>
              <a:rPr lang="ru-RU" sz="2400" dirty="0" err="1"/>
              <a:t>бажана</a:t>
            </a:r>
            <a:r>
              <a:rPr lang="ru-RU" sz="2400" dirty="0"/>
              <a:t> й реальна </a:t>
            </a:r>
            <a:r>
              <a:rPr lang="ru-RU" sz="2400" dirty="0" err="1"/>
              <a:t>реакції</a:t>
            </a:r>
            <a:r>
              <a:rPr lang="ru-RU" sz="2400" dirty="0"/>
              <a:t> </a:t>
            </a:r>
            <a:r>
              <a:rPr lang="en-US" sz="2400" dirty="0"/>
              <a:t>j-</a:t>
            </a:r>
            <a:r>
              <a:rPr lang="ru-RU" sz="2400" dirty="0" err="1"/>
              <a:t>го</a:t>
            </a:r>
            <a:r>
              <a:rPr lang="ru-RU" sz="2400" dirty="0"/>
              <a:t> нейрона </a:t>
            </a:r>
            <a:r>
              <a:rPr lang="ru-RU" sz="2400" dirty="0" err="1"/>
              <a:t>відповідно</a:t>
            </a:r>
            <a:r>
              <a:rPr lang="ru-RU" sz="2400" dirty="0"/>
              <a:t>; </a:t>
            </a:r>
            <a:r>
              <a:rPr lang="el-GR" sz="2400" dirty="0"/>
              <a:t>γ — </a:t>
            </a:r>
            <a:r>
              <a:rPr lang="ru-RU" sz="2400" dirty="0" err="1"/>
              <a:t>коефіцієнт</a:t>
            </a:r>
            <a:r>
              <a:rPr lang="ru-RU" sz="2400" dirty="0"/>
              <a:t>, що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різниця</a:t>
            </a:r>
            <a:r>
              <a:rPr lang="ru-RU" sz="2400" dirty="0"/>
              <a:t> </a:t>
            </a:r>
            <a:r>
              <a:rPr lang="ru-RU" sz="2400" dirty="0" smtClean="0"/>
              <a:t>	   мала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реакція</a:t>
            </a:r>
            <a:r>
              <a:rPr lang="ru-RU" sz="2400" dirty="0"/>
              <a:t> </a:t>
            </a:r>
            <a:r>
              <a:rPr lang="en-US" sz="2400" dirty="0"/>
              <a:t>j-</a:t>
            </a:r>
            <a:r>
              <a:rPr lang="ru-RU" sz="2400" dirty="0" err="1"/>
              <a:t>го</a:t>
            </a:r>
            <a:r>
              <a:rPr lang="ru-RU" sz="2400" dirty="0"/>
              <a:t> нейрона </a:t>
            </a:r>
            <a:r>
              <a:rPr lang="ru-RU" sz="2400" dirty="0" err="1"/>
              <a:t>незначною</a:t>
            </a:r>
            <a:r>
              <a:rPr lang="ru-RU" sz="2400" dirty="0"/>
              <a:t> </a:t>
            </a:r>
            <a:r>
              <a:rPr lang="ru-RU" sz="2400" dirty="0" err="1"/>
              <a:t>мірою</a:t>
            </a:r>
            <a:r>
              <a:rPr lang="ru-RU" sz="2400" dirty="0"/>
              <a:t> </a:t>
            </a:r>
            <a:r>
              <a:rPr lang="ru-RU" sz="2400" dirty="0" err="1"/>
              <a:t>відрізняється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бажаної</a:t>
            </a:r>
            <a:r>
              <a:rPr lang="ru-RU" sz="2400" dirty="0"/>
              <a:t>, </a:t>
            </a:r>
            <a:r>
              <a:rPr lang="ru-RU" sz="2400" dirty="0" err="1"/>
              <a:t>зміна</a:t>
            </a:r>
            <a:r>
              <a:rPr lang="ru-RU" sz="2400" dirty="0"/>
              <a:t> ваги </a:t>
            </a:r>
            <a:r>
              <a:rPr lang="ru-RU" sz="2400" dirty="0" err="1"/>
              <a:t>зв’язку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цими</a:t>
            </a:r>
            <a:r>
              <a:rPr lang="ru-RU" sz="2400" dirty="0"/>
              <a:t> нейронами також буде </a:t>
            </a:r>
            <a:r>
              <a:rPr lang="ru-RU" sz="2400" dirty="0" err="1"/>
              <a:t>незначною</a:t>
            </a:r>
            <a:r>
              <a:rPr lang="ru-RU" sz="2400" dirty="0"/>
              <a:t>. 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382" y="3635963"/>
            <a:ext cx="2761619" cy="4222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83" y="4340543"/>
            <a:ext cx="304800" cy="3714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3729" y="4322309"/>
            <a:ext cx="685800" cy="38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715" y="5018996"/>
            <a:ext cx="116205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5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88" y="521880"/>
            <a:ext cx="11031583" cy="5318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Конкурентне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97" y="1436914"/>
            <a:ext cx="5750127" cy="52425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 err="1"/>
              <a:t>Конкурентне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є формою </a:t>
            </a:r>
            <a:r>
              <a:rPr lang="ru-RU" sz="2400" dirty="0" err="1"/>
              <a:t>навчання</a:t>
            </a:r>
            <a:r>
              <a:rPr lang="ru-RU" sz="2400" dirty="0"/>
              <a:t> без </a:t>
            </a:r>
            <a:r>
              <a:rPr lang="ru-RU" sz="2400" dirty="0" err="1" smtClean="0"/>
              <a:t>вчителя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штучних</a:t>
            </a:r>
            <a:r>
              <a:rPr lang="ru-RU" sz="2400" dirty="0"/>
              <a:t> </a:t>
            </a:r>
            <a:r>
              <a:rPr lang="ru-RU" sz="2400" dirty="0" err="1"/>
              <a:t>нейронних</a:t>
            </a:r>
            <a:r>
              <a:rPr lang="ru-RU" sz="2400" dirty="0"/>
              <a:t> мережах, в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вузли</a:t>
            </a:r>
            <a:r>
              <a:rPr lang="ru-RU" sz="2400" dirty="0"/>
              <a:t> </a:t>
            </a:r>
            <a:r>
              <a:rPr lang="ru-RU" sz="2400" dirty="0" err="1"/>
              <a:t>конкурують</a:t>
            </a:r>
            <a:r>
              <a:rPr lang="ru-RU" sz="2400" dirty="0"/>
              <a:t> за право </a:t>
            </a:r>
            <a:r>
              <a:rPr lang="ru-RU" sz="2400" dirty="0" err="1"/>
              <a:t>реагувати</a:t>
            </a:r>
            <a:r>
              <a:rPr lang="ru-RU" sz="2400" dirty="0"/>
              <a:t> на </a:t>
            </a:r>
            <a:r>
              <a:rPr lang="ru-RU" sz="2400" dirty="0" err="1"/>
              <a:t>підмножину</a:t>
            </a:r>
            <a:r>
              <a:rPr lang="ru-RU" sz="2400" dirty="0"/>
              <a:t> </a:t>
            </a:r>
            <a:r>
              <a:rPr lang="ru-RU" sz="2400" dirty="0" err="1"/>
              <a:t>вхідних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 smtClean="0"/>
              <a:t>. </a:t>
            </a:r>
            <a:r>
              <a:rPr lang="ru-RU" sz="2400" dirty="0" err="1"/>
              <a:t>Варіант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за </a:t>
            </a:r>
            <a:r>
              <a:rPr lang="ru-RU" sz="2400" dirty="0" err="1" smtClean="0"/>
              <a:t>Геббовим</a:t>
            </a:r>
            <a:r>
              <a:rPr lang="ru-RU" sz="2400" dirty="0" smtClean="0"/>
              <a:t> правилом, </a:t>
            </a:r>
            <a:r>
              <a:rPr lang="ru-RU" sz="2400" dirty="0" err="1"/>
              <a:t>конкурентне</a:t>
            </a:r>
            <a:r>
              <a:rPr lang="ru-RU" sz="2400" dirty="0"/>
              <a:t>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працює</a:t>
            </a:r>
            <a:r>
              <a:rPr lang="ru-RU" sz="2400" dirty="0"/>
              <a:t> шляхом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спеціалізації</a:t>
            </a:r>
            <a:r>
              <a:rPr lang="ru-RU" sz="2400" dirty="0"/>
              <a:t> кожного </a:t>
            </a:r>
            <a:r>
              <a:rPr lang="ru-RU" sz="2400" dirty="0" err="1"/>
              <a:t>вузла</a:t>
            </a:r>
            <a:r>
              <a:rPr lang="ru-RU" sz="2400" dirty="0"/>
              <a:t> в </a:t>
            </a:r>
            <a:r>
              <a:rPr lang="ru-RU" sz="2400" dirty="0" err="1"/>
              <a:t>мережі</a:t>
            </a:r>
            <a:r>
              <a:rPr lang="ru-RU" sz="2400" dirty="0"/>
              <a:t>. </a:t>
            </a:r>
            <a:r>
              <a:rPr lang="ru-RU" sz="2400" dirty="0" err="1"/>
              <a:t>Воно</a:t>
            </a:r>
            <a:r>
              <a:rPr lang="ru-RU" sz="2400" dirty="0"/>
              <a:t> добре </a:t>
            </a:r>
            <a:r>
              <a:rPr lang="ru-RU" sz="2400" dirty="0" err="1"/>
              <a:t>підходить</a:t>
            </a:r>
            <a:r>
              <a:rPr lang="ru-RU" sz="2400" dirty="0"/>
              <a:t> для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кластерів</a:t>
            </a:r>
            <a:r>
              <a:rPr lang="ru-RU" sz="2400" dirty="0"/>
              <a:t> у </a:t>
            </a:r>
            <a:r>
              <a:rPr lang="ru-RU" sz="2400" dirty="0" err="1" smtClean="0"/>
              <a:t>багатовимірних</a:t>
            </a:r>
            <a:r>
              <a:rPr lang="ru-RU" sz="2400" dirty="0" smtClean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алгоритми</a:t>
            </a:r>
            <a:r>
              <a:rPr lang="ru-RU" sz="2400" dirty="0"/>
              <a:t>, </a:t>
            </a:r>
            <a:r>
              <a:rPr lang="ru-RU" sz="2400" dirty="0" err="1"/>
              <a:t>засновані</a:t>
            </a:r>
            <a:r>
              <a:rPr lang="ru-RU" sz="2400" dirty="0"/>
              <a:t> на </a:t>
            </a:r>
            <a:r>
              <a:rPr lang="ru-RU" sz="2400" dirty="0" err="1"/>
              <a:t>принципі</a:t>
            </a:r>
            <a:r>
              <a:rPr lang="ru-RU" sz="2400" dirty="0"/>
              <a:t> конкурентного </a:t>
            </a:r>
            <a:r>
              <a:rPr lang="ru-RU" sz="2400" dirty="0" err="1"/>
              <a:t>навчання</a:t>
            </a:r>
            <a:r>
              <a:rPr lang="ru-RU" sz="2400" dirty="0"/>
              <a:t>,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векторне</a:t>
            </a:r>
            <a:r>
              <a:rPr lang="ru-RU" sz="2400" dirty="0"/>
              <a:t> </a:t>
            </a:r>
            <a:r>
              <a:rPr lang="ru-RU" sz="2400" dirty="0" err="1" smtClean="0"/>
              <a:t>квантування</a:t>
            </a:r>
            <a:r>
              <a:rPr lang="ru-RU" sz="2400" dirty="0" smtClean="0"/>
              <a:t> та </a:t>
            </a:r>
            <a:r>
              <a:rPr lang="ru-RU" sz="2400" dirty="0" err="1"/>
              <a:t>самоорганізаційні</a:t>
            </a:r>
            <a:r>
              <a:rPr lang="ru-RU" sz="2400" dirty="0"/>
              <a:t> </a:t>
            </a:r>
            <a:r>
              <a:rPr lang="ru-RU" sz="2400" dirty="0" err="1"/>
              <a:t>карти</a:t>
            </a:r>
            <a:r>
              <a:rPr lang="ru-RU" sz="2400" dirty="0"/>
              <a:t> </a:t>
            </a:r>
            <a:r>
              <a:rPr lang="ru-RU" sz="2400" dirty="0" err="1" smtClean="0"/>
              <a:t>Кохонена</a:t>
            </a:r>
            <a:r>
              <a:rPr lang="ru-RU" sz="2400" dirty="0" smtClean="0"/>
              <a:t>.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smtClean="0"/>
              <a:t>Схема </a:t>
            </a:r>
            <a:r>
              <a:rPr lang="ru-RU" sz="2400" dirty="0" err="1" smtClean="0"/>
              <a:t>мережі</a:t>
            </a:r>
            <a:r>
              <a:rPr lang="ru-RU" sz="2400" dirty="0" smtClean="0"/>
              <a:t> конкурентного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 наведена на рис. 2.</a:t>
            </a:r>
          </a:p>
        </p:txBody>
      </p:sp>
      <p:pic>
        <p:nvPicPr>
          <p:cNvPr id="1026" name="Picture 2" descr="https://upload.wikimedia.org/wikipedia/commons/5/5b/Competitive_neural_network_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35" y="1382322"/>
            <a:ext cx="4525607" cy="489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37165" y="6348538"/>
            <a:ext cx="39188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Рис.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1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688" y="521880"/>
            <a:ext cx="11031583" cy="53185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/>
              <a:t>Конкурентне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навчання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97" y="1436914"/>
            <a:ext cx="11852366" cy="5242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ru-RU" sz="2400" dirty="0"/>
              <a:t>Правило конкурентного </a:t>
            </a:r>
            <a:r>
              <a:rPr lang="ru-RU" sz="2400" dirty="0" err="1"/>
              <a:t>навчання</a:t>
            </a:r>
            <a:r>
              <a:rPr lang="ru-RU" sz="2400" dirty="0"/>
              <a:t> </a:t>
            </a:r>
            <a:r>
              <a:rPr lang="ru-RU" sz="2400" dirty="0" err="1"/>
              <a:t>засноване</a:t>
            </a:r>
            <a:r>
              <a:rPr lang="ru-RU" sz="2400" dirty="0"/>
              <a:t> на </a:t>
            </a:r>
            <a:r>
              <a:rPr lang="ru-RU" sz="2400" dirty="0" err="1"/>
              <a:t>трьох</a:t>
            </a:r>
            <a:r>
              <a:rPr lang="ru-RU" sz="2400" dirty="0"/>
              <a:t> </a:t>
            </a:r>
            <a:r>
              <a:rPr lang="ru-RU" sz="2400" dirty="0" err="1"/>
              <a:t>елементах</a:t>
            </a:r>
            <a:r>
              <a:rPr lang="ru-RU" sz="2400" dirty="0"/>
              <a:t>:</a:t>
            </a:r>
          </a:p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однакових</a:t>
            </a:r>
            <a:r>
              <a:rPr lang="ru-RU" sz="2400" dirty="0"/>
              <a:t> </a:t>
            </a:r>
            <a:r>
              <a:rPr lang="ru-RU" sz="2400" dirty="0" err="1"/>
              <a:t>нейронів</a:t>
            </a:r>
            <a:r>
              <a:rPr lang="ru-RU" sz="2400" dirty="0"/>
              <a:t> з </a:t>
            </a:r>
            <a:r>
              <a:rPr lang="ru-RU" sz="2400" dirty="0" err="1"/>
              <a:t>випадково</a:t>
            </a:r>
            <a:r>
              <a:rPr lang="ru-RU" sz="2400" dirty="0"/>
              <a:t> </a:t>
            </a:r>
            <a:r>
              <a:rPr lang="ru-RU" sz="2400" dirty="0" err="1"/>
              <a:t>розподіленими</a:t>
            </a:r>
            <a:r>
              <a:rPr lang="ru-RU" sz="2400" dirty="0"/>
              <a:t> </a:t>
            </a:r>
            <a:r>
              <a:rPr lang="ru-RU" sz="2400" dirty="0" err="1"/>
              <a:t>синаптичними</a:t>
            </a:r>
            <a:r>
              <a:rPr lang="ru-RU" sz="2400" dirty="0"/>
              <a:t> вагами,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приводять</a:t>
            </a:r>
            <a:r>
              <a:rPr lang="ru-RU" sz="2400" dirty="0"/>
              <a:t> до </a:t>
            </a:r>
            <a:r>
              <a:rPr lang="ru-RU" sz="2400" dirty="0" err="1"/>
              <a:t>різної</a:t>
            </a:r>
            <a:r>
              <a:rPr lang="ru-RU" sz="2400" dirty="0"/>
              <a:t> </a:t>
            </a:r>
            <a:r>
              <a:rPr lang="ru-RU" sz="2400" dirty="0" err="1"/>
              <a:t>реакції</a:t>
            </a:r>
            <a:r>
              <a:rPr lang="ru-RU" sz="2400" dirty="0"/>
              <a:t> </a:t>
            </a:r>
            <a:r>
              <a:rPr lang="ru-RU" sz="2400" dirty="0" err="1"/>
              <a:t>нейронів</a:t>
            </a:r>
            <a:r>
              <a:rPr lang="ru-RU" sz="2400" dirty="0"/>
              <a:t> на заданий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вхідних</a:t>
            </a:r>
            <a:r>
              <a:rPr lang="ru-RU" sz="2400" dirty="0"/>
              <a:t> </a:t>
            </a:r>
            <a:r>
              <a:rPr lang="ru-RU" sz="2400" dirty="0" err="1"/>
              <a:t>шаблонів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err="1"/>
              <a:t>Обмеження</a:t>
            </a:r>
            <a:r>
              <a:rPr lang="ru-RU" sz="2400" dirty="0"/>
              <a:t> </a:t>
            </a:r>
            <a:r>
              <a:rPr lang="ru-RU" sz="2400" dirty="0" err="1"/>
              <a:t>накладено</a:t>
            </a:r>
            <a:r>
              <a:rPr lang="ru-RU" sz="2400" dirty="0"/>
              <a:t> на </a:t>
            </a:r>
            <a:r>
              <a:rPr lang="ru-RU" sz="2400" dirty="0" err="1"/>
              <a:t>значення</a:t>
            </a:r>
            <a:r>
              <a:rPr lang="ru-RU" sz="2400" dirty="0"/>
              <a:t> «</a:t>
            </a:r>
            <a:r>
              <a:rPr lang="ru-RU" sz="2400" dirty="0" err="1"/>
              <a:t>сили</a:t>
            </a:r>
            <a:r>
              <a:rPr lang="ru-RU" sz="2400" dirty="0"/>
              <a:t>» кожного нейрона</a:t>
            </a:r>
          </a:p>
          <a:p>
            <a:pPr marL="0" indent="0" algn="just">
              <a:buNone/>
            </a:pPr>
            <a:r>
              <a:rPr lang="ru-RU" sz="2400" dirty="0" err="1"/>
              <a:t>Механізм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нейронам </a:t>
            </a:r>
            <a:r>
              <a:rPr lang="ru-RU" sz="2400" dirty="0" err="1"/>
              <a:t>конкурувати</a:t>
            </a:r>
            <a:r>
              <a:rPr lang="ru-RU" sz="2400" dirty="0"/>
              <a:t> за право </a:t>
            </a:r>
            <a:r>
              <a:rPr lang="ru-RU" sz="2400" dirty="0" err="1"/>
              <a:t>реагувати</a:t>
            </a:r>
            <a:r>
              <a:rPr lang="ru-RU" sz="2400" dirty="0"/>
              <a:t> на </a:t>
            </a:r>
            <a:r>
              <a:rPr lang="ru-RU" sz="2400" dirty="0" err="1"/>
              <a:t>підмножину</a:t>
            </a:r>
            <a:r>
              <a:rPr lang="ru-RU" sz="2400" dirty="0"/>
              <a:t> </a:t>
            </a:r>
            <a:r>
              <a:rPr lang="ru-RU" sz="2400" dirty="0" err="1"/>
              <a:t>вхідних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влаштований</a:t>
            </a:r>
            <a:r>
              <a:rPr lang="ru-RU" sz="2400" dirty="0"/>
              <a:t> таким чином,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один </a:t>
            </a:r>
            <a:r>
              <a:rPr lang="ru-RU" sz="2400" dirty="0" err="1"/>
              <a:t>вихідний</a:t>
            </a:r>
            <a:r>
              <a:rPr lang="ru-RU" sz="2400" dirty="0"/>
              <a:t> нейрон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один нейрон у </a:t>
            </a:r>
            <a:r>
              <a:rPr lang="ru-RU" sz="2400" dirty="0" err="1"/>
              <a:t>групі</a:t>
            </a:r>
            <a:r>
              <a:rPr lang="ru-RU" sz="2400" dirty="0"/>
              <a:t>) є </a:t>
            </a:r>
            <a:r>
              <a:rPr lang="ru-RU" sz="2400" dirty="0" err="1"/>
              <a:t>активним</a:t>
            </a:r>
            <a:r>
              <a:rPr lang="ru-RU" sz="2400" dirty="0"/>
              <a:t> (</a:t>
            </a:r>
            <a:r>
              <a:rPr lang="ru-RU" sz="2400" dirty="0" err="1"/>
              <a:t>тобто</a:t>
            </a:r>
            <a:r>
              <a:rPr lang="ru-RU" sz="2400" dirty="0"/>
              <a:t> «</a:t>
            </a:r>
            <a:r>
              <a:rPr lang="ru-RU" sz="2400" dirty="0" err="1"/>
              <a:t>увімкнений</a:t>
            </a:r>
            <a:r>
              <a:rPr lang="ru-RU" sz="2400" dirty="0"/>
              <a:t>») за один раз. Нейрон,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перемагає</a:t>
            </a:r>
            <a:r>
              <a:rPr lang="ru-RU" sz="2400" dirty="0"/>
              <a:t> у </a:t>
            </a:r>
            <a:r>
              <a:rPr lang="ru-RU" sz="2400" dirty="0" err="1"/>
              <a:t>змаганні</a:t>
            </a:r>
            <a:r>
              <a:rPr lang="ru-RU" sz="2400" dirty="0"/>
              <a:t>, </a:t>
            </a:r>
            <a:r>
              <a:rPr lang="ru-RU" sz="2400" dirty="0" err="1"/>
              <a:t>називається</a:t>
            </a:r>
            <a:r>
              <a:rPr lang="ru-RU" sz="2400" dirty="0"/>
              <a:t> нейроном «</a:t>
            </a:r>
            <a:r>
              <a:rPr lang="ru-RU" sz="2400" dirty="0" err="1"/>
              <a:t>Переможець</a:t>
            </a:r>
            <a:r>
              <a:rPr lang="ru-RU" sz="2400" dirty="0"/>
              <a:t> </a:t>
            </a:r>
            <a:r>
              <a:rPr lang="ru-RU" sz="2400" dirty="0" err="1"/>
              <a:t>отримує</a:t>
            </a:r>
            <a:r>
              <a:rPr lang="ru-RU" sz="2400" dirty="0"/>
              <a:t> все».</a:t>
            </a:r>
          </a:p>
          <a:p>
            <a:pPr marL="0" indent="0" algn="just">
              <a:buNone/>
            </a:pPr>
            <a:r>
              <a:rPr lang="ru-RU" sz="2400" dirty="0" err="1"/>
              <a:t>Відповідно</a:t>
            </a:r>
            <a:r>
              <a:rPr lang="ru-RU" sz="2400" dirty="0"/>
              <a:t>, </a:t>
            </a:r>
            <a:r>
              <a:rPr lang="ru-RU" sz="2400" dirty="0" err="1"/>
              <a:t>окремі</a:t>
            </a:r>
            <a:r>
              <a:rPr lang="ru-RU" sz="2400" dirty="0"/>
              <a:t> </a:t>
            </a:r>
            <a:r>
              <a:rPr lang="ru-RU" sz="2400" dirty="0" err="1"/>
              <a:t>нейрони</a:t>
            </a:r>
            <a:r>
              <a:rPr lang="ru-RU" sz="2400" dirty="0"/>
              <a:t> у </a:t>
            </a:r>
            <a:r>
              <a:rPr lang="ru-RU" sz="2400" dirty="0" err="1"/>
              <a:t>мережі</a:t>
            </a:r>
            <a:r>
              <a:rPr lang="ru-RU" sz="2400" dirty="0"/>
              <a:t> </a:t>
            </a:r>
            <a:r>
              <a:rPr lang="ru-RU" sz="2400" dirty="0" err="1"/>
              <a:t>навчаються</a:t>
            </a:r>
            <a:r>
              <a:rPr lang="ru-RU" sz="2400" dirty="0"/>
              <a:t> </a:t>
            </a:r>
            <a:r>
              <a:rPr lang="ru-RU" sz="2400" dirty="0" err="1"/>
              <a:t>спеціалізуватися</a:t>
            </a:r>
            <a:r>
              <a:rPr lang="ru-RU" sz="2400" dirty="0"/>
              <a:t> на ансамблях </a:t>
            </a:r>
            <a:r>
              <a:rPr lang="ru-RU" sz="2400" dirty="0" err="1"/>
              <a:t>подібних</a:t>
            </a:r>
            <a:r>
              <a:rPr lang="ru-RU" sz="2400" dirty="0"/>
              <a:t> моделей і </a:t>
            </a:r>
            <a:r>
              <a:rPr lang="ru-RU" sz="2400" dirty="0" err="1"/>
              <a:t>тим</a:t>
            </a:r>
            <a:r>
              <a:rPr lang="ru-RU" sz="2400" dirty="0"/>
              <a:t> самим </a:t>
            </a:r>
            <a:r>
              <a:rPr lang="ru-RU" sz="2400" dirty="0" err="1"/>
              <a:t>стають</a:t>
            </a:r>
            <a:r>
              <a:rPr lang="ru-RU" sz="2400" dirty="0"/>
              <a:t> «детекторами» для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класів</a:t>
            </a:r>
            <a:r>
              <a:rPr lang="ru-RU" sz="2400" dirty="0"/>
              <a:t> </a:t>
            </a:r>
            <a:r>
              <a:rPr lang="ru-RU" sz="2400" dirty="0" err="1"/>
              <a:t>вхідних</a:t>
            </a:r>
            <a:r>
              <a:rPr lang="ru-RU" sz="2400" dirty="0"/>
              <a:t> </a:t>
            </a:r>
            <a:r>
              <a:rPr lang="ru-RU" sz="2400" dirty="0" err="1"/>
              <a:t>шаблонів</a:t>
            </a:r>
            <a:r>
              <a:rPr lang="ru-RU" sz="2400" dirty="0"/>
              <a:t>.</a:t>
            </a:r>
          </a:p>
          <a:p>
            <a:pPr marL="0" indent="0" algn="just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16671644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хема">
  <a:themeElements>
    <a:clrScheme name="Схема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Схем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хема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14. Використання матриць толерантності для синтезу нейронних елементів" id="{97A8BF9D-D5F5-42DF-9BB5-8D7124B4A945}" vid="{3CAF3C79-6FD2-4BF7-A81C-5AF076B7D1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52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Tw Cen MT</vt:lpstr>
      <vt:lpstr>Тема Office</vt:lpstr>
      <vt:lpstr>Схема</vt:lpstr>
      <vt:lpstr>Модуль 2 Методи навчання нейромереж </vt:lpstr>
      <vt:lpstr>Поняття про навчання ШНМ</vt:lpstr>
      <vt:lpstr>PowerPoint Presentation</vt:lpstr>
      <vt:lpstr>PowerPoint Presentation</vt:lpstr>
      <vt:lpstr>8.2. Правило навчання Гебба (корелятивне, співвідносне навчання) </vt:lpstr>
      <vt:lpstr>8.2. Правило навчання Гебба (корелятивне, співвідносне навчання) </vt:lpstr>
      <vt:lpstr>Дельта-правило </vt:lpstr>
      <vt:lpstr>Конкурентне навчання</vt:lpstr>
      <vt:lpstr>Конкурентне навчання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НАВЧАННЯ ШНМ</dc:title>
  <dc:creator>DDD</dc:creator>
  <cp:lastModifiedBy>User</cp:lastModifiedBy>
  <cp:revision>38</cp:revision>
  <dcterms:created xsi:type="dcterms:W3CDTF">2019-04-20T11:37:03Z</dcterms:created>
  <dcterms:modified xsi:type="dcterms:W3CDTF">2021-05-03T18:42:22Z</dcterms:modified>
</cp:coreProperties>
</file>