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82" r:id="rId4"/>
    <p:sldId id="258" r:id="rId5"/>
    <p:sldId id="259" r:id="rId6"/>
    <p:sldId id="263" r:id="rId7"/>
    <p:sldId id="283" r:id="rId8"/>
    <p:sldId id="264" r:id="rId9"/>
    <p:sldId id="284" r:id="rId10"/>
    <p:sldId id="265" r:id="rId11"/>
    <p:sldId id="266" r:id="rId12"/>
    <p:sldId id="267" r:id="rId13"/>
    <p:sldId id="268" r:id="rId14"/>
    <p:sldId id="280" r:id="rId15"/>
    <p:sldId id="270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6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8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6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87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75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48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87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72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54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46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30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4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625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142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829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241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473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569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401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409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4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2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7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4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2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0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AF82-0891-4750-A3FC-555E147C5CAA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7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480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</a:t>
            </a:r>
            <a:r>
              <a:rPr lang="uk-UA" b="1" dirty="0" smtClean="0"/>
              <a:t>2</a:t>
            </a:r>
            <a:br>
              <a:rPr lang="uk-UA" b="1" dirty="0" smtClean="0"/>
            </a:br>
            <a:r>
              <a:rPr lang="uk-UA" b="1" dirty="0"/>
              <a:t>Методи навчання нейромереж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kumimoji="0" lang="uk-UA" sz="4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Тема № 9:</a:t>
            </a:r>
            <a:r>
              <a:rPr kumimoji="0" lang="ru-RU" sz="40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/>
            </a:r>
            <a:br>
              <a:rPr kumimoji="0" lang="ru-RU" sz="40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</a:br>
            <a:r>
              <a:rPr lang="uk-UA" sz="4000" dirty="0"/>
              <a:t>Градієнтні методи навчання </a:t>
            </a:r>
            <a:r>
              <a:rPr lang="uk-UA" sz="4000" dirty="0" smtClean="0"/>
              <a:t>НЕ</a:t>
            </a:r>
            <a:r>
              <a:rPr kumimoji="0" lang="ru-RU" sz="48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48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91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1920"/>
            <a:ext cx="12192000" cy="67360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err="1" smtClean="0"/>
              <a:t>Попередня</a:t>
            </a:r>
            <a:r>
              <a:rPr lang="ru-RU" dirty="0" smtClean="0"/>
              <a:t> </a:t>
            </a:r>
            <a:r>
              <a:rPr lang="ru-RU" dirty="0" err="1" smtClean="0"/>
              <a:t>обробка</a:t>
            </a:r>
            <a:r>
              <a:rPr lang="ru-RU" dirty="0" smtClean="0"/>
              <a:t> образу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виду. </a:t>
            </a:r>
            <a:r>
              <a:rPr lang="ru-RU" dirty="0" err="1" smtClean="0"/>
              <a:t>Однак</a:t>
            </a:r>
            <a:r>
              <a:rPr lang="ru-RU" dirty="0" smtClean="0"/>
              <a:t> результат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розпізнавання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їхніх</a:t>
            </a:r>
            <a:r>
              <a:rPr lang="ru-RU" dirty="0" smtClean="0"/>
              <a:t> характеристик.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r>
              <a:rPr lang="ru-RU" dirty="0" err="1" smtClean="0"/>
              <a:t>вихідний</a:t>
            </a:r>
            <a:r>
              <a:rPr lang="ru-RU" dirty="0" smtClean="0"/>
              <a:t> шар (</a:t>
            </a:r>
            <a:r>
              <a:rPr lang="ru-RU" dirty="0" err="1" smtClean="0"/>
              <a:t>класифікатор</a:t>
            </a:r>
            <a:r>
              <a:rPr lang="ru-RU" dirty="0" smtClean="0"/>
              <a:t>) </a:t>
            </a:r>
            <a:r>
              <a:rPr lang="ru-RU" dirty="0" err="1" smtClean="0"/>
              <a:t>аналізує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пропонованого</a:t>
            </a:r>
            <a:r>
              <a:rPr lang="ru-RU" dirty="0" smtClean="0"/>
              <a:t> образу й </a:t>
            </a:r>
            <a:r>
              <a:rPr lang="ru-RU" dirty="0" err="1" smtClean="0"/>
              <a:t>установлює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одному з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поданих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ru-RU" dirty="0" err="1" smtClean="0"/>
              <a:t>Сигнали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шару, </a:t>
            </a:r>
            <a:r>
              <a:rPr lang="ru-RU" dirty="0" err="1" smtClean="0"/>
              <a:t>сітківки</a:t>
            </a:r>
            <a:r>
              <a:rPr lang="ru-RU" dirty="0" smtClean="0"/>
              <a:t>, </a:t>
            </a:r>
            <a:r>
              <a:rPr lang="ru-RU" dirty="0" err="1" smtClean="0"/>
              <a:t>подані</a:t>
            </a:r>
            <a:r>
              <a:rPr lang="ru-RU" dirty="0" smtClean="0"/>
              <a:t> у </a:t>
            </a:r>
            <a:r>
              <a:rPr lang="ru-RU" dirty="0" err="1" smtClean="0"/>
              <a:t>двійковій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надходять</a:t>
            </a:r>
            <a:r>
              <a:rPr lang="ru-RU" dirty="0" smtClean="0"/>
              <a:t> на </a:t>
            </a:r>
            <a:r>
              <a:rPr lang="ru-RU" dirty="0" err="1" smtClean="0"/>
              <a:t>асоціативний</a:t>
            </a:r>
            <a:r>
              <a:rPr lang="ru-RU" dirty="0" smtClean="0"/>
              <a:t> шар, </a:t>
            </a:r>
            <a:r>
              <a:rPr lang="ru-RU" dirty="0" err="1" smtClean="0"/>
              <a:t>причому</a:t>
            </a:r>
            <a:r>
              <a:rPr lang="ru-RU" dirty="0" smtClean="0"/>
              <a:t>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не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шару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усіма</a:t>
            </a:r>
            <a:r>
              <a:rPr lang="ru-RU" dirty="0" smtClean="0"/>
              <a:t> нейронами другого шару. При </a:t>
            </a:r>
            <a:r>
              <a:rPr lang="ru-RU" dirty="0" err="1" smtClean="0"/>
              <a:t>встановленні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структуризації</a:t>
            </a:r>
            <a:r>
              <a:rPr lang="ru-RU" dirty="0" smtClean="0"/>
              <a:t> </a:t>
            </a:r>
            <a:r>
              <a:rPr lang="ru-RU" dirty="0" err="1" smtClean="0"/>
              <a:t>вхідних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й </a:t>
            </a:r>
            <a:r>
              <a:rPr lang="ru-RU" dirty="0" err="1" smtClean="0"/>
              <a:t>об’єднання</a:t>
            </a:r>
            <a:r>
              <a:rPr lang="ru-RU" dirty="0" smtClean="0"/>
              <a:t> в так </a:t>
            </a:r>
            <a:r>
              <a:rPr lang="ru-RU" dirty="0" err="1" smtClean="0"/>
              <a:t>звані</a:t>
            </a:r>
            <a:r>
              <a:rPr lang="ru-RU" dirty="0" smtClean="0"/>
              <a:t> </a:t>
            </a:r>
            <a:r>
              <a:rPr lang="ru-RU" dirty="0" err="1" smtClean="0"/>
              <a:t>рецептивні</a:t>
            </a:r>
            <a:r>
              <a:rPr lang="ru-RU" dirty="0" smtClean="0"/>
              <a:t> поля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(областей).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ru-RU" dirty="0" smtClean="0"/>
              <a:t>У </a:t>
            </a:r>
            <a:r>
              <a:rPr lang="ru-RU" dirty="0" err="1" smtClean="0"/>
              <a:t>зв’язку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рецептивним</a:t>
            </a:r>
            <a:r>
              <a:rPr lang="ru-RU" dirty="0" smtClean="0"/>
              <a:t> полем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множину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</a:t>
            </a:r>
            <a:r>
              <a:rPr lang="ru-RU" dirty="0" err="1" smtClean="0"/>
              <a:t>вхідного</a:t>
            </a:r>
            <a:r>
              <a:rPr lang="ru-RU" dirty="0" smtClean="0"/>
              <a:t> шару, </a:t>
            </a:r>
            <a:r>
              <a:rPr lang="ru-RU" dirty="0" err="1" smtClean="0"/>
              <a:t>пов’язаних</a:t>
            </a:r>
            <a:r>
              <a:rPr lang="ru-RU" dirty="0" smtClean="0"/>
              <a:t> з одним нейроном </a:t>
            </a:r>
            <a:r>
              <a:rPr lang="ru-RU" dirty="0" err="1" smtClean="0"/>
              <a:t>асоціативного</a:t>
            </a:r>
            <a:r>
              <a:rPr lang="ru-RU" dirty="0" smtClean="0"/>
              <a:t> шару. </a:t>
            </a:r>
            <a:r>
              <a:rPr lang="ru-RU" dirty="0" err="1" smtClean="0"/>
              <a:t>Зв’язки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нейронами </a:t>
            </a:r>
            <a:r>
              <a:rPr lang="ru-RU" dirty="0" err="1" smtClean="0"/>
              <a:t>асоціативного</a:t>
            </a:r>
            <a:r>
              <a:rPr lang="ru-RU" dirty="0" smtClean="0"/>
              <a:t> й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шарів</a:t>
            </a:r>
            <a:r>
              <a:rPr lang="ru-RU" dirty="0" smtClean="0"/>
              <a:t> </a:t>
            </a:r>
            <a:r>
              <a:rPr lang="ru-RU" dirty="0" err="1" smtClean="0"/>
              <a:t>варіабельні</a:t>
            </a:r>
            <a:r>
              <a:rPr lang="ru-RU" dirty="0" smtClean="0"/>
              <a:t> й можуть </a:t>
            </a:r>
            <a:r>
              <a:rPr lang="ru-RU" dirty="0" err="1" smtClean="0"/>
              <a:t>модифікуватися</a:t>
            </a:r>
            <a:r>
              <a:rPr lang="ru-RU" dirty="0" smtClean="0"/>
              <a:t> шляхом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вагових</a:t>
            </a:r>
            <a:r>
              <a:rPr lang="ru-RU" dirty="0" smtClean="0"/>
              <a:t> </a:t>
            </a:r>
            <a:r>
              <a:rPr lang="ru-RU" dirty="0" err="1" smtClean="0"/>
              <a:t>коефіцієнтів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err="1" smtClean="0"/>
              <a:t>асоціативного</a:t>
            </a:r>
            <a:r>
              <a:rPr lang="ru-RU" dirty="0" smtClean="0"/>
              <a:t> шару мають </a:t>
            </a:r>
            <a:r>
              <a:rPr lang="ru-RU" dirty="0" err="1" smtClean="0"/>
              <a:t>лінійні</a:t>
            </a:r>
            <a:r>
              <a:rPr lang="ru-RU" dirty="0" smtClean="0"/>
              <a:t> </a:t>
            </a:r>
            <a:r>
              <a:rPr lang="ru-RU" dirty="0" err="1" smtClean="0"/>
              <a:t>активаційні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тому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сітківки</a:t>
            </a:r>
            <a:r>
              <a:rPr lang="ru-RU" dirty="0" smtClean="0"/>
              <a:t> </a:t>
            </a:r>
            <a:r>
              <a:rPr lang="ru-RU" dirty="0" err="1" smtClean="0"/>
              <a:t>вхідних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вони </a:t>
            </a:r>
            <a:r>
              <a:rPr lang="ru-RU" dirty="0" err="1" smtClean="0"/>
              <a:t>посилають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на </a:t>
            </a:r>
            <a:r>
              <a:rPr lang="ru-RU" dirty="0" err="1" smtClean="0"/>
              <a:t>вихідний</a:t>
            </a:r>
            <a:r>
              <a:rPr lang="ru-RU" dirty="0" smtClean="0"/>
              <a:t> шар, де й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додавання</a:t>
            </a:r>
            <a:r>
              <a:rPr lang="ru-RU" dirty="0" smtClean="0"/>
              <a:t> </a:t>
            </a:r>
            <a:r>
              <a:rPr lang="ru-RU" dirty="0" err="1" smtClean="0"/>
              <a:t>зважених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. У </a:t>
            </a:r>
            <a:r>
              <a:rPr lang="ru-RU" dirty="0" err="1" smtClean="0"/>
              <a:t>вихідному</a:t>
            </a:r>
            <a:r>
              <a:rPr lang="ru-RU" dirty="0" smtClean="0"/>
              <a:t> </a:t>
            </a:r>
            <a:r>
              <a:rPr lang="ru-RU" dirty="0" err="1" smtClean="0"/>
              <a:t>шарі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уні</a:t>
            </a:r>
            <a:r>
              <a:rPr lang="ru-RU" dirty="0" smtClean="0"/>
              <a:t>- або </a:t>
            </a:r>
            <a:r>
              <a:rPr lang="ru-RU" dirty="0" err="1" smtClean="0"/>
              <a:t>біполярна</a:t>
            </a:r>
            <a:r>
              <a:rPr lang="ru-RU" dirty="0" smtClean="0"/>
              <a:t> </a:t>
            </a:r>
            <a:r>
              <a:rPr lang="ru-RU" dirty="0" err="1" smtClean="0"/>
              <a:t>активаційні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сума </a:t>
            </a:r>
            <a:r>
              <a:rPr lang="ru-RU" dirty="0" err="1" smtClean="0"/>
              <a:t>зважених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деяке</a:t>
            </a:r>
            <a:r>
              <a:rPr lang="ru-RU" dirty="0" smtClean="0"/>
              <a:t> </a:t>
            </a:r>
            <a:r>
              <a:rPr lang="ru-RU" dirty="0" err="1" smtClean="0"/>
              <a:t>задане</a:t>
            </a:r>
            <a:r>
              <a:rPr lang="ru-RU" dirty="0" smtClean="0"/>
              <a:t> </a:t>
            </a:r>
            <a:r>
              <a:rPr lang="ru-RU" dirty="0" err="1" smtClean="0"/>
              <a:t>порогове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виробляється</a:t>
            </a:r>
            <a:r>
              <a:rPr lang="ru-RU" dirty="0" smtClean="0"/>
              <a:t> </a:t>
            </a:r>
            <a:r>
              <a:rPr lang="ru-RU" dirty="0" err="1" smtClean="0"/>
              <a:t>одиничний</a:t>
            </a:r>
            <a:r>
              <a:rPr lang="ru-RU" dirty="0" smtClean="0"/>
              <a:t> </a:t>
            </a:r>
            <a:r>
              <a:rPr lang="ru-RU" dirty="0" err="1" smtClean="0"/>
              <a:t>вихідний</a:t>
            </a:r>
            <a:r>
              <a:rPr lang="ru-RU" dirty="0" smtClean="0"/>
              <a:t> сигнал, </a:t>
            </a:r>
            <a:r>
              <a:rPr lang="ru-RU" dirty="0" err="1" smtClean="0"/>
              <a:t>якщо</a:t>
            </a:r>
            <a:r>
              <a:rPr lang="ru-RU" dirty="0" smtClean="0"/>
              <a:t> не </a:t>
            </a:r>
            <a:r>
              <a:rPr lang="ru-RU" dirty="0" err="1" smtClean="0"/>
              <a:t>перевищує</a:t>
            </a:r>
            <a:r>
              <a:rPr lang="ru-RU" dirty="0" smtClean="0"/>
              <a:t> — </a:t>
            </a:r>
            <a:r>
              <a:rPr lang="ru-RU" dirty="0" err="1" smtClean="0"/>
              <a:t>нульовий</a:t>
            </a:r>
            <a:r>
              <a:rPr lang="ru-RU" dirty="0" smtClean="0"/>
              <a:t> (для </a:t>
            </a:r>
            <a:r>
              <a:rPr lang="ru-RU" dirty="0" err="1" smtClean="0"/>
              <a:t>уніполярної</a:t>
            </a:r>
            <a:r>
              <a:rPr lang="ru-RU" dirty="0" smtClean="0"/>
              <a:t>) або –1 (для </a:t>
            </a:r>
            <a:r>
              <a:rPr lang="ru-RU" dirty="0" err="1" smtClean="0"/>
              <a:t>біполярної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активації</a:t>
            </a:r>
            <a:r>
              <a:rPr lang="ru-RU" dirty="0" smtClean="0"/>
              <a:t>). У </a:t>
            </a:r>
            <a:r>
              <a:rPr lang="ru-RU" dirty="0" err="1" smtClean="0"/>
              <a:t>зв’язку</a:t>
            </a:r>
            <a:r>
              <a:rPr lang="ru-RU" dirty="0" smtClean="0"/>
              <a:t> з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перцептрон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розглядатися</a:t>
            </a:r>
            <a:r>
              <a:rPr lang="ru-RU" dirty="0" smtClean="0"/>
              <a:t> як </a:t>
            </a:r>
            <a:r>
              <a:rPr lang="ru-RU" dirty="0" err="1" smtClean="0"/>
              <a:t>двошарова</a:t>
            </a:r>
            <a:r>
              <a:rPr lang="ru-RU" dirty="0" smtClean="0"/>
              <a:t> ШНМ прямого </a:t>
            </a:r>
            <a:r>
              <a:rPr lang="ru-RU" dirty="0" err="1" smtClean="0"/>
              <a:t>поширення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44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45" y="121921"/>
            <a:ext cx="11939451" cy="8708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2.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</a:t>
            </a:r>
            <a:r>
              <a:rPr lang="ru-RU" sz="3600" b="1" dirty="0" smtClean="0"/>
              <a:t>перцептрона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45" y="905691"/>
            <a:ext cx="11861075" cy="55386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шляхи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перцептрона</a:t>
            </a:r>
            <a:r>
              <a:rPr lang="ru-RU" sz="2400" dirty="0" smtClean="0"/>
              <a:t>, </a:t>
            </a:r>
            <a:r>
              <a:rPr lang="ru-RU" sz="2400" dirty="0" err="1" smtClean="0"/>
              <a:t>однак</a:t>
            </a:r>
            <a:r>
              <a:rPr lang="ru-RU" sz="2400" dirty="0" smtClean="0"/>
              <a:t> у </a:t>
            </a:r>
            <a:r>
              <a:rPr lang="ru-RU" sz="2400" dirty="0" err="1" smtClean="0"/>
              <a:t>їхній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таке</a:t>
            </a:r>
            <a:r>
              <a:rPr lang="ru-RU" sz="2400" dirty="0" smtClean="0"/>
              <a:t> правило: </a:t>
            </a:r>
            <a:r>
              <a:rPr lang="ru-RU" sz="2400" dirty="0" err="1" smtClean="0"/>
              <a:t>вагові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коефіцієнти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перцептрона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тоді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виникає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розбіжність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фактичною й </a:t>
            </a:r>
            <a:r>
              <a:rPr lang="ru-RU" sz="2400" dirty="0" err="1" smtClean="0"/>
              <a:t>бажаною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реакціями</a:t>
            </a:r>
            <a:r>
              <a:rPr lang="ru-RU" sz="2400" dirty="0" smtClean="0"/>
              <a:t>. Схему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перцептрона</a:t>
            </a:r>
            <a:r>
              <a:rPr lang="ru-RU" sz="2400" dirty="0" smtClean="0"/>
              <a:t> наведено на рис. 8.3. </a:t>
            </a:r>
            <a:r>
              <a:rPr lang="ru-RU" sz="2400" dirty="0" err="1" smtClean="0"/>
              <a:t>Передбачається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активаційна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є пороговою.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послідовному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пар, що </a:t>
            </a:r>
            <a:r>
              <a:rPr lang="ru-RU" sz="2400" dirty="0" err="1" smtClean="0"/>
              <a:t>навчають</a:t>
            </a:r>
            <a:r>
              <a:rPr lang="en-US" sz="2400" dirty="0"/>
              <a:t>	</a:t>
            </a:r>
            <a:r>
              <a:rPr lang="en-US" sz="2400" dirty="0" smtClean="0"/>
              <a:t>		       </a:t>
            </a:r>
            <a:r>
              <a:rPr lang="ru-RU" sz="2400" dirty="0" smtClean="0"/>
              <a:t>де </a:t>
            </a:r>
            <a:r>
              <a:rPr lang="en-US" sz="2400" dirty="0" smtClean="0"/>
              <a:t>  </a:t>
            </a:r>
            <a:r>
              <a:rPr lang="ru-RU" sz="2400" dirty="0" smtClean="0"/>
              <a:t> — </a:t>
            </a:r>
            <a:r>
              <a:rPr lang="en-US" sz="2400" i="1" dirty="0" smtClean="0"/>
              <a:t>n</a:t>
            </a:r>
            <a:r>
              <a:rPr lang="en-US" sz="2400" dirty="0" smtClean="0"/>
              <a:t>-</a:t>
            </a:r>
            <a:r>
              <a:rPr lang="ru-RU" sz="2400" dirty="0" err="1" smtClean="0"/>
              <a:t>вимірний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вхідний</a:t>
            </a:r>
            <a:r>
              <a:rPr lang="ru-RU" sz="2400" dirty="0" smtClean="0"/>
              <a:t> вектор, </a:t>
            </a: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— </a:t>
            </a:r>
            <a:r>
              <a:rPr lang="ru-RU" sz="2400" dirty="0" err="1" smtClean="0"/>
              <a:t>бажаний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вихідний</a:t>
            </a:r>
            <a:r>
              <a:rPr lang="ru-RU" sz="2400" dirty="0" smtClean="0"/>
              <a:t> сигнал 𝑝-ї пари,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,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необхідний</a:t>
            </a:r>
            <a:r>
              <a:rPr lang="ru-RU" sz="2400" dirty="0" smtClean="0"/>
              <a:t> вектор </a:t>
            </a:r>
            <a:r>
              <a:rPr lang="ru-RU" sz="2400" dirty="0" err="1" smtClean="0"/>
              <a:t>вагових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коефіцієнтів</a:t>
            </a:r>
            <a:r>
              <a:rPr lang="ru-RU" sz="2400" dirty="0" smtClean="0"/>
              <a:t> 𝒘∗ 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, що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443" y="2585357"/>
            <a:ext cx="2766060" cy="419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6662" y="2585357"/>
            <a:ext cx="304800" cy="361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741" y="2623457"/>
            <a:ext cx="333375" cy="342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1869" y="3619500"/>
            <a:ext cx="5151802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7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07" y="258400"/>
            <a:ext cx="10746379" cy="641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2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9" y="313507"/>
            <a:ext cx="11982994" cy="64356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	У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випадку</a:t>
            </a:r>
            <a:r>
              <a:rPr lang="ru-RU" sz="2400" dirty="0"/>
              <a:t> вектор </a:t>
            </a:r>
            <a:r>
              <a:rPr lang="ru-RU" sz="2400" dirty="0" smtClean="0"/>
              <a:t>     </a:t>
            </a:r>
            <a:r>
              <a:rPr lang="ru-RU" sz="2400" dirty="0" err="1" smtClean="0"/>
              <a:t>забезпечить</a:t>
            </a:r>
            <a:r>
              <a:rPr lang="ru-RU" sz="2400" dirty="0" smtClean="0"/>
              <a:t> </a:t>
            </a:r>
            <a:r>
              <a:rPr lang="ru-RU" sz="2400" dirty="0" err="1"/>
              <a:t>правильну</a:t>
            </a:r>
            <a:r>
              <a:rPr lang="ru-RU" sz="2400" dirty="0"/>
              <a:t> </a:t>
            </a:r>
            <a:r>
              <a:rPr lang="ru-RU" sz="2400" dirty="0" err="1"/>
              <a:t>класифікацію</a:t>
            </a:r>
            <a:r>
              <a:rPr lang="ru-RU" sz="2400" dirty="0"/>
              <a:t> </a:t>
            </a:r>
            <a:r>
              <a:rPr lang="ru-RU" sz="2400" dirty="0" err="1"/>
              <a:t>перцептроном</a:t>
            </a:r>
            <a:r>
              <a:rPr lang="ru-RU" sz="2400" dirty="0"/>
              <a:t> </a:t>
            </a:r>
            <a:r>
              <a:rPr lang="ru-RU" sz="2400" dirty="0" err="1"/>
              <a:t>усіх</a:t>
            </a:r>
            <a:r>
              <a:rPr lang="ru-RU" sz="2400" dirty="0"/>
              <a:t> пар, що </a:t>
            </a:r>
            <a:r>
              <a:rPr lang="ru-RU" sz="2400" dirty="0" err="1"/>
              <a:t>навчають</a:t>
            </a:r>
            <a:r>
              <a:rPr lang="ru-RU" sz="2400" dirty="0"/>
              <a:t>,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поданої</a:t>
            </a:r>
            <a:r>
              <a:rPr lang="ru-RU" sz="2400" dirty="0"/>
              <a:t> </a:t>
            </a:r>
            <a:r>
              <a:rPr lang="ru-RU" sz="2400" dirty="0" err="1"/>
              <a:t>множини</a:t>
            </a:r>
            <a:r>
              <a:rPr lang="ru-RU" sz="2400" dirty="0"/>
              <a:t> (</a:t>
            </a:r>
            <a:r>
              <a:rPr lang="ru-RU" sz="2400" dirty="0" err="1"/>
              <a:t>завершується</a:t>
            </a:r>
            <a:r>
              <a:rPr lang="ru-RU" sz="2400" dirty="0"/>
              <a:t> цикл </a:t>
            </a:r>
            <a:r>
              <a:rPr lang="ru-RU" sz="2400" dirty="0" err="1"/>
              <a:t>навчання</a:t>
            </a:r>
            <a:r>
              <a:rPr lang="ru-RU" sz="2400" dirty="0"/>
              <a:t>).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Гіперплощина</a:t>
            </a:r>
            <a:r>
              <a:rPr lang="ru-RU" sz="2400" dirty="0" smtClean="0"/>
              <a:t> 	          </a:t>
            </a:r>
            <a:r>
              <a:rPr lang="ru-RU" sz="2400" dirty="0" err="1" smtClean="0"/>
              <a:t>ділить</a:t>
            </a:r>
            <a:r>
              <a:rPr lang="ru-RU" sz="2400" dirty="0" smtClean="0"/>
              <a:t> </a:t>
            </a:r>
            <a:r>
              <a:rPr lang="ru-RU" sz="2400" dirty="0" err="1"/>
              <a:t>вхідний</a:t>
            </a:r>
            <a:r>
              <a:rPr lang="ru-RU" sz="2400" dirty="0"/>
              <a:t> </a:t>
            </a:r>
            <a:r>
              <a:rPr lang="ru-RU" sz="2400" dirty="0" err="1"/>
              <a:t>простір</a:t>
            </a:r>
            <a:r>
              <a:rPr lang="ru-RU" sz="2400" dirty="0"/>
              <a:t> на два </a:t>
            </a:r>
            <a:r>
              <a:rPr lang="ru-RU" sz="2400" dirty="0" err="1"/>
              <a:t>підпростори</a:t>
            </a:r>
            <a:r>
              <a:rPr lang="ru-RU" sz="2400" dirty="0"/>
              <a:t>. Для </a:t>
            </a:r>
            <a:r>
              <a:rPr lang="ru-RU" sz="2400" dirty="0" smtClean="0"/>
              <a:t>	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/>
              <a:t>виконуватися</a:t>
            </a:r>
            <a:r>
              <a:rPr lang="ru-RU" sz="2400" dirty="0"/>
              <a:t> </a:t>
            </a:r>
            <a:r>
              <a:rPr lang="ru-RU" sz="2400" dirty="0" err="1"/>
              <a:t>умова</a:t>
            </a:r>
            <a:r>
              <a:rPr lang="ru-RU" sz="2400" dirty="0"/>
              <a:t> </a:t>
            </a:r>
            <a:r>
              <a:rPr lang="ru-RU" sz="2400" dirty="0" smtClean="0"/>
              <a:t>		</a:t>
            </a:r>
            <a:r>
              <a:rPr lang="ru-RU" sz="2400" dirty="0"/>
              <a:t> </a:t>
            </a:r>
            <a:r>
              <a:rPr lang="ru-RU" sz="2400" dirty="0" smtClean="0"/>
              <a:t>          а </a:t>
            </a:r>
            <a:r>
              <a:rPr lang="ru-RU" sz="2400" dirty="0"/>
              <a:t>для 𝑦𝑝 ∗ = −1 — </a:t>
            </a:r>
            <a:r>
              <a:rPr lang="ru-RU" sz="2400" dirty="0" err="1"/>
              <a:t>умова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Алгоритм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записаний</a:t>
            </a:r>
            <a:r>
              <a:rPr lang="ru-RU" sz="2400" dirty="0"/>
              <a:t> у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: </a:t>
            </a:r>
            <a:r>
              <a:rPr lang="ru-RU" sz="2400" dirty="0" smtClean="0"/>
              <a:t>	</a:t>
            </a:r>
          </a:p>
          <a:p>
            <a:pPr marL="0" indent="0" algn="just">
              <a:buNone/>
            </a:pPr>
            <a:r>
              <a:rPr lang="ru-RU" sz="2400" dirty="0" smtClean="0"/>
              <a:t>де 		    </a:t>
            </a:r>
            <a:r>
              <a:rPr lang="ru-RU" sz="2400" dirty="0"/>
              <a:t>— </a:t>
            </a:r>
            <a:r>
              <a:rPr lang="ru-RU" sz="2400" dirty="0" err="1"/>
              <a:t>помилка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; </a:t>
            </a:r>
            <a:r>
              <a:rPr lang="el-GR" sz="2400" dirty="0"/>
              <a:t>γ — </a:t>
            </a:r>
            <a:r>
              <a:rPr lang="ru-RU" sz="2400" dirty="0"/>
              <a:t>параметр, що </a:t>
            </a:r>
            <a:r>
              <a:rPr lang="ru-RU" sz="2400" dirty="0" err="1"/>
              <a:t>впливає</a:t>
            </a:r>
            <a:r>
              <a:rPr lang="ru-RU" sz="2400" dirty="0"/>
              <a:t> на </a:t>
            </a:r>
            <a:r>
              <a:rPr lang="ru-RU" sz="2400" dirty="0" err="1"/>
              <a:t>швидкість</a:t>
            </a:r>
            <a:r>
              <a:rPr lang="ru-RU" sz="2400" dirty="0"/>
              <a:t> </a:t>
            </a:r>
            <a:r>
              <a:rPr lang="ru-RU" sz="2400" dirty="0" err="1"/>
              <a:t>збіжності</a:t>
            </a:r>
            <a:r>
              <a:rPr lang="ru-RU" sz="2400" dirty="0"/>
              <a:t> алгоритму (</a:t>
            </a:r>
            <a:r>
              <a:rPr lang="ru-RU" sz="2400" dirty="0" err="1"/>
              <a:t>тривалість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). </a:t>
            </a:r>
            <a:r>
              <a:rPr lang="ru-RU" sz="2400" dirty="0" err="1"/>
              <a:t>Корекція</a:t>
            </a:r>
            <a:r>
              <a:rPr lang="ru-RU" sz="2400" dirty="0"/>
              <a:t> ваг </a:t>
            </a:r>
            <a:r>
              <a:rPr lang="ru-RU" sz="2400" dirty="0" err="1"/>
              <a:t>відповідно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відбуватися</a:t>
            </a:r>
            <a:r>
              <a:rPr lang="ru-RU" sz="2400" dirty="0"/>
              <a:t> в режимах о</a:t>
            </a:r>
            <a:r>
              <a:rPr lang="en-US" sz="2400" dirty="0" err="1"/>
              <a:t>nl</a:t>
            </a:r>
            <a:r>
              <a:rPr lang="ru-RU" sz="2400" dirty="0"/>
              <a:t>і</a:t>
            </a:r>
            <a:r>
              <a:rPr lang="en-US" sz="2400" dirty="0"/>
              <a:t>n</a:t>
            </a:r>
            <a:r>
              <a:rPr lang="ru-RU" sz="2400" dirty="0"/>
              <a:t>е й о</a:t>
            </a:r>
            <a:r>
              <a:rPr lang="en-US" sz="2400" dirty="0" err="1"/>
              <a:t>ffl</a:t>
            </a:r>
            <a:r>
              <a:rPr lang="ru-RU" sz="2400" dirty="0"/>
              <a:t>і</a:t>
            </a:r>
            <a:r>
              <a:rPr lang="en-US" sz="2400" dirty="0"/>
              <a:t>n</a:t>
            </a:r>
            <a:r>
              <a:rPr lang="ru-RU" sz="2400" dirty="0"/>
              <a:t>е. У </a:t>
            </a:r>
            <a:r>
              <a:rPr lang="ru-RU" sz="2400" dirty="0" err="1"/>
              <a:t>режимі</a:t>
            </a:r>
            <a:r>
              <a:rPr lang="ru-RU" sz="2400" dirty="0"/>
              <a:t> о</a:t>
            </a:r>
            <a:r>
              <a:rPr lang="en-US" sz="2400" dirty="0" err="1"/>
              <a:t>nl</a:t>
            </a:r>
            <a:r>
              <a:rPr lang="ru-RU" sz="2400" dirty="0"/>
              <a:t>і</a:t>
            </a:r>
            <a:r>
              <a:rPr lang="en-US" sz="2400" dirty="0"/>
              <a:t>n</a:t>
            </a:r>
            <a:r>
              <a:rPr lang="ru-RU" sz="2400" dirty="0"/>
              <a:t>е </a:t>
            </a:r>
            <a:r>
              <a:rPr lang="ru-RU" sz="2400" dirty="0" err="1"/>
              <a:t>корекція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при </a:t>
            </a:r>
            <a:r>
              <a:rPr lang="ru-RU" sz="2400" dirty="0" err="1"/>
              <a:t>поданні</a:t>
            </a:r>
            <a:r>
              <a:rPr lang="ru-RU" sz="2400" dirty="0"/>
              <a:t> </a:t>
            </a:r>
            <a:r>
              <a:rPr lang="ru-RU" sz="2400" dirty="0" err="1"/>
              <a:t>кожної</a:t>
            </a:r>
            <a:r>
              <a:rPr lang="ru-RU" sz="2400" dirty="0"/>
              <a:t> </a:t>
            </a:r>
            <a:r>
              <a:rPr lang="ru-RU" sz="2400" dirty="0" err="1"/>
              <a:t>навчальної</a:t>
            </a:r>
            <a:r>
              <a:rPr lang="ru-RU" sz="2400" dirty="0"/>
              <a:t> пари </a:t>
            </a:r>
            <a:r>
              <a:rPr lang="ru-RU" sz="2400" dirty="0" smtClean="0"/>
              <a:t>	          	              </a:t>
            </a:r>
          </a:p>
          <a:p>
            <a:pPr marL="0" indent="0" algn="just">
              <a:buNone/>
            </a:pPr>
            <a:r>
              <a:rPr lang="ru-RU" sz="2400" dirty="0" smtClean="0"/>
              <a:t>	У </a:t>
            </a:r>
            <a:r>
              <a:rPr lang="ru-RU" sz="2400" dirty="0" err="1"/>
              <a:t>режимі</a:t>
            </a:r>
            <a:r>
              <a:rPr lang="ru-RU" sz="2400" dirty="0"/>
              <a:t> о</a:t>
            </a:r>
            <a:r>
              <a:rPr lang="en-US" sz="2400" dirty="0" err="1"/>
              <a:t>ffl</a:t>
            </a:r>
            <a:r>
              <a:rPr lang="ru-RU" sz="2400" dirty="0"/>
              <a:t>і</a:t>
            </a:r>
            <a:r>
              <a:rPr lang="en-US" sz="2400" dirty="0"/>
              <a:t>n</a:t>
            </a:r>
            <a:r>
              <a:rPr lang="ru-RU" sz="2400" dirty="0"/>
              <a:t>е у М-</a:t>
            </a:r>
            <a:r>
              <a:rPr lang="ru-RU" sz="2400" dirty="0" err="1"/>
              <a:t>му</a:t>
            </a:r>
            <a:r>
              <a:rPr lang="ru-RU" sz="2400" dirty="0"/>
              <a:t> </a:t>
            </a:r>
            <a:r>
              <a:rPr lang="ru-RU" sz="2400" dirty="0" err="1"/>
              <a:t>циклі</a:t>
            </a:r>
            <a:r>
              <a:rPr lang="ru-RU" sz="2400" dirty="0"/>
              <a:t> (</a:t>
            </a:r>
            <a:r>
              <a:rPr lang="ru-RU" sz="2400" dirty="0" err="1"/>
              <a:t>епосі</a:t>
            </a:r>
            <a:r>
              <a:rPr lang="ru-RU" sz="2400" dirty="0"/>
              <a:t>)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подаються</a:t>
            </a:r>
            <a:r>
              <a:rPr lang="ru-RU" sz="2400" dirty="0"/>
              <a:t> </a:t>
            </a:r>
            <a:r>
              <a:rPr lang="ru-RU" sz="2400" dirty="0" err="1"/>
              <a:t>всі</a:t>
            </a:r>
            <a:r>
              <a:rPr lang="ru-RU" sz="2400" dirty="0"/>
              <a:t> пари </a:t>
            </a:r>
            <a:r>
              <a:rPr lang="ru-RU" sz="2400" dirty="0" smtClean="0"/>
              <a:t>		 </a:t>
            </a:r>
            <a:r>
              <a:rPr lang="ru-RU" sz="2400" dirty="0"/>
              <a:t>й </a:t>
            </a:r>
            <a:r>
              <a:rPr lang="ru-RU" sz="2400" dirty="0" err="1"/>
              <a:t>обчислюється</a:t>
            </a:r>
            <a:r>
              <a:rPr lang="ru-RU" sz="2400" dirty="0"/>
              <a:t> </a:t>
            </a:r>
            <a:r>
              <a:rPr lang="ru-RU" sz="2400" dirty="0" err="1"/>
              <a:t>середнє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помилки</a:t>
            </a:r>
            <a:r>
              <a:rPr lang="ru-RU" sz="2400" dirty="0"/>
              <a:t> </a:t>
            </a:r>
            <a:r>
              <a:rPr lang="ru-RU" sz="2400" dirty="0" err="1"/>
              <a:t>класифікації</a:t>
            </a:r>
            <a:r>
              <a:rPr lang="ru-RU" sz="2400" dirty="0"/>
              <a:t> 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що </a:t>
            </a:r>
            <a:r>
              <a:rPr lang="ru-RU" sz="2400" dirty="0"/>
              <a:t>й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в </a:t>
            </a:r>
            <a:r>
              <a:rPr lang="ru-RU" sz="2400" dirty="0" err="1"/>
              <a:t>алгоритмі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. Тут </a:t>
            </a:r>
            <a:r>
              <a:rPr lang="ru-RU" sz="2400" dirty="0" smtClean="0"/>
              <a:t>	       — </a:t>
            </a:r>
            <a:r>
              <a:rPr lang="ru-RU" sz="2400" dirty="0" err="1"/>
              <a:t>бажані</a:t>
            </a:r>
            <a:r>
              <a:rPr lang="ru-RU" sz="2400" dirty="0"/>
              <a:t> й </a:t>
            </a:r>
            <a:r>
              <a:rPr lang="ru-RU" sz="2400" dirty="0" err="1"/>
              <a:t>реальні</a:t>
            </a:r>
            <a:r>
              <a:rPr lang="ru-RU" sz="2400" dirty="0"/>
              <a:t> </a:t>
            </a:r>
            <a:r>
              <a:rPr lang="ru-RU" sz="2400" dirty="0" err="1"/>
              <a:t>вихідні</a:t>
            </a:r>
            <a:r>
              <a:rPr lang="ru-RU" sz="2400" dirty="0"/>
              <a:t> </a:t>
            </a:r>
            <a:r>
              <a:rPr lang="ru-RU" sz="2400" dirty="0" err="1"/>
              <a:t>сигнали</a:t>
            </a:r>
            <a:r>
              <a:rPr lang="ru-RU" sz="2400" dirty="0"/>
              <a:t> при </a:t>
            </a:r>
            <a:r>
              <a:rPr lang="ru-RU" sz="2400" dirty="0" err="1"/>
              <a:t>пред’явленні</a:t>
            </a:r>
            <a:r>
              <a:rPr lang="ru-RU" sz="2400" dirty="0"/>
              <a:t> р-ї пари, що </a:t>
            </a:r>
            <a:r>
              <a:rPr lang="ru-RU" sz="2400" dirty="0" err="1"/>
              <a:t>навчає</a:t>
            </a:r>
            <a:r>
              <a:rPr lang="ru-RU" sz="2400" dirty="0"/>
              <a:t>, в М-</a:t>
            </a:r>
            <a:r>
              <a:rPr lang="ru-RU" sz="2400" dirty="0" err="1"/>
              <a:t>му</a:t>
            </a:r>
            <a:r>
              <a:rPr lang="ru-RU" sz="2400" dirty="0"/>
              <a:t> </a:t>
            </a:r>
            <a:r>
              <a:rPr lang="ru-RU" sz="2400" dirty="0" err="1"/>
              <a:t>циклі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Теорема </a:t>
            </a:r>
            <a:r>
              <a:rPr lang="ru-RU" sz="2400" dirty="0" err="1"/>
              <a:t>збіжності</a:t>
            </a:r>
            <a:r>
              <a:rPr lang="ru-RU" sz="2400" dirty="0"/>
              <a:t> для </a:t>
            </a:r>
            <a:r>
              <a:rPr lang="ru-RU" sz="2400" dirty="0" err="1"/>
              <a:t>перцептрона</a:t>
            </a:r>
            <a:r>
              <a:rPr lang="ru-RU" sz="2400" dirty="0"/>
              <a:t>, доведена </a:t>
            </a:r>
            <a:r>
              <a:rPr lang="ru-RU" sz="2400" dirty="0" err="1"/>
              <a:t>Розенблаттом</a:t>
            </a:r>
            <a:r>
              <a:rPr lang="ru-RU" sz="2400" dirty="0"/>
              <a:t>, </a:t>
            </a:r>
            <a:r>
              <a:rPr lang="ru-RU" sz="2400" dirty="0" err="1"/>
              <a:t>стверджує</a:t>
            </a:r>
            <a:r>
              <a:rPr lang="ru-RU" sz="2400" dirty="0"/>
              <a:t>, що </a:t>
            </a:r>
            <a:r>
              <a:rPr lang="ru-RU" sz="2400" dirty="0" err="1"/>
              <a:t>перцептрон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навчитися</a:t>
            </a:r>
            <a:r>
              <a:rPr lang="ru-RU" sz="2400" dirty="0"/>
              <a:t> правильно </a:t>
            </a:r>
            <a:r>
              <a:rPr lang="ru-RU" sz="2400" dirty="0" err="1"/>
              <a:t>класифікувати</a:t>
            </a:r>
            <a:r>
              <a:rPr lang="ru-RU" sz="2400" dirty="0"/>
              <a:t> </a:t>
            </a:r>
            <a:r>
              <a:rPr lang="ru-RU" sz="2400" dirty="0" err="1"/>
              <a:t>подані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</a:t>
            </a:r>
            <a:r>
              <a:rPr lang="ru-RU" sz="2400" dirty="0" err="1"/>
              <a:t>образи</a:t>
            </a:r>
            <a:r>
              <a:rPr lang="ru-RU" sz="2400" dirty="0"/>
              <a:t> на </a:t>
            </a:r>
            <a:r>
              <a:rPr lang="ru-RU" sz="2400" dirty="0" err="1"/>
              <a:t>скінченному</a:t>
            </a:r>
            <a:r>
              <a:rPr lang="ru-RU" sz="2400" dirty="0"/>
              <a:t> </a:t>
            </a:r>
            <a:r>
              <a:rPr lang="ru-RU" sz="2400" dirty="0" err="1"/>
              <a:t>числі</a:t>
            </a:r>
            <a:r>
              <a:rPr lang="ru-RU" sz="2400" dirty="0"/>
              <a:t> </a:t>
            </a:r>
            <a:r>
              <a:rPr lang="ru-RU" sz="2400" dirty="0" err="1"/>
              <a:t>навчальних</a:t>
            </a:r>
            <a:r>
              <a:rPr lang="ru-RU" sz="2400" dirty="0"/>
              <a:t> пар.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841" y="328747"/>
            <a:ext cx="409575" cy="3429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235" y="969500"/>
            <a:ext cx="1390650" cy="3905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1009" y="1015496"/>
            <a:ext cx="828675" cy="361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8397" y="1342607"/>
            <a:ext cx="1400175" cy="3524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1111" y="1325190"/>
            <a:ext cx="1362075" cy="4286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9930" y="1701566"/>
            <a:ext cx="2524125" cy="4667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839" y="2050878"/>
            <a:ext cx="1581150" cy="4572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63539" y="3049285"/>
            <a:ext cx="1066800" cy="4000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50203" y="3037854"/>
            <a:ext cx="1114425" cy="4095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921920" y="3477779"/>
            <a:ext cx="923925" cy="3714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80003" y="4209292"/>
            <a:ext cx="3362325" cy="6191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58111" y="4962992"/>
            <a:ext cx="12096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60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вектор 𝐰∗ </a:t>
            </a:r>
            <a:r>
              <a:rPr lang="ru-RU" sz="2400" dirty="0" err="1" smtClean="0"/>
              <a:t>забезпечить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правильну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класифікацію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перцептроном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пар, що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(</a:t>
            </a:r>
            <a:r>
              <a:rPr lang="ru-RU" sz="2400" dirty="0" err="1" smtClean="0"/>
              <a:t>завершується</a:t>
            </a:r>
            <a:r>
              <a:rPr lang="ru-RU" sz="2400" dirty="0" smtClean="0"/>
              <a:t> цикл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).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ru-RU" sz="2400" dirty="0" err="1" smtClean="0"/>
              <a:t>Гіперплощина</a:t>
            </a:r>
            <a:r>
              <a:rPr lang="ru-RU" sz="2400" dirty="0" smtClean="0"/>
              <a:t> </a:t>
            </a:r>
            <a:r>
              <a:rPr lang="en-US" sz="2400" dirty="0" smtClean="0"/>
              <a:t>		</a:t>
            </a:r>
            <a:r>
              <a:rPr lang="ru-RU" sz="2400" dirty="0" err="1" smtClean="0"/>
              <a:t>ділить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простір</a:t>
            </a:r>
            <a:r>
              <a:rPr lang="ru-RU" sz="2400" dirty="0" smtClean="0"/>
              <a:t> на два </a:t>
            </a:r>
            <a:r>
              <a:rPr lang="ru-RU" sz="2400" dirty="0" err="1" smtClean="0"/>
              <a:t>підпростори</a:t>
            </a:r>
            <a:r>
              <a:rPr lang="ru-RU" sz="2400" dirty="0" smtClean="0"/>
              <a:t>. Для</a:t>
            </a:r>
            <a:r>
              <a:rPr lang="en-US" sz="2400" dirty="0" smtClean="0"/>
              <a:t>	</a:t>
            </a:r>
          </a:p>
          <a:p>
            <a:pPr marL="0" indent="0" algn="just">
              <a:buNone/>
            </a:pP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виконуватися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</a:t>
            </a:r>
            <a:r>
              <a:rPr lang="ru-RU" sz="2400" dirty="0" smtClean="0"/>
              <a:t>  </a:t>
            </a:r>
            <a:r>
              <a:rPr lang="en-US" sz="2400" dirty="0" smtClean="0"/>
              <a:t>		</a:t>
            </a:r>
            <a:r>
              <a:rPr lang="ru-RU" sz="2400" dirty="0" smtClean="0"/>
              <a:t> а для </a:t>
            </a:r>
            <a:r>
              <a:rPr lang="en-US" sz="2400" dirty="0" smtClean="0"/>
              <a:t>		 </a:t>
            </a:r>
            <a:r>
              <a:rPr lang="ru-RU" sz="2400" dirty="0" smtClean="0"/>
              <a:t>— </a:t>
            </a:r>
            <a:r>
              <a:rPr lang="ru-RU" sz="2400" dirty="0" err="1" smtClean="0"/>
              <a:t>умова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ru-RU" sz="2400" dirty="0" smtClean="0"/>
              <a:t>Алгоритм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записаний</a:t>
            </a:r>
            <a:r>
              <a:rPr lang="ru-RU" sz="2400" dirty="0" smtClean="0"/>
              <a:t> у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0" indent="0" algn="just">
              <a:buNone/>
            </a:pPr>
            <a:r>
              <a:rPr lang="ru-RU" sz="2400" dirty="0"/>
              <a:t>д</a:t>
            </a:r>
            <a:r>
              <a:rPr lang="ru-RU" sz="2400" dirty="0" smtClean="0"/>
              <a:t>е 		   —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класифікації</a:t>
            </a:r>
            <a:r>
              <a:rPr lang="ru-RU" sz="2400" dirty="0" smtClean="0"/>
              <a:t>; </a:t>
            </a:r>
            <a:r>
              <a:rPr lang="el-GR" sz="2400" dirty="0" smtClean="0"/>
              <a:t>γ — </a:t>
            </a:r>
            <a:r>
              <a:rPr lang="ru-RU" sz="2400" dirty="0" smtClean="0"/>
              <a:t>параметр, що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збіжності</a:t>
            </a:r>
            <a:r>
              <a:rPr lang="ru-RU" sz="2400" dirty="0" smtClean="0"/>
              <a:t> алгоритму (</a:t>
            </a:r>
            <a:r>
              <a:rPr lang="ru-RU" sz="2400" dirty="0" err="1" smtClean="0"/>
              <a:t>тривалість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). </a:t>
            </a:r>
            <a:r>
              <a:rPr lang="ru-RU" sz="2400" dirty="0" err="1" smtClean="0"/>
              <a:t>Корекція</a:t>
            </a:r>
            <a:r>
              <a:rPr lang="ru-RU" sz="2400" dirty="0" smtClean="0"/>
              <a:t> ваг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відбуватися</a:t>
            </a:r>
            <a:r>
              <a:rPr lang="ru-RU" sz="2400" dirty="0" smtClean="0"/>
              <a:t> в режимах о</a:t>
            </a:r>
            <a:r>
              <a:rPr lang="en-US" sz="2400" dirty="0" err="1" smtClean="0"/>
              <a:t>nl</a:t>
            </a:r>
            <a:r>
              <a:rPr lang="ru-RU" sz="2400" dirty="0" smtClean="0"/>
              <a:t>і</a:t>
            </a:r>
            <a:r>
              <a:rPr lang="en-US" sz="2400" dirty="0" smtClean="0"/>
              <a:t>n</a:t>
            </a:r>
            <a:r>
              <a:rPr lang="ru-RU" sz="2400" dirty="0" smtClean="0"/>
              <a:t>е й о</a:t>
            </a:r>
            <a:r>
              <a:rPr lang="en-US" sz="2400" dirty="0" err="1" smtClean="0"/>
              <a:t>ffl</a:t>
            </a:r>
            <a:r>
              <a:rPr lang="ru-RU" sz="2400" dirty="0" smtClean="0"/>
              <a:t>і</a:t>
            </a:r>
            <a:r>
              <a:rPr lang="en-US" sz="2400" dirty="0" smtClean="0"/>
              <a:t>n</a:t>
            </a:r>
            <a:r>
              <a:rPr lang="ru-RU" sz="2400" dirty="0" smtClean="0"/>
              <a:t>е.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У </a:t>
            </a:r>
            <a:r>
              <a:rPr lang="ru-RU" sz="2400" dirty="0" err="1" smtClean="0"/>
              <a:t>режимі</a:t>
            </a:r>
            <a:r>
              <a:rPr lang="ru-RU" sz="2400" dirty="0" smtClean="0"/>
              <a:t> </a:t>
            </a:r>
            <a:r>
              <a:rPr lang="ru-RU" sz="2400" dirty="0" err="1" smtClean="0"/>
              <a:t>оnlіnе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поданні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навчальної</a:t>
            </a:r>
            <a:r>
              <a:rPr lang="ru-RU" sz="2400" dirty="0" smtClean="0"/>
              <a:t> пари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	У </a:t>
            </a:r>
            <a:r>
              <a:rPr lang="ru-RU" sz="2400" dirty="0" err="1" smtClean="0"/>
              <a:t>режимі</a:t>
            </a:r>
            <a:r>
              <a:rPr lang="ru-RU" sz="2400" dirty="0" smtClean="0"/>
              <a:t> </a:t>
            </a:r>
            <a:r>
              <a:rPr lang="ru-RU" sz="2400" dirty="0" err="1" smtClean="0"/>
              <a:t>оfflіnе</a:t>
            </a:r>
            <a:r>
              <a:rPr lang="ru-RU" sz="2400" dirty="0" smtClean="0"/>
              <a:t> у М-</a:t>
            </a:r>
            <a:r>
              <a:rPr lang="ru-RU" sz="2400" dirty="0" err="1" smtClean="0"/>
              <a:t>му</a:t>
            </a:r>
            <a:r>
              <a:rPr lang="ru-RU" sz="2400" dirty="0" smtClean="0"/>
              <a:t> </a:t>
            </a:r>
            <a:r>
              <a:rPr lang="ru-RU" sz="2400" dirty="0" err="1" smtClean="0"/>
              <a:t>циклі</a:t>
            </a:r>
            <a:r>
              <a:rPr lang="ru-RU" sz="2400" dirty="0" smtClean="0"/>
              <a:t> (</a:t>
            </a:r>
            <a:r>
              <a:rPr lang="ru-RU" sz="2400" dirty="0" err="1" smtClean="0"/>
              <a:t>епосі</a:t>
            </a:r>
            <a:r>
              <a:rPr lang="ru-RU" sz="2400" dirty="0" smtClean="0"/>
              <a:t>)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пари	       й </a:t>
            </a:r>
          </a:p>
          <a:p>
            <a:pPr marL="0" indent="0" algn="just">
              <a:buNone/>
            </a:pPr>
            <a:r>
              <a:rPr lang="ru-RU" sz="2400" dirty="0" err="1" smtClean="0"/>
              <a:t>обчислюється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середнє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помилки</a:t>
            </a:r>
            <a:r>
              <a:rPr lang="ru-RU" sz="2400" dirty="0" smtClean="0"/>
              <a:t> </a:t>
            </a:r>
            <a:r>
              <a:rPr lang="ru-RU" sz="2400" dirty="0" err="1" smtClean="0"/>
              <a:t>класифікації</a:t>
            </a:r>
            <a:r>
              <a:rPr lang="ru-RU" sz="2400" dirty="0" smtClean="0"/>
              <a:t> 				  що</a:t>
            </a:r>
          </a:p>
          <a:p>
            <a:pPr marL="0" indent="0" algn="just">
              <a:buNone/>
            </a:pPr>
            <a:r>
              <a:rPr lang="ru-RU" sz="2400" dirty="0" smtClean="0"/>
              <a:t>й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алгоритмі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. Тут 		 — </a:t>
            </a:r>
            <a:r>
              <a:rPr lang="ru-RU" sz="2400" dirty="0" err="1" smtClean="0"/>
              <a:t>бажані</a:t>
            </a:r>
            <a:r>
              <a:rPr lang="ru-RU" sz="2400" dirty="0" smtClean="0"/>
              <a:t> й </a:t>
            </a:r>
            <a:r>
              <a:rPr lang="ru-RU" sz="2400" dirty="0" err="1" smtClean="0"/>
              <a:t>реальні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пред’явленні</a:t>
            </a:r>
            <a:r>
              <a:rPr lang="ru-RU" sz="2400" dirty="0" smtClean="0"/>
              <a:t> р-ї пари,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в М-</a:t>
            </a:r>
            <a:r>
              <a:rPr lang="ru-RU" sz="2400" dirty="0" err="1" smtClean="0"/>
              <a:t>му</a:t>
            </a:r>
            <a:r>
              <a:rPr lang="ru-RU" sz="2400" dirty="0" smtClean="0"/>
              <a:t> </a:t>
            </a:r>
            <a:r>
              <a:rPr lang="ru-RU" sz="2400" dirty="0" err="1" smtClean="0"/>
              <a:t>циклі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. 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Теорема </a:t>
            </a:r>
            <a:r>
              <a:rPr lang="ru-RU" sz="2400" dirty="0" err="1" smtClean="0"/>
              <a:t>збіжності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перцептрона</a:t>
            </a:r>
            <a:r>
              <a:rPr lang="ru-RU" sz="2400" dirty="0" smtClean="0"/>
              <a:t>, доведена </a:t>
            </a:r>
            <a:r>
              <a:rPr lang="ru-RU" sz="2400" dirty="0" err="1" smtClean="0"/>
              <a:t>Розенблаттом</a:t>
            </a:r>
            <a:r>
              <a:rPr lang="ru-RU" sz="2400" dirty="0" smtClean="0"/>
              <a:t>, </a:t>
            </a:r>
            <a:r>
              <a:rPr lang="ru-RU" sz="2400" dirty="0" err="1" smtClean="0"/>
              <a:t>стверджує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перцептрон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навчитися</a:t>
            </a:r>
            <a:r>
              <a:rPr lang="ru-RU" sz="2400" dirty="0" smtClean="0"/>
              <a:t> правильно </a:t>
            </a:r>
            <a:r>
              <a:rPr lang="ru-RU" sz="2400" dirty="0" err="1" smtClean="0"/>
              <a:t>класифікувати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образи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скінченному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навчальних</a:t>
            </a:r>
            <a:r>
              <a:rPr lang="ru-RU" sz="2400" dirty="0" smtClean="0"/>
              <a:t> пар.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024" y="836838"/>
            <a:ext cx="1247818" cy="3652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9068" y="845815"/>
            <a:ext cx="790575" cy="361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7046" y="1294855"/>
            <a:ext cx="1228725" cy="3238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5038" y="1294855"/>
            <a:ext cx="994833" cy="3589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9760" y="1292681"/>
            <a:ext cx="1295400" cy="3524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49380" y="1725384"/>
            <a:ext cx="2854643" cy="5211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9707" y="2191494"/>
            <a:ext cx="1409700" cy="3714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14560" y="3300033"/>
            <a:ext cx="952500" cy="4191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443" y="3784178"/>
            <a:ext cx="1000125" cy="3905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687263" y="4241012"/>
            <a:ext cx="857250" cy="3619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39680" y="4599090"/>
            <a:ext cx="2819400" cy="4857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06943" y="5114072"/>
            <a:ext cx="10953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44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7229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04" y="259399"/>
            <a:ext cx="10630988" cy="7595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Поняття</a:t>
            </a:r>
            <a:r>
              <a:rPr lang="ru-RU" sz="3600" b="1" dirty="0" smtClean="0"/>
              <a:t> про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ШНМ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354" y="1210491"/>
            <a:ext cx="9962867" cy="52948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/>
              <a:t> </a:t>
            </a:r>
            <a:r>
              <a:rPr lang="ru-RU" sz="2400" dirty="0" err="1"/>
              <a:t>Найбільшого</a:t>
            </a:r>
            <a:r>
              <a:rPr lang="ru-RU" sz="2400" dirty="0"/>
              <a:t> </a:t>
            </a:r>
            <a:r>
              <a:rPr lang="ru-RU" sz="2400" dirty="0" err="1"/>
              <a:t>поширення</a:t>
            </a:r>
            <a:r>
              <a:rPr lang="ru-RU" sz="2400" dirty="0"/>
              <a:t> </a:t>
            </a:r>
            <a:r>
              <a:rPr lang="ru-RU" sz="2400" dirty="0" err="1"/>
              <a:t>сьогодні</a:t>
            </a:r>
            <a:r>
              <a:rPr lang="ru-RU" sz="2400" dirty="0"/>
              <a:t> </a:t>
            </a:r>
            <a:r>
              <a:rPr lang="ru-RU" sz="2400" dirty="0" err="1"/>
              <a:t>отримав</a:t>
            </a:r>
            <a:r>
              <a:rPr lang="ru-RU" sz="2400" dirty="0"/>
              <a:t> </a:t>
            </a:r>
            <a:r>
              <a:rPr lang="ru-RU" sz="2400" dirty="0" err="1"/>
              <a:t>підхід</a:t>
            </a:r>
            <a:r>
              <a:rPr lang="ru-RU" sz="2400" dirty="0"/>
              <a:t>, при </a:t>
            </a:r>
            <a:r>
              <a:rPr lang="ru-RU" sz="2400" dirty="0" err="1"/>
              <a:t>якому</a:t>
            </a:r>
            <a:r>
              <a:rPr lang="ru-RU" sz="2400" dirty="0"/>
              <a:t> структура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задається</a:t>
            </a:r>
            <a:r>
              <a:rPr lang="ru-RU" sz="2400" dirty="0"/>
              <a:t> </a:t>
            </a:r>
            <a:r>
              <a:rPr lang="ru-RU" sz="2400" dirty="0" err="1"/>
              <a:t>апріорно</a:t>
            </a:r>
            <a:r>
              <a:rPr lang="ru-RU" sz="2400" dirty="0"/>
              <a:t>, а мережа </a:t>
            </a:r>
            <a:r>
              <a:rPr lang="ru-RU" sz="2400" dirty="0" err="1"/>
              <a:t>навчається</a:t>
            </a:r>
            <a:r>
              <a:rPr lang="ru-RU" sz="2400" dirty="0"/>
              <a:t> шляхом </a:t>
            </a:r>
            <a:r>
              <a:rPr lang="ru-RU" sz="2400" dirty="0" err="1"/>
              <a:t>настроювання</a:t>
            </a:r>
            <a:r>
              <a:rPr lang="ru-RU" sz="2400" dirty="0"/>
              <a:t> </a:t>
            </a:r>
            <a:r>
              <a:rPr lang="ru-RU" sz="2400" dirty="0" err="1"/>
              <a:t>матриці</a:t>
            </a:r>
            <a:r>
              <a:rPr lang="ru-RU" sz="2400" dirty="0"/>
              <a:t> зв’язків (</a:t>
            </a:r>
            <a:r>
              <a:rPr lang="ru-RU" sz="2400" dirty="0" err="1"/>
              <a:t>вагових</a:t>
            </a:r>
            <a:r>
              <a:rPr lang="ru-RU" sz="2400" dirty="0"/>
              <a:t> </a:t>
            </a:r>
            <a:r>
              <a:rPr lang="ru-RU" sz="2400" dirty="0" err="1"/>
              <a:t>коефіцієнтів</a:t>
            </a:r>
            <a:r>
              <a:rPr lang="ru-RU" sz="2400" dirty="0"/>
              <a:t>) </a:t>
            </a:r>
            <a:r>
              <a:rPr lang="en-US" sz="2400" i="1" dirty="0"/>
              <a:t>W</a:t>
            </a:r>
            <a:r>
              <a:rPr lang="en-US" sz="2400" dirty="0"/>
              <a:t>. </a:t>
            </a:r>
            <a:r>
              <a:rPr lang="ru-RU" sz="2400" dirty="0" err="1"/>
              <a:t>Від</a:t>
            </a:r>
            <a:r>
              <a:rPr lang="ru-RU" sz="2400" dirty="0"/>
              <a:t> того, </a:t>
            </a:r>
            <a:r>
              <a:rPr lang="ru-RU" sz="2400" dirty="0" err="1"/>
              <a:t>наскільки</a:t>
            </a:r>
            <a:r>
              <a:rPr lang="ru-RU" sz="2400" dirty="0"/>
              <a:t> </a:t>
            </a:r>
            <a:r>
              <a:rPr lang="ru-RU" sz="2400" dirty="0" err="1"/>
              <a:t>вдало</a:t>
            </a:r>
            <a:r>
              <a:rPr lang="ru-RU" sz="2400" dirty="0"/>
              <a:t> </a:t>
            </a:r>
            <a:r>
              <a:rPr lang="ru-RU" sz="2400" dirty="0" err="1"/>
              <a:t>побудована</a:t>
            </a:r>
            <a:r>
              <a:rPr lang="ru-RU" sz="2400" dirty="0"/>
              <a:t>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матриця</a:t>
            </a:r>
            <a:r>
              <a:rPr lang="ru-RU" sz="2400" dirty="0"/>
              <a:t>,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ефективність</a:t>
            </a:r>
            <a:r>
              <a:rPr lang="ru-RU" sz="2400" dirty="0"/>
              <a:t> </a:t>
            </a:r>
            <a:r>
              <a:rPr lang="ru-RU" sz="2400" dirty="0" err="1"/>
              <a:t>даної</a:t>
            </a:r>
            <a:r>
              <a:rPr lang="ru-RU" sz="2400" dirty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у </a:t>
            </a:r>
            <a:r>
              <a:rPr lang="ru-RU" sz="2400" dirty="0" err="1"/>
              <a:t>зміні</a:t>
            </a:r>
            <a:r>
              <a:rPr lang="ru-RU" sz="2400" dirty="0"/>
              <a:t> за </a:t>
            </a:r>
            <a:r>
              <a:rPr lang="ru-RU" sz="2400" dirty="0" err="1"/>
              <a:t>певною</a:t>
            </a:r>
            <a:r>
              <a:rPr lang="ru-RU" sz="2400" dirty="0"/>
              <a:t> процедурою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матриці</a:t>
            </a:r>
            <a:r>
              <a:rPr lang="ru-RU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ru-RU" sz="2400" dirty="0"/>
              <a:t>при </a:t>
            </a:r>
            <a:r>
              <a:rPr lang="ru-RU" sz="2400" dirty="0" err="1"/>
              <a:t>послідовному</a:t>
            </a:r>
            <a:r>
              <a:rPr lang="ru-RU" sz="2400" dirty="0"/>
              <a:t> </a:t>
            </a:r>
            <a:r>
              <a:rPr lang="ru-RU" sz="2400" dirty="0" err="1"/>
              <a:t>поданні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деяких</a:t>
            </a:r>
            <a:r>
              <a:rPr lang="ru-RU" sz="2400" dirty="0"/>
              <a:t> </a:t>
            </a:r>
            <a:r>
              <a:rPr lang="ru-RU" sz="2400" dirty="0" err="1"/>
              <a:t>векторів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навчають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 У </a:t>
            </a:r>
            <a:r>
              <a:rPr lang="ru-RU" sz="2400" dirty="0" err="1"/>
              <a:t>зв’язку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штучний</a:t>
            </a:r>
            <a:r>
              <a:rPr lang="ru-RU" sz="2400" dirty="0"/>
              <a:t> нейрон </a:t>
            </a:r>
            <a:r>
              <a:rPr lang="ru-RU" sz="2400" dirty="0" err="1"/>
              <a:t>може</a:t>
            </a:r>
            <a:r>
              <a:rPr lang="ru-RU" sz="2400" dirty="0"/>
              <a:t> бути представлений у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 (рис. </a:t>
            </a:r>
            <a:r>
              <a:rPr lang="ru-RU" sz="2400" dirty="0" smtClean="0"/>
              <a:t>1).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01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777" y="600502"/>
            <a:ext cx="6315877" cy="27087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754" y="3396342"/>
            <a:ext cx="11704319" cy="3161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ваги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такими, що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надходження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 мережа </a:t>
            </a:r>
            <a:r>
              <a:rPr lang="ru-RU" sz="2400" dirty="0" err="1" smtClean="0"/>
              <a:t>виробляє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. </a:t>
            </a:r>
            <a:r>
              <a:rPr lang="ru-RU" sz="2400" dirty="0" err="1" smtClean="0"/>
              <a:t>Розрізняють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з учителем і без учителя. Перший тип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припускає</a:t>
            </a:r>
            <a:r>
              <a:rPr lang="ru-RU" sz="2400" dirty="0" smtClean="0"/>
              <a:t>, що є «учитель», що </a:t>
            </a:r>
            <a:r>
              <a:rPr lang="ru-RU" sz="2400" dirty="0" err="1" smtClean="0"/>
              <a:t>задає</a:t>
            </a:r>
            <a:r>
              <a:rPr lang="ru-RU" sz="2400" dirty="0" smtClean="0"/>
              <a:t> пари, які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 — для кожного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вектора,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необхідний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 Для кожного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вектора,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обчислюється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порівнюється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необхідним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й </a:t>
            </a:r>
            <a:r>
              <a:rPr lang="ru-RU" sz="2400" dirty="0" err="1" smtClean="0"/>
              <a:t>коректуються</a:t>
            </a:r>
            <a:r>
              <a:rPr lang="ru-RU" sz="2400" dirty="0" smtClean="0"/>
              <a:t> ваги. </a:t>
            </a:r>
            <a:r>
              <a:rPr lang="ru-RU" sz="2400" dirty="0" err="1" smtClean="0"/>
              <a:t>Навчальні</a:t>
            </a:r>
            <a:r>
              <a:rPr lang="ru-RU" sz="2400" dirty="0" smtClean="0"/>
              <a:t> пари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послідовно</a:t>
            </a:r>
            <a:r>
              <a:rPr lang="ru-RU" sz="2400" dirty="0" smtClean="0"/>
              <a:t> й ваги </a:t>
            </a:r>
            <a:r>
              <a:rPr lang="ru-RU" sz="2400" dirty="0" err="1" smtClean="0"/>
              <a:t>уточнюються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поки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за такими парами не </a:t>
            </a:r>
            <a:r>
              <a:rPr lang="ru-RU" sz="2400" dirty="0" err="1" smtClean="0"/>
              <a:t>досягне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43087" y="2961160"/>
            <a:ext cx="3918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Рис. 1. Схема процесу навчання ШНМ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9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1" y="1062446"/>
            <a:ext cx="11547565" cy="4554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без учителя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, і мережа сама, </a:t>
            </a:r>
            <a:r>
              <a:rPr lang="ru-RU" sz="2400" dirty="0" err="1" smtClean="0"/>
              <a:t>використовуючи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деякий</a:t>
            </a:r>
            <a:r>
              <a:rPr lang="ru-RU" sz="2400" dirty="0" smtClean="0"/>
              <a:t> алгоритм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підстроює</a:t>
            </a:r>
            <a:r>
              <a:rPr lang="ru-RU" sz="2400" dirty="0" smtClean="0"/>
              <a:t> ваги так,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поданні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б </a:t>
            </a:r>
            <a:r>
              <a:rPr lang="ru-RU" sz="2400" dirty="0" err="1" smtClean="0"/>
              <a:t>однаковими</a:t>
            </a:r>
            <a:r>
              <a:rPr lang="ru-RU" sz="2400" dirty="0" smtClean="0"/>
              <a:t>.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статистичні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, і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близьких</a:t>
            </a:r>
            <a:r>
              <a:rPr lang="ru-RU" sz="2400" dirty="0" smtClean="0"/>
              <a:t> (</a:t>
            </a:r>
            <a:r>
              <a:rPr lang="ru-RU" sz="2400" dirty="0" err="1" smtClean="0"/>
              <a:t>подібних</a:t>
            </a:r>
            <a:r>
              <a:rPr lang="ru-RU" sz="2400" dirty="0" smtClean="0"/>
              <a:t>)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класи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030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19" y="452643"/>
            <a:ext cx="11057709" cy="827949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Градієнтні</a:t>
            </a:r>
            <a:r>
              <a:rPr lang="ru-RU" sz="3600" dirty="0" smtClean="0"/>
              <a:t> </a:t>
            </a:r>
            <a:r>
              <a:rPr lang="ru-RU" sz="3600" dirty="0" err="1" smtClean="0"/>
              <a:t>методи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навчання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1480457"/>
            <a:ext cx="11112137" cy="4850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засновано на </a:t>
            </a:r>
            <a:r>
              <a:rPr lang="ru-RU" sz="2400" dirty="0" err="1" smtClean="0"/>
              <a:t>мінімізації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цільової</a:t>
            </a:r>
            <a:r>
              <a:rPr lang="ru-RU" sz="2400" dirty="0" smtClean="0"/>
              <a:t> (</a:t>
            </a:r>
            <a:r>
              <a:rPr lang="ru-RU" sz="2400" dirty="0" err="1" smtClean="0"/>
              <a:t>вартісної</a:t>
            </a:r>
            <a:r>
              <a:rPr lang="ru-RU" sz="2400" dirty="0" smtClean="0"/>
              <a:t>, </a:t>
            </a:r>
            <a:r>
              <a:rPr lang="ru-RU" sz="2400" dirty="0" err="1" smtClean="0"/>
              <a:t>енергетичної</a:t>
            </a:r>
            <a:r>
              <a:rPr lang="ru-RU" sz="2400" dirty="0" smtClean="0"/>
              <a:t> й т. д.)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en-US" sz="2400" dirty="0" smtClean="0"/>
              <a:t>I, </a:t>
            </a:r>
            <a:r>
              <a:rPr lang="ru-RU" sz="2400" dirty="0" smtClean="0"/>
              <a:t>що </a:t>
            </a:r>
            <a:r>
              <a:rPr lang="ru-RU" sz="2400" dirty="0" err="1" smtClean="0"/>
              <a:t>являє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звичайно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деяку</a:t>
            </a:r>
            <a:r>
              <a:rPr lang="ru-RU" sz="2400" dirty="0" smtClean="0"/>
              <a:t> </a:t>
            </a:r>
            <a:r>
              <a:rPr lang="ru-RU" sz="2400" dirty="0" err="1" smtClean="0"/>
              <a:t>опуклу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функцію</a:t>
            </a:r>
            <a:r>
              <a:rPr lang="ru-RU" sz="2400" dirty="0" smtClean="0"/>
              <a:t>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 𝑓(∙) </a:t>
            </a:r>
            <a:r>
              <a:rPr lang="ru-RU" sz="2400" dirty="0" err="1" smtClean="0"/>
              <a:t>диференційовані</a:t>
            </a:r>
            <a:r>
              <a:rPr lang="ru-RU" sz="2400" dirty="0" smtClean="0"/>
              <a:t>, </a:t>
            </a:r>
            <a:r>
              <a:rPr lang="ru-RU" sz="2400" dirty="0" err="1" smtClean="0"/>
              <a:t>зручно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градієнтні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мінімізації</a:t>
            </a:r>
            <a:r>
              <a:rPr lang="ru-RU" sz="2400" dirty="0" smtClean="0"/>
              <a:t>.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корекція</a:t>
            </a:r>
            <a:r>
              <a:rPr lang="ru-RU" sz="2400" dirty="0" smtClean="0"/>
              <a:t> ваг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і-м й </a:t>
            </a:r>
            <a:r>
              <a:rPr lang="en-US" sz="2400" dirty="0" smtClean="0"/>
              <a:t>j-</a:t>
            </a:r>
            <a:r>
              <a:rPr lang="ru-RU" sz="2400" dirty="0" smtClean="0"/>
              <a:t>м нейронами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за правилом </a:t>
            </a:r>
          </a:p>
          <a:p>
            <a:pPr marL="0" indent="0" algn="just">
              <a:buNone/>
            </a:pPr>
            <a:r>
              <a:rPr lang="en-US" sz="2400" dirty="0" smtClean="0"/>
              <a:t>			</a:t>
            </a:r>
            <a:endParaRPr lang="uk-UA" sz="2400" dirty="0" smtClean="0"/>
          </a:p>
          <a:p>
            <a:pPr marL="0" indent="0" algn="just">
              <a:buNone/>
            </a:pPr>
            <a:r>
              <a:rPr lang="ru-RU" sz="2400" dirty="0" smtClean="0"/>
              <a:t>де γ — </a:t>
            </a:r>
            <a:r>
              <a:rPr lang="ru-RU" sz="2400" dirty="0" err="1" smtClean="0"/>
              <a:t>коефіцієнт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впливає</a:t>
            </a:r>
            <a:r>
              <a:rPr lang="ru-RU" sz="2400" dirty="0" smtClean="0"/>
              <a:t> на </a:t>
            </a:r>
            <a:r>
              <a:rPr lang="ru-RU" sz="2400" dirty="0" err="1" smtClean="0"/>
              <a:t>швидкість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;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найчастіше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використовуються</a:t>
            </a:r>
            <a:r>
              <a:rPr lang="ru-RU" sz="2400" dirty="0" smtClean="0"/>
              <a:t> при</a:t>
            </a:r>
            <a:r>
              <a:rPr lang="en-US" sz="2400" dirty="0" smtClean="0"/>
              <a:t>			  </a:t>
            </a:r>
            <a:r>
              <a:rPr lang="ru-RU" sz="2400" dirty="0" err="1" smtClean="0"/>
              <a:t>контрольованому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навчанні</a:t>
            </a:r>
            <a:r>
              <a:rPr lang="ru-RU" sz="2400" dirty="0" smtClean="0"/>
              <a:t>, коли </a:t>
            </a:r>
            <a:r>
              <a:rPr lang="ru-RU" sz="2400" dirty="0" err="1" smtClean="0"/>
              <a:t>відома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𝒚∗.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градієнтних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засновано на </a:t>
            </a:r>
            <a:r>
              <a:rPr lang="ru-RU" sz="2400" dirty="0" err="1" smtClean="0"/>
              <a:t>мінімізації</a:t>
            </a:r>
            <a:r>
              <a:rPr lang="ru-RU" sz="2400" dirty="0" smtClean="0"/>
              <a:t> квадратичного </a:t>
            </a:r>
            <a:r>
              <a:rPr lang="ru-RU" sz="2400" dirty="0" err="1" smtClean="0"/>
              <a:t>функціонала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099" y="3257571"/>
            <a:ext cx="2162175" cy="4000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268" y="5042535"/>
            <a:ext cx="49434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83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319" y="452643"/>
            <a:ext cx="11057709" cy="827949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Градієнтні</a:t>
            </a:r>
            <a:r>
              <a:rPr lang="ru-RU" sz="3600" dirty="0" smtClean="0"/>
              <a:t> </a:t>
            </a:r>
            <a:r>
              <a:rPr lang="ru-RU" sz="3600" dirty="0" err="1" smtClean="0"/>
              <a:t>методи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навчання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1480457"/>
            <a:ext cx="11112137" cy="48506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градієнтних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засновано на </a:t>
            </a:r>
            <a:r>
              <a:rPr lang="ru-RU" sz="2400" dirty="0" err="1" smtClean="0"/>
              <a:t>мінімізації</a:t>
            </a:r>
            <a:r>
              <a:rPr lang="ru-RU" sz="2400" dirty="0" smtClean="0"/>
              <a:t> квадратичного </a:t>
            </a:r>
            <a:r>
              <a:rPr lang="ru-RU" sz="2400" dirty="0" err="1" smtClean="0"/>
              <a:t>функціонала</a:t>
            </a:r>
            <a:r>
              <a:rPr lang="ru-RU" sz="2400" dirty="0" smtClean="0"/>
              <a:t>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У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 smtClean="0"/>
              <a:t>випадку</a:t>
            </a:r>
            <a:endParaRPr lang="ru-RU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ru-RU" sz="2400" dirty="0"/>
              <a:t>Таким чином </a:t>
            </a:r>
            <a:r>
              <a:rPr lang="ru-RU" sz="2400" dirty="0" err="1"/>
              <a:t>приходимо</a:t>
            </a:r>
            <a:r>
              <a:rPr lang="ru-RU" sz="2400" dirty="0"/>
              <a:t> до алгоритму методу </a:t>
            </a:r>
            <a:r>
              <a:rPr lang="ru-RU" sz="2400" dirty="0" err="1"/>
              <a:t>найменших</a:t>
            </a:r>
            <a:r>
              <a:rPr lang="ru-RU" sz="2400" dirty="0"/>
              <a:t> </a:t>
            </a:r>
            <a:r>
              <a:rPr lang="ru-RU" sz="2400" dirty="0" err="1"/>
              <a:t>квадратів</a:t>
            </a:r>
            <a:r>
              <a:rPr lang="ru-RU" sz="2400" dirty="0"/>
              <a:t> (МНК</a:t>
            </a:r>
            <a:r>
              <a:rPr lang="ru-RU" sz="2400" dirty="0" smtClean="0"/>
              <a:t>):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3793" y="2341122"/>
            <a:ext cx="4943475" cy="552450"/>
          </a:xfrm>
          <a:prstGeom prst="rect">
            <a:avLst/>
          </a:prstGeom>
        </p:spPr>
      </p:pic>
      <p:pic>
        <p:nvPicPr>
          <p:cNvPr id="6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467" y="3558974"/>
            <a:ext cx="2524125" cy="390525"/>
          </a:xfrm>
          <a:prstGeom prst="rect">
            <a:avLst/>
          </a:prstGeom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366" y="4921240"/>
            <a:ext cx="33623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8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407" y="1308477"/>
            <a:ext cx="11460480" cy="61830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Існують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рекомендації</a:t>
            </a:r>
            <a:r>
              <a:rPr lang="ru-RU" sz="2400" dirty="0" smtClean="0"/>
              <a:t> з </a:t>
            </a:r>
            <a:r>
              <a:rPr lang="ru-RU" sz="2400" dirty="0" err="1" smtClean="0"/>
              <a:t>вибору</a:t>
            </a:r>
            <a:r>
              <a:rPr lang="ru-RU" sz="2400" dirty="0" smtClean="0"/>
              <a:t> </a:t>
            </a:r>
            <a:r>
              <a:rPr lang="el-GR" sz="2400" dirty="0" smtClean="0"/>
              <a:t>γ. </a:t>
            </a:r>
            <a:r>
              <a:rPr lang="ru-RU" sz="2400" dirty="0" smtClean="0"/>
              <a:t>Так, у </a:t>
            </a:r>
            <a:r>
              <a:rPr lang="ru-RU" sz="2400" dirty="0" err="1" smtClean="0"/>
              <a:t>теорії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стохастичної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апроксимації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вивчає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роботи </a:t>
            </a:r>
            <a:r>
              <a:rPr lang="ru-RU" sz="2400" dirty="0" err="1" smtClean="0"/>
              <a:t>алгоритмів</a:t>
            </a:r>
            <a:r>
              <a:rPr lang="ru-RU" sz="2400" dirty="0" smtClean="0"/>
              <a:t> такого типу за </a:t>
            </a:r>
            <a:r>
              <a:rPr lang="ru-RU" sz="2400" dirty="0" err="1" smtClean="0"/>
              <a:t>наявності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завад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коефіцієнт</a:t>
            </a:r>
            <a:r>
              <a:rPr lang="ru-RU" sz="2400" dirty="0" smtClean="0"/>
              <a:t> </a:t>
            </a:r>
            <a:r>
              <a:rPr lang="ru-RU" sz="2400" dirty="0" err="1" smtClean="0"/>
              <a:t>вибирається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змінним</a:t>
            </a:r>
            <a:r>
              <a:rPr lang="ru-RU" sz="2400" dirty="0" smtClean="0"/>
              <a:t> і таким, що </a:t>
            </a:r>
            <a:r>
              <a:rPr lang="ru-RU" sz="2400" dirty="0" err="1" smtClean="0"/>
              <a:t>задовольняє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умовам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Дворецького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  </a:t>
            </a:r>
            <a:endParaRPr lang="uk-UA" sz="2400" dirty="0" smtClean="0"/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endParaRPr lang="uk-UA" sz="2400" dirty="0" smtClean="0"/>
          </a:p>
          <a:p>
            <a:pPr marL="0" indent="0" algn="just">
              <a:buNone/>
            </a:pPr>
            <a:endParaRPr lang="uk-UA" sz="2400" dirty="0"/>
          </a:p>
          <a:p>
            <a:pPr marL="0" indent="0" algn="just">
              <a:buNone/>
            </a:pPr>
            <a:r>
              <a:rPr lang="ru-RU" sz="2400" dirty="0" err="1" smtClean="0"/>
              <a:t>зміст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в тому, що для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err="1" smtClean="0"/>
              <a:t>збіжності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послідовності</a:t>
            </a:r>
            <a:r>
              <a:rPr lang="ru-RU" sz="2400" dirty="0" smtClean="0"/>
              <a:t> у </a:t>
            </a:r>
            <a:r>
              <a:rPr lang="ru-RU" sz="2400" dirty="0" err="1" smtClean="0"/>
              <a:t>деяку</a:t>
            </a:r>
            <a:r>
              <a:rPr lang="ru-RU" sz="2400" dirty="0" smtClean="0"/>
              <a:t> точку 𝒘∗ </a:t>
            </a:r>
            <a:r>
              <a:rPr lang="ru-RU" sz="2400" dirty="0" err="1" smtClean="0"/>
              <a:t>довжина</a:t>
            </a:r>
            <a:r>
              <a:rPr lang="en-US" sz="2400" dirty="0" smtClean="0"/>
              <a:t>	</a:t>
            </a:r>
            <a:r>
              <a:rPr lang="ru-RU" sz="2400" dirty="0" err="1" smtClean="0"/>
              <a:t>кроку</a:t>
            </a:r>
            <a:r>
              <a:rPr lang="ru-RU" sz="2400" dirty="0" smtClean="0"/>
              <a:t> </a:t>
            </a:r>
            <a:r>
              <a:rPr lang="el-GR" sz="2400" dirty="0" smtClean="0"/>
              <a:t>γ(</a:t>
            </a:r>
            <a:r>
              <a:rPr lang="en-US" sz="2400" dirty="0" smtClean="0"/>
              <a:t>k)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з одного боку </a:t>
            </a:r>
            <a:r>
              <a:rPr lang="ru-RU" sz="2400" dirty="0" err="1" smtClean="0"/>
              <a:t>спадати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повільно</a:t>
            </a:r>
            <a:r>
              <a:rPr lang="ru-RU" sz="2400" dirty="0" smtClean="0"/>
              <a:t> (для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збіжності</a:t>
            </a:r>
            <a:r>
              <a:rPr lang="ru-RU" sz="2400" dirty="0" smtClean="0"/>
              <a:t>), а з </a:t>
            </a:r>
            <a:r>
              <a:rPr lang="ru-RU" sz="2400" dirty="0" err="1" smtClean="0"/>
              <a:t>іншого</a:t>
            </a:r>
            <a:r>
              <a:rPr lang="ru-RU" sz="2400" dirty="0" smtClean="0"/>
              <a:t> —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швидко</a:t>
            </a:r>
            <a:r>
              <a:rPr lang="ru-RU" sz="2400" dirty="0" smtClean="0"/>
              <a:t> (з метою </a:t>
            </a:r>
            <a:r>
              <a:rPr lang="ru-RU" sz="2400" dirty="0" err="1" smtClean="0"/>
              <a:t>подолання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завад</a:t>
            </a:r>
            <a:r>
              <a:rPr lang="ru-RU" sz="2400" dirty="0" smtClean="0"/>
              <a:t>).</a:t>
            </a:r>
            <a:endParaRPr lang="en-US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336" y="2862418"/>
            <a:ext cx="4694925" cy="865111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55319" y="452643"/>
            <a:ext cx="11057709" cy="827949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Градієнтні</a:t>
            </a:r>
            <a:r>
              <a:rPr lang="ru-RU" sz="3600" dirty="0" smtClean="0"/>
              <a:t> </a:t>
            </a:r>
            <a:r>
              <a:rPr lang="ru-RU" sz="3600" dirty="0" err="1" smtClean="0"/>
              <a:t>методи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навчання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07002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463" y="1637731"/>
            <a:ext cx="11460480" cy="50076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/>
              <a:t> Таким </a:t>
            </a:r>
            <a:r>
              <a:rPr lang="ru-RU" sz="2400" dirty="0" err="1"/>
              <a:t>умовам</a:t>
            </a:r>
            <a:r>
              <a:rPr lang="ru-RU" sz="2400" dirty="0"/>
              <a:t> </a:t>
            </a:r>
            <a:r>
              <a:rPr lang="ru-RU" sz="2400" dirty="0" err="1"/>
              <a:t>відповідає</a:t>
            </a:r>
            <a:r>
              <a:rPr lang="ru-RU" sz="2400" dirty="0"/>
              <a:t>, </a:t>
            </a:r>
            <a:r>
              <a:rPr lang="ru-RU" sz="2400" dirty="0" err="1"/>
              <a:t>наприклад</a:t>
            </a:r>
            <a:r>
              <a:rPr lang="ru-RU" sz="2400" dirty="0"/>
              <a:t>, ряд 𝛾(𝑘) = 𝛾</a:t>
            </a:r>
            <a:r>
              <a:rPr lang="ru-RU" sz="2400" baseline="-25000" dirty="0"/>
              <a:t>0</a:t>
            </a:r>
            <a:r>
              <a:rPr lang="ru-RU" sz="2400" dirty="0"/>
              <a:t>𝑘</a:t>
            </a:r>
            <a:r>
              <a:rPr lang="ru-RU" sz="2400" baseline="30000" dirty="0"/>
              <a:t>−𝛼</a:t>
            </a:r>
            <a:r>
              <a:rPr lang="ru-RU" sz="2400" dirty="0"/>
              <a:t>, де 𝛾</a:t>
            </a:r>
            <a:r>
              <a:rPr lang="ru-RU" sz="2400" baseline="-25000" dirty="0"/>
              <a:t>0</a:t>
            </a:r>
            <a:r>
              <a:rPr lang="ru-RU" sz="2400" dirty="0"/>
              <a:t> — </a:t>
            </a:r>
            <a:r>
              <a:rPr lang="ru-RU" sz="2400" dirty="0" err="1"/>
              <a:t>деяка</a:t>
            </a:r>
            <a:r>
              <a:rPr lang="ru-RU" sz="2400" dirty="0"/>
              <a:t> константа, 0,5 &lt; 𝛼 ≤ 1. У </a:t>
            </a:r>
            <a:r>
              <a:rPr lang="ru-RU" sz="2400" dirty="0" err="1"/>
              <a:t>теорії</a:t>
            </a:r>
            <a:r>
              <a:rPr lang="ru-RU" sz="2400" dirty="0"/>
              <a:t> </a:t>
            </a:r>
            <a:r>
              <a:rPr lang="ru-RU" sz="2400" dirty="0" err="1"/>
              <a:t>стохастичної</a:t>
            </a:r>
            <a:r>
              <a:rPr lang="ru-RU" sz="2400" dirty="0"/>
              <a:t> </a:t>
            </a:r>
            <a:r>
              <a:rPr lang="ru-RU" sz="2400" dirty="0" err="1"/>
              <a:t>апроксимації</a:t>
            </a:r>
            <a:r>
              <a:rPr lang="ru-RU" sz="2400" dirty="0"/>
              <a:t> </a:t>
            </a:r>
            <a:r>
              <a:rPr lang="ru-RU" sz="2400" dirty="0" err="1"/>
              <a:t>немає</a:t>
            </a:r>
            <a:r>
              <a:rPr lang="ru-RU" sz="2400" dirty="0"/>
              <a:t> </a:t>
            </a:r>
            <a:r>
              <a:rPr lang="ru-RU" sz="2400" dirty="0" err="1"/>
              <a:t>рекомендацій</a:t>
            </a:r>
            <a:r>
              <a:rPr lang="ru-RU" sz="2400" dirty="0"/>
              <a:t> з </a:t>
            </a:r>
            <a:r>
              <a:rPr lang="ru-RU" sz="2400" dirty="0" err="1"/>
              <a:t>вибору</a:t>
            </a:r>
            <a:r>
              <a:rPr lang="ru-RU" sz="2400" dirty="0"/>
              <a:t> </a:t>
            </a:r>
            <a:r>
              <a:rPr lang="ru-RU" sz="2400" dirty="0" err="1"/>
              <a:t>константи</a:t>
            </a:r>
            <a:r>
              <a:rPr lang="ru-RU" sz="2400" dirty="0"/>
              <a:t> 𝛾</a:t>
            </a:r>
            <a:r>
              <a:rPr lang="ru-RU" sz="2400" baseline="-25000" dirty="0"/>
              <a:t>0</a:t>
            </a:r>
            <a:r>
              <a:rPr lang="ru-RU" sz="2400" dirty="0"/>
              <a:t>, </a:t>
            </a:r>
            <a:r>
              <a:rPr lang="ru-RU" sz="2400" dirty="0" err="1"/>
              <a:t>крім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 smtClean="0"/>
              <a:t>позитивності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Теорія</a:t>
            </a:r>
            <a:r>
              <a:rPr lang="ru-RU" sz="2400" dirty="0" smtClean="0"/>
              <a:t> </a:t>
            </a:r>
            <a:r>
              <a:rPr lang="ru-RU" sz="2400" dirty="0" err="1"/>
              <a:t>оптимальної</a:t>
            </a:r>
            <a:r>
              <a:rPr lang="ru-RU" sz="2400" dirty="0"/>
              <a:t> </a:t>
            </a:r>
            <a:r>
              <a:rPr lang="ru-RU" sz="2400" dirty="0" err="1"/>
              <a:t>фільтрації</a:t>
            </a:r>
            <a:r>
              <a:rPr lang="ru-RU" sz="2400" dirty="0"/>
              <a:t>, </a:t>
            </a:r>
            <a:r>
              <a:rPr lang="ru-RU" sz="2400" dirty="0" err="1"/>
              <a:t>тісно</a:t>
            </a:r>
            <a:r>
              <a:rPr lang="ru-RU" sz="2400" dirty="0"/>
              <a:t> </a:t>
            </a:r>
            <a:r>
              <a:rPr lang="ru-RU" sz="2400" dirty="0" err="1"/>
              <a:t>пов’язана</a:t>
            </a:r>
            <a:r>
              <a:rPr lang="ru-RU" sz="2400" dirty="0"/>
              <a:t> з </a:t>
            </a:r>
            <a:r>
              <a:rPr lang="ru-RU" sz="2400" dirty="0" err="1"/>
              <a:t>теорією</a:t>
            </a:r>
            <a:r>
              <a:rPr lang="ru-RU" sz="2400" dirty="0"/>
              <a:t> </a:t>
            </a:r>
            <a:r>
              <a:rPr lang="ru-RU" sz="2400" dirty="0" err="1"/>
              <a:t>стохастичної</a:t>
            </a:r>
            <a:r>
              <a:rPr lang="ru-RU" sz="2400" dirty="0"/>
              <a:t> </a:t>
            </a:r>
            <a:r>
              <a:rPr lang="ru-RU" sz="2400" dirty="0" err="1"/>
              <a:t>апроксимації</a:t>
            </a:r>
            <a:r>
              <a:rPr lang="ru-RU" sz="2400" dirty="0"/>
              <a:t>,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вибрати</a:t>
            </a:r>
            <a:r>
              <a:rPr lang="ru-RU" sz="2400" dirty="0"/>
              <a:t> </a:t>
            </a:r>
            <a:r>
              <a:rPr lang="ru-RU" sz="2400" dirty="0" err="1"/>
              <a:t>цю</a:t>
            </a:r>
            <a:r>
              <a:rPr lang="ru-RU" sz="2400" dirty="0"/>
              <a:t> константу,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виявляється</a:t>
            </a:r>
            <a:r>
              <a:rPr lang="ru-RU" sz="2400" dirty="0"/>
              <a:t> залежною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статистичних</a:t>
            </a:r>
            <a:r>
              <a:rPr lang="ru-RU" sz="2400" dirty="0"/>
              <a:t> характеристик </a:t>
            </a:r>
            <a:r>
              <a:rPr lang="ru-RU" sz="2400" dirty="0" err="1"/>
              <a:t>сигналів</a:t>
            </a:r>
            <a:r>
              <a:rPr lang="ru-RU" sz="2400" dirty="0"/>
              <a:t> і </a:t>
            </a:r>
            <a:r>
              <a:rPr lang="ru-RU" sz="2400" dirty="0" err="1"/>
              <a:t>завад</a:t>
            </a:r>
            <a:r>
              <a:rPr lang="ru-RU" sz="2400" dirty="0" smtClean="0"/>
              <a:t>.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, часто </a:t>
            </a:r>
            <a:r>
              <a:rPr lang="ru-RU" sz="2400" dirty="0" err="1" smtClean="0"/>
              <a:t>використовують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умову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де	 — </a:t>
            </a:r>
            <a:r>
              <a:rPr lang="ru-RU" sz="2400" dirty="0" err="1" smtClean="0"/>
              <a:t>найбільше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власне</a:t>
            </a:r>
            <a:r>
              <a:rPr lang="ru-RU" sz="2400" dirty="0" smtClean="0"/>
              <a:t> число </a:t>
            </a:r>
            <a:r>
              <a:rPr lang="ru-RU" sz="2400" dirty="0" err="1" smtClean="0"/>
              <a:t>коваріаційної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матриці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848" y="329814"/>
            <a:ext cx="11057709" cy="827949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Градієнтні</a:t>
            </a:r>
            <a:r>
              <a:rPr lang="ru-RU" sz="3600" dirty="0" smtClean="0"/>
              <a:t> </a:t>
            </a:r>
            <a:r>
              <a:rPr lang="ru-RU" sz="3600" dirty="0" err="1" smtClean="0"/>
              <a:t>методи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навчання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071" y="4026055"/>
            <a:ext cx="1505561" cy="777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866" y="4804012"/>
            <a:ext cx="492025" cy="40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8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646" y="208371"/>
            <a:ext cx="11301548" cy="65377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Одношаровий</a:t>
            </a:r>
            <a:r>
              <a:rPr lang="ru-RU" sz="3600" b="1" dirty="0" smtClean="0"/>
              <a:t> </a:t>
            </a:r>
            <a:r>
              <a:rPr lang="ru-RU" sz="3600" b="1" dirty="0" smtClean="0"/>
              <a:t>перцептрон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1</a:t>
            </a:r>
            <a:r>
              <a:rPr lang="ru-RU" sz="3600" b="1" dirty="0" smtClean="0"/>
              <a:t>. Будова </a:t>
            </a:r>
            <a:r>
              <a:rPr lang="ru-RU" sz="3600" b="1" dirty="0" err="1" smtClean="0"/>
              <a:t>перцептрона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554" y="1098450"/>
            <a:ext cx="11390811" cy="56344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Значний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перцептронів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роботою</a:t>
            </a:r>
            <a:r>
              <a:rPr lang="ru-RU" sz="2400" dirty="0" smtClean="0"/>
              <a:t> Ф. </a:t>
            </a:r>
            <a:r>
              <a:rPr lang="ru-RU" sz="2400" dirty="0" err="1" smtClean="0"/>
              <a:t>Розенблатта</a:t>
            </a:r>
            <a:r>
              <a:rPr lang="ru-RU" sz="2400" dirty="0" smtClean="0"/>
              <a:t>, у </a:t>
            </a:r>
            <a:r>
              <a:rPr lang="ru-RU" sz="2400" dirty="0" err="1" smtClean="0"/>
              <a:t>якій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нейромережеву</a:t>
            </a:r>
            <a:r>
              <a:rPr lang="ru-RU" sz="2400" dirty="0" smtClean="0"/>
              <a:t> модель </a:t>
            </a:r>
            <a:r>
              <a:rPr lang="ru-RU" sz="2400" dirty="0" err="1" smtClean="0"/>
              <a:t>сітківки</a:t>
            </a:r>
            <a:r>
              <a:rPr lang="ru-RU" sz="2400" dirty="0" smtClean="0"/>
              <a:t> (</a:t>
            </a:r>
            <a:r>
              <a:rPr lang="en-US" sz="2400" dirty="0" smtClean="0"/>
              <a:t>RETINA) — </a:t>
            </a:r>
            <a:r>
              <a:rPr lang="ru-RU" sz="2400" dirty="0" err="1" smtClean="0"/>
              <a:t>фотоперцептрон</a:t>
            </a:r>
            <a:r>
              <a:rPr lang="ru-RU" sz="2400" dirty="0" smtClean="0"/>
              <a:t>.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підхід</a:t>
            </a:r>
            <a:r>
              <a:rPr lang="ru-RU" sz="2400" dirty="0" smtClean="0"/>
              <a:t> широко </a:t>
            </a:r>
            <a:r>
              <a:rPr lang="ru-RU" sz="2400" dirty="0" err="1" smtClean="0"/>
              <a:t>використовувався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моделювання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обробки</a:t>
            </a:r>
            <a:r>
              <a:rPr lang="ru-RU" sz="2400" dirty="0" smtClean="0"/>
              <a:t> </a:t>
            </a:r>
            <a:r>
              <a:rPr lang="ru-RU" sz="2400" dirty="0" err="1" smtClean="0"/>
              <a:t>оптичних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. </a:t>
            </a:r>
            <a:r>
              <a:rPr lang="ru-RU" sz="2400" dirty="0" err="1" smtClean="0"/>
              <a:t>Фотоперцептрон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зображений</a:t>
            </a:r>
            <a:r>
              <a:rPr lang="ru-RU" sz="2400" dirty="0" smtClean="0"/>
              <a:t> на рис. 8.2 і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концепції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Розенблатта</a:t>
            </a:r>
            <a:r>
              <a:rPr lang="ru-RU" sz="2400" dirty="0" smtClean="0"/>
              <a:t>,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трьох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шарів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послідовно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попередню</a:t>
            </a:r>
            <a:r>
              <a:rPr lang="ru-RU" sz="2400" dirty="0" smtClean="0"/>
              <a:t> </a:t>
            </a:r>
            <a:r>
              <a:rPr lang="ru-RU" sz="2400" dirty="0" err="1" smtClean="0"/>
              <a:t>обробку</a:t>
            </a:r>
            <a:r>
              <a:rPr lang="ru-RU" sz="2400" dirty="0" smtClean="0"/>
              <a:t> (</a:t>
            </a:r>
            <a:r>
              <a:rPr lang="ru-RU" sz="2400" dirty="0" err="1" smtClean="0"/>
              <a:t>розбивання</a:t>
            </a:r>
            <a:r>
              <a:rPr lang="ru-RU" sz="2400" dirty="0" smtClean="0"/>
              <a:t>) образу, </a:t>
            </a:r>
            <a:r>
              <a:rPr lang="ru-RU" sz="2400" dirty="0" err="1" smtClean="0"/>
              <a:t>оцінку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характеристик і </a:t>
            </a:r>
            <a:r>
              <a:rPr lang="ru-RU" sz="2400" dirty="0" err="1" smtClean="0"/>
              <a:t>розпізнавання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0" indent="0" algn="just">
              <a:buNone/>
            </a:pPr>
            <a:r>
              <a:rPr lang="ru-RU" sz="2400" dirty="0" smtClean="0"/>
              <a:t>— </a:t>
            </a:r>
            <a:r>
              <a:rPr lang="ru-RU" sz="2400" dirty="0" err="1" smtClean="0"/>
              <a:t>сітківка</a:t>
            </a:r>
            <a:r>
              <a:rPr lang="ru-RU" sz="2400" dirty="0" smtClean="0"/>
              <a:t> (</a:t>
            </a:r>
            <a:r>
              <a:rPr lang="en-US" sz="2400" dirty="0" smtClean="0"/>
              <a:t>RETINA); </a:t>
            </a:r>
          </a:p>
          <a:p>
            <a:pPr marL="0" indent="0" algn="just">
              <a:buNone/>
            </a:pPr>
            <a:r>
              <a:rPr lang="en-US" sz="2400" dirty="0" smtClean="0"/>
              <a:t>— </a:t>
            </a:r>
            <a:r>
              <a:rPr lang="ru-RU" sz="2400" dirty="0" err="1" smtClean="0"/>
              <a:t>асоціативний</a:t>
            </a:r>
            <a:r>
              <a:rPr lang="ru-RU" sz="2400" dirty="0" smtClean="0"/>
              <a:t> шар; </a:t>
            </a:r>
            <a:endParaRPr lang="en-US" sz="2400" dirty="0" smtClean="0"/>
          </a:p>
          <a:p>
            <a:pPr marL="0" indent="0" algn="just">
              <a:buNone/>
            </a:pPr>
            <a:r>
              <a:rPr lang="ru-RU" sz="2400" dirty="0" smtClean="0"/>
              <a:t>— </a:t>
            </a:r>
            <a:r>
              <a:rPr lang="ru-RU" sz="2400" dirty="0" err="1" smtClean="0"/>
              <a:t>вихідний</a:t>
            </a:r>
            <a:r>
              <a:rPr lang="ru-RU" sz="2400" dirty="0" smtClean="0"/>
              <a:t> шар.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740" y="3221897"/>
            <a:ext cx="6168798" cy="335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52044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40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Tw Cen MT</vt:lpstr>
      <vt:lpstr>Тема Office</vt:lpstr>
      <vt:lpstr>Схема</vt:lpstr>
      <vt:lpstr>Модуль 2 Методи навчання нейромереж </vt:lpstr>
      <vt:lpstr>Поняття про навчання ШНМ</vt:lpstr>
      <vt:lpstr>PowerPoint Presentation</vt:lpstr>
      <vt:lpstr>PowerPoint Presentation</vt:lpstr>
      <vt:lpstr>Градієнтні методи навчання </vt:lpstr>
      <vt:lpstr>Градієнтні методи навчання </vt:lpstr>
      <vt:lpstr>Градієнтні методи навчання </vt:lpstr>
      <vt:lpstr>Градієнтні методи навчання </vt:lpstr>
      <vt:lpstr>Одношаровий перцептрон 1. Будова перцептрона </vt:lpstr>
      <vt:lpstr>PowerPoint Presentation</vt:lpstr>
      <vt:lpstr>2. Навчання перцептрона </vt:lpstr>
      <vt:lpstr>PowerPoint Presentation</vt:lpstr>
      <vt:lpstr>PowerPoint Presentation</vt:lpstr>
      <vt:lpstr>PowerPoint Presentation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НАВЧАННЯ ШНМ</dc:title>
  <dc:creator>DDD</dc:creator>
  <cp:lastModifiedBy>User</cp:lastModifiedBy>
  <cp:revision>42</cp:revision>
  <dcterms:created xsi:type="dcterms:W3CDTF">2019-04-20T11:37:03Z</dcterms:created>
  <dcterms:modified xsi:type="dcterms:W3CDTF">2021-05-04T12:25:45Z</dcterms:modified>
</cp:coreProperties>
</file>