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6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8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6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870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75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48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878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72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154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46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30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41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625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142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829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241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473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569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401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409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46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2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4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7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4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2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0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7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480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322" y="709684"/>
            <a:ext cx="8879884" cy="3370997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Модуль </a:t>
            </a:r>
            <a:r>
              <a:rPr lang="uk-UA" b="1" dirty="0" smtClean="0"/>
              <a:t>2</a:t>
            </a:r>
            <a:br>
              <a:rPr lang="uk-UA" b="1" dirty="0" smtClean="0"/>
            </a:br>
            <a:r>
              <a:rPr lang="uk-UA" b="1" dirty="0"/>
              <a:t>Методи навчання нейромереж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654" y="4367281"/>
            <a:ext cx="9144000" cy="15694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kumimoji="0" lang="uk-UA" sz="51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Тема № 10:</a:t>
            </a:r>
            <a:r>
              <a:rPr kumimoji="0" lang="ru-RU" sz="51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/>
            </a:r>
            <a:br>
              <a:rPr kumimoji="0" lang="ru-RU" sz="51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</a:br>
            <a:r>
              <a:rPr lang="uk-UA" sz="5100" dirty="0"/>
              <a:t>Алгоритм зворотного поширення помилки навчання багатошарового </a:t>
            </a:r>
            <a:r>
              <a:rPr lang="uk-UA" sz="5100" dirty="0" smtClean="0"/>
              <a:t>перцептрона</a:t>
            </a:r>
            <a:endParaRPr kumimoji="0" lang="ru-RU" sz="48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91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08366" y="2377345"/>
            <a:ext cx="8598079" cy="14195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7229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045" y="330291"/>
            <a:ext cx="11878491" cy="103695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Алгоритм </a:t>
            </a:r>
            <a:r>
              <a:rPr lang="ru-RU" sz="3600" b="1" dirty="0" err="1" smtClean="0"/>
              <a:t>зворотного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поширення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помилки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багатошарових</a:t>
            </a:r>
            <a:r>
              <a:rPr lang="ru-RU" sz="3600" b="1" dirty="0" smtClean="0"/>
              <a:t> нейромереж прямого </a:t>
            </a:r>
            <a:r>
              <a:rPr lang="ru-RU" sz="3600" b="1" dirty="0" err="1" smtClean="0"/>
              <a:t>поширення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4" y="1463040"/>
            <a:ext cx="11808822" cy="5242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	Алгоритм </a:t>
            </a:r>
            <a:r>
              <a:rPr lang="ru-RU" sz="2400" dirty="0" err="1" smtClean="0"/>
              <a:t>зворотного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помилки</a:t>
            </a:r>
            <a:r>
              <a:rPr lang="ru-RU" sz="2400" dirty="0" smtClean="0"/>
              <a:t> описаний у [11].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реалізує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градієнтний</a:t>
            </a:r>
            <a:r>
              <a:rPr lang="ru-RU" sz="2400" dirty="0" smtClean="0"/>
              <a:t> метод </a:t>
            </a:r>
            <a:r>
              <a:rPr lang="ru-RU" sz="2400" dirty="0" err="1" smtClean="0"/>
              <a:t>мінімізації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опуклого</a:t>
            </a:r>
            <a:r>
              <a:rPr lang="ru-RU" sz="2400" dirty="0" smtClean="0"/>
              <a:t> (</a:t>
            </a:r>
            <a:r>
              <a:rPr lang="ru-RU" sz="2400" dirty="0" err="1" smtClean="0"/>
              <a:t>звичайного</a:t>
            </a:r>
            <a:r>
              <a:rPr lang="ru-RU" sz="2400" dirty="0" smtClean="0"/>
              <a:t> квадратичного) </a:t>
            </a:r>
            <a:r>
              <a:rPr lang="ru-RU" sz="2400" dirty="0" err="1" smtClean="0"/>
              <a:t>функціонала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багатошарових</a:t>
            </a:r>
            <a:r>
              <a:rPr lang="ru-RU" sz="2400" dirty="0" smtClean="0"/>
              <a:t> мережах прямого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з </a:t>
            </a:r>
            <a:r>
              <a:rPr lang="ru-RU" sz="2400" dirty="0" err="1" smtClean="0"/>
              <a:t>диференціальними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сигмоїдальних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, які мають </a:t>
            </a:r>
            <a:r>
              <a:rPr lang="ru-RU" sz="2400" dirty="0" err="1" smtClean="0"/>
              <a:t>відмінні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нуля </a:t>
            </a:r>
            <a:r>
              <a:rPr lang="ru-RU" sz="2400" dirty="0" err="1" smtClean="0"/>
              <a:t>похідні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всій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забезпечує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правильне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й 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послідовному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пар			      що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, де 		     — вектор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і </a:t>
            </a:r>
            <a:r>
              <a:rPr lang="ru-RU" sz="2400" dirty="0" err="1" smtClean="0"/>
              <a:t>бажаних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, </a:t>
            </a:r>
            <a:r>
              <a:rPr lang="ru-RU" sz="2400" dirty="0" err="1" smtClean="0"/>
              <a:t>вивчені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реакції</a:t>
            </a:r>
            <a:r>
              <a:rPr lang="ru-RU" sz="2400" dirty="0" smtClean="0"/>
              <a:t> на них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й </a:t>
            </a:r>
            <a:r>
              <a:rPr lang="ru-RU" sz="2400" dirty="0" err="1" smtClean="0"/>
              <a:t>корекції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реакції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параметрів</a:t>
            </a:r>
            <a:r>
              <a:rPr lang="ru-RU" sz="2400" dirty="0" smtClean="0"/>
              <a:t> (</a:t>
            </a:r>
            <a:r>
              <a:rPr lang="ru-RU" sz="2400" dirty="0" err="1" smtClean="0"/>
              <a:t>елементів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матриці</a:t>
            </a:r>
            <a:r>
              <a:rPr lang="ru-RU" sz="2400" dirty="0" smtClean="0"/>
              <a:t>). </a:t>
            </a:r>
          </a:p>
          <a:p>
            <a:pPr marL="0" indent="0" algn="just">
              <a:buNone/>
            </a:pPr>
            <a:r>
              <a:rPr lang="ru-RU" sz="2400" dirty="0" smtClean="0"/>
              <a:t>	Перед початком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всім</a:t>
            </a:r>
            <a:r>
              <a:rPr lang="ru-RU" sz="2400" dirty="0" smtClean="0"/>
              <a:t> вагам </a:t>
            </a:r>
            <a:r>
              <a:rPr lang="ru-RU" sz="2400" dirty="0" err="1" smtClean="0"/>
              <a:t>присвоюють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невеликі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однакові</a:t>
            </a:r>
            <a:r>
              <a:rPr lang="ru-RU" sz="2400" dirty="0" smtClean="0"/>
              <a:t>, а для правильного 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знадобляться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нерівні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, мережа не </a:t>
            </a:r>
            <a:r>
              <a:rPr lang="ru-RU" sz="2400" dirty="0" err="1" smtClean="0"/>
              <a:t>навчатиметься</a:t>
            </a:r>
            <a:r>
              <a:rPr lang="ru-RU" sz="2400" dirty="0" smtClean="0"/>
              <a:t>).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872" y="3457574"/>
            <a:ext cx="2209800" cy="390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075" y="3494994"/>
            <a:ext cx="11620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2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337" y="235132"/>
            <a:ext cx="11982994" cy="668818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400" dirty="0" err="1" smtClean="0"/>
              <a:t>Вибрати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чергову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навчальну</a:t>
            </a:r>
            <a:r>
              <a:rPr lang="ru-RU" sz="2400" dirty="0" smtClean="0"/>
              <a:t> пару </a:t>
            </a:r>
          </a:p>
          <a:p>
            <a:pPr marL="0" indent="0" algn="just">
              <a:buNone/>
            </a:pPr>
            <a:r>
              <a:rPr lang="ru-RU" sz="2400" dirty="0" smtClean="0"/>
              <a:t>та подати на </a:t>
            </a:r>
            <a:r>
              <a:rPr lang="ru-RU" sz="2400" dirty="0" err="1" smtClean="0"/>
              <a:t>вхід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вхідний</a:t>
            </a:r>
            <a:r>
              <a:rPr lang="ru-RU" sz="2400" dirty="0" smtClean="0"/>
              <a:t> сигнал 𝐱(𝑖). </a:t>
            </a:r>
          </a:p>
          <a:p>
            <a:pPr marL="0" indent="0" algn="just">
              <a:buNone/>
            </a:pPr>
            <a:r>
              <a:rPr lang="ru-RU" sz="2400" dirty="0" smtClean="0"/>
              <a:t>2. </a:t>
            </a:r>
            <a:r>
              <a:rPr lang="ru-RU" sz="2400" dirty="0" err="1" smtClean="0"/>
              <a:t>Обчислити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𝐲(𝑖). </a:t>
            </a:r>
          </a:p>
          <a:p>
            <a:pPr marL="0" indent="0" algn="just">
              <a:buNone/>
            </a:pPr>
            <a:r>
              <a:rPr lang="ru-RU" sz="2400" dirty="0" smtClean="0"/>
              <a:t>3. </a:t>
            </a:r>
            <a:r>
              <a:rPr lang="ru-RU" sz="2400" dirty="0" err="1" smtClean="0"/>
              <a:t>Визначити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помилку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4. </a:t>
            </a:r>
            <a:r>
              <a:rPr lang="ru-RU" sz="2400" dirty="0" err="1" smtClean="0"/>
              <a:t>Скорегувати</a:t>
            </a:r>
            <a:r>
              <a:rPr lang="ru-RU" sz="2400" dirty="0" smtClean="0"/>
              <a:t> ваги так,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мінімальною</a:t>
            </a:r>
            <a:r>
              <a:rPr lang="ru-RU" sz="2400" dirty="0" smtClean="0"/>
              <a:t>. </a:t>
            </a:r>
          </a:p>
          <a:p>
            <a:pPr marL="0" indent="0" algn="just">
              <a:buNone/>
            </a:pPr>
            <a:r>
              <a:rPr lang="ru-RU" sz="2400" dirty="0" smtClean="0"/>
              <a:t>5. Кроки 1-4 </a:t>
            </a:r>
            <a:r>
              <a:rPr lang="ru-RU" sz="2400" dirty="0" err="1" smtClean="0"/>
              <a:t>повторити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всієї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пар 		  	  </a:t>
            </a:r>
            <a:r>
              <a:rPr lang="ru-RU" sz="2400" dirty="0" err="1" smtClean="0"/>
              <a:t>доти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поки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заданій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не </a:t>
            </a:r>
            <a:r>
              <a:rPr lang="ru-RU" sz="2400" dirty="0" err="1" smtClean="0"/>
              <a:t>досягне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величини</a:t>
            </a:r>
            <a:r>
              <a:rPr lang="ru-RU" sz="2400" dirty="0" smtClean="0"/>
              <a:t>. </a:t>
            </a:r>
          </a:p>
          <a:p>
            <a:pPr marL="0" indent="0" algn="just">
              <a:buNone/>
            </a:pPr>
            <a:r>
              <a:rPr lang="ru-RU" sz="2400" dirty="0" smtClean="0"/>
              <a:t>	Таким чином, у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подача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сигналу й </a:t>
            </a:r>
            <a:r>
              <a:rPr lang="ru-RU" sz="2400" dirty="0" err="1" smtClean="0"/>
              <a:t>обчислення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відповідає</a:t>
            </a:r>
            <a:r>
              <a:rPr lang="ru-RU" sz="2400" dirty="0" smtClean="0"/>
              <a:t> прямому проходу сигналу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шару до </a:t>
            </a:r>
            <a:r>
              <a:rPr lang="ru-RU" sz="2400" dirty="0" err="1" smtClean="0"/>
              <a:t>вихідного</a:t>
            </a:r>
            <a:r>
              <a:rPr lang="ru-RU" sz="2400" dirty="0" smtClean="0"/>
              <a:t>, а </a:t>
            </a:r>
            <a:r>
              <a:rPr lang="ru-RU" sz="2400" dirty="0" err="1" smtClean="0"/>
              <a:t>обчислення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помилки</a:t>
            </a:r>
            <a:r>
              <a:rPr lang="ru-RU" sz="2400" dirty="0" smtClean="0"/>
              <a:t> й </a:t>
            </a:r>
            <a:r>
              <a:rPr lang="ru-RU" sz="2400" dirty="0" err="1" smtClean="0"/>
              <a:t>корекція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параметрів</a:t>
            </a:r>
            <a:r>
              <a:rPr lang="ru-RU" sz="2400" dirty="0" smtClean="0"/>
              <a:t> — </a:t>
            </a:r>
            <a:r>
              <a:rPr lang="ru-RU" sz="2400" dirty="0" err="1" smtClean="0"/>
              <a:t>зворотному</a:t>
            </a:r>
            <a:r>
              <a:rPr lang="ru-RU" sz="2400" dirty="0" smtClean="0"/>
              <a:t>, коли сигнал </a:t>
            </a:r>
            <a:r>
              <a:rPr lang="ru-RU" sz="2400" dirty="0" err="1" smtClean="0"/>
              <a:t>помилки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поширюється</a:t>
            </a:r>
            <a:r>
              <a:rPr lang="ru-RU" sz="2400" dirty="0" smtClean="0"/>
              <a:t> по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 до входу. При </a:t>
            </a:r>
            <a:r>
              <a:rPr lang="ru-RU" sz="2400" dirty="0" err="1" smtClean="0"/>
              <a:t>зворотному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проході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пошарова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корекція</a:t>
            </a:r>
            <a:r>
              <a:rPr lang="ru-RU" sz="2400" dirty="0" smtClean="0"/>
              <a:t> ваг, </a:t>
            </a:r>
            <a:r>
              <a:rPr lang="ru-RU" sz="2400" dirty="0" err="1" smtClean="0"/>
              <a:t>починаючи</a:t>
            </a:r>
            <a:r>
              <a:rPr lang="ru-RU" sz="2400" dirty="0" smtClean="0"/>
              <a:t> з </a:t>
            </a:r>
            <a:r>
              <a:rPr lang="ru-RU" sz="2400" dirty="0" err="1" smtClean="0"/>
              <a:t>вихідного</a:t>
            </a:r>
            <a:r>
              <a:rPr lang="ru-RU" sz="2400" dirty="0" smtClean="0"/>
              <a:t> шару. 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Алгоритм </a:t>
            </a:r>
            <a:r>
              <a:rPr lang="ru-RU" sz="2400" dirty="0" err="1" smtClean="0"/>
              <a:t>зворотного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</a:t>
            </a:r>
            <a:r>
              <a:rPr lang="ru-RU" sz="2400" dirty="0" smtClean="0"/>
              <a:t> також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мереж з будь-</a:t>
            </a:r>
            <a:r>
              <a:rPr lang="ru-RU" sz="2400" dirty="0" err="1" smtClean="0"/>
              <a:t>якою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: як мереж прямого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, так і таких, що </a:t>
            </a:r>
            <a:r>
              <a:rPr lang="ru-RU" sz="2400" dirty="0" err="1" smtClean="0"/>
              <a:t>містять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. </a:t>
            </a:r>
            <a:r>
              <a:rPr lang="ru-RU" sz="2400" dirty="0" err="1" smtClean="0"/>
              <a:t>Обмежимося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розглядом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прямого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2647" y="267789"/>
            <a:ext cx="2372225" cy="3679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4276" y="1651228"/>
            <a:ext cx="1472708" cy="3604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4935" y="2523583"/>
            <a:ext cx="22002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5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" y="87086"/>
            <a:ext cx="11965577" cy="66010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Фрагмент </a:t>
            </a:r>
            <a:r>
              <a:rPr lang="ru-RU" sz="2400" dirty="0" err="1" smtClean="0"/>
              <a:t>такої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зображено</a:t>
            </a:r>
            <a:r>
              <a:rPr lang="ru-RU" sz="2400" dirty="0" smtClean="0"/>
              <a:t> на рис. 8.4. 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675" y="417690"/>
            <a:ext cx="6846979" cy="45554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870" y="5090889"/>
            <a:ext cx="495300" cy="4095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635" y="5456919"/>
            <a:ext cx="466725" cy="457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391" y="5840883"/>
            <a:ext cx="447675" cy="4381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74469" y="5056053"/>
            <a:ext cx="116694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На рисунку </a:t>
            </a:r>
            <a:r>
              <a:rPr lang="ru-RU" sz="2400" dirty="0" err="1" smtClean="0"/>
              <a:t>позначено</a:t>
            </a:r>
            <a:r>
              <a:rPr lang="ru-RU" sz="2400" dirty="0" smtClean="0"/>
              <a:t>:	— вага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 𝑝-го нейрона </a:t>
            </a:r>
            <a:r>
              <a:rPr lang="ru-RU" sz="2400" dirty="0" err="1" smtClean="0"/>
              <a:t>попереднього</a:t>
            </a:r>
            <a:r>
              <a:rPr lang="ru-RU" sz="2400" dirty="0" smtClean="0"/>
              <a:t> шару (𝑗-го) з 𝑙-м нейроном </a:t>
            </a:r>
            <a:r>
              <a:rPr lang="ru-RU" sz="2400" dirty="0" err="1" smtClean="0"/>
              <a:t>наступного</a:t>
            </a:r>
            <a:r>
              <a:rPr lang="ru-RU" sz="2400" dirty="0" smtClean="0"/>
              <a:t> (𝑘-го) шару; 	         — </a:t>
            </a:r>
            <a:r>
              <a:rPr lang="ru-RU" sz="2400" dirty="0" err="1" smtClean="0"/>
              <a:t>активаційна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𝑝-го нейрона 𝑗-го шару; </a:t>
            </a:r>
            <a:r>
              <a:rPr lang="ru-RU" sz="2400" dirty="0"/>
              <a:t> </a:t>
            </a:r>
            <a:r>
              <a:rPr lang="ru-RU" sz="2400" dirty="0" smtClean="0"/>
              <a:t>  	— </a:t>
            </a:r>
            <a:r>
              <a:rPr lang="ru-RU" sz="2400" dirty="0" err="1" smtClean="0"/>
              <a:t>зважена</a:t>
            </a:r>
            <a:r>
              <a:rPr lang="ru-RU" sz="2400" dirty="0" smtClean="0"/>
              <a:t> сума </a:t>
            </a:r>
            <a:r>
              <a:rPr lang="ru-RU" sz="2400" dirty="0" err="1" smtClean="0"/>
              <a:t>вихідних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попереднього</a:t>
            </a:r>
            <a:r>
              <a:rPr lang="ru-RU" sz="2400" dirty="0" smtClean="0"/>
              <a:t> (𝑖-го) шару, що </a:t>
            </a:r>
            <a:r>
              <a:rPr lang="ru-RU" sz="2400" dirty="0" err="1" smtClean="0"/>
              <a:t>надходять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вхід</a:t>
            </a:r>
            <a:r>
              <a:rPr lang="ru-RU" sz="2400" dirty="0" smtClean="0"/>
              <a:t> 𝑝</a:t>
            </a:r>
            <a:r>
              <a:rPr lang="ru-RU" sz="2400" dirty="0" err="1" smtClean="0"/>
              <a:t>го</a:t>
            </a:r>
            <a:r>
              <a:rPr lang="ru-RU" sz="2400" dirty="0" smtClean="0"/>
              <a:t> нейрона </a:t>
            </a:r>
            <a:r>
              <a:rPr lang="ru-RU" sz="2400" dirty="0" err="1" smtClean="0"/>
              <a:t>наступного</a:t>
            </a:r>
            <a:r>
              <a:rPr lang="ru-RU" sz="2400" dirty="0" smtClean="0"/>
              <a:t> (𝑗-го) шару.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206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1" y="86451"/>
            <a:ext cx="11532325" cy="8192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Обчислення</a:t>
            </a:r>
            <a:r>
              <a:rPr lang="ru-RU" sz="3600" b="1" dirty="0" smtClean="0"/>
              <a:t> ваг </a:t>
            </a:r>
            <a:r>
              <a:rPr lang="ru-RU" sz="3600" b="1" dirty="0" err="1" smtClean="0"/>
              <a:t>нейронів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вихідного</a:t>
            </a:r>
            <a:r>
              <a:rPr lang="ru-RU" sz="3600" b="1" dirty="0" smtClean="0"/>
              <a:t> шару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1188"/>
            <a:ext cx="11913326" cy="60568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Розглянемо</a:t>
            </a:r>
            <a:r>
              <a:rPr lang="ru-RU" sz="2400" dirty="0" smtClean="0"/>
              <a:t> 𝑙-й нейрон </a:t>
            </a:r>
            <a:r>
              <a:rPr lang="ru-RU" sz="2400" dirty="0" err="1" smtClean="0"/>
              <a:t>вихідного</a:t>
            </a:r>
            <a:r>
              <a:rPr lang="ru-RU" sz="2400" dirty="0" smtClean="0"/>
              <a:t> (𝑘-го) шару.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даного</a:t>
            </a:r>
            <a:r>
              <a:rPr lang="ru-RU" sz="2400" dirty="0" smtClean="0"/>
              <a:t> нейрона є </a:t>
            </a:r>
            <a:r>
              <a:rPr lang="ru-RU" sz="2400" dirty="0" err="1" smtClean="0"/>
              <a:t>виходом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сигнал                  </a:t>
            </a:r>
            <a:r>
              <a:rPr lang="ru-RU" sz="2400" dirty="0" err="1" smtClean="0"/>
              <a:t>порівнюється</a:t>
            </a:r>
            <a:r>
              <a:rPr lang="ru-RU" sz="2400" dirty="0" smtClean="0"/>
              <a:t> з </a:t>
            </a:r>
            <a:r>
              <a:rPr lang="ru-RU" sz="2400" dirty="0" err="1" smtClean="0"/>
              <a:t>необхідним</a:t>
            </a:r>
            <a:r>
              <a:rPr lang="ru-RU" sz="2400" dirty="0" smtClean="0"/>
              <a:t>    	й </a:t>
            </a:r>
            <a:r>
              <a:rPr lang="ru-RU" sz="2400" dirty="0" err="1" smtClean="0"/>
              <a:t>обчислюється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квадратичного </a:t>
            </a:r>
            <a:r>
              <a:rPr lang="ru-RU" sz="2400" dirty="0" err="1" smtClean="0"/>
              <a:t>критерію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		</a:t>
            </a:r>
          </a:p>
          <a:p>
            <a:pPr marL="0" indent="0" algn="just">
              <a:buNone/>
            </a:pPr>
            <a:r>
              <a:rPr lang="ru-RU" sz="2400" dirty="0" err="1" smtClean="0"/>
              <a:t>дозволяє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градієнтний</a:t>
            </a:r>
            <a:r>
              <a:rPr lang="ru-RU" sz="2400" dirty="0" smtClean="0"/>
              <a:t> алгоритм </a:t>
            </a:r>
            <a:r>
              <a:rPr lang="ru-RU" sz="2400" dirty="0" err="1" smtClean="0"/>
              <a:t>корекції</a:t>
            </a:r>
            <a:r>
              <a:rPr lang="ru-RU" sz="2400" dirty="0" smtClean="0"/>
              <a:t> ваг, що 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набуває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вигляду</a:t>
            </a:r>
            <a:r>
              <a:rPr lang="ru-RU" sz="2400" dirty="0" smtClean="0"/>
              <a:t> 			де	  — </a:t>
            </a:r>
            <a:r>
              <a:rPr lang="ru-RU" sz="2400" dirty="0" err="1" smtClean="0"/>
              <a:t>коефіцієнт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. 		</a:t>
            </a:r>
          </a:p>
          <a:p>
            <a:pPr marL="0" indent="0" algn="just">
              <a:buNone/>
            </a:pPr>
            <a:r>
              <a:rPr lang="ru-RU" sz="2400" dirty="0" err="1" smtClean="0"/>
              <a:t>Обчислення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похідної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здійснюється</a:t>
            </a:r>
            <a:r>
              <a:rPr lang="ru-RU" sz="2400" dirty="0" smtClean="0"/>
              <a:t> за правилом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090" y="1113267"/>
            <a:ext cx="990600" cy="4286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337" y="1170417"/>
            <a:ext cx="333375" cy="3714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896" y="1463511"/>
            <a:ext cx="1571625" cy="5048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8309" y="1941333"/>
            <a:ext cx="7544880" cy="15700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0170" y="4182571"/>
            <a:ext cx="5667375" cy="457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5679" y="5014635"/>
            <a:ext cx="2124075" cy="6953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4283" y="5014635"/>
            <a:ext cx="409575" cy="3714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68280" y="6118441"/>
            <a:ext cx="5518057" cy="72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8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086"/>
            <a:ext cx="12192000" cy="67709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З </a:t>
            </a:r>
            <a:r>
              <a:rPr lang="ru-RU" sz="2400" dirty="0" err="1" smtClean="0"/>
              <a:t>урахуванням</a:t>
            </a:r>
            <a:r>
              <a:rPr lang="ru-RU" sz="2400" dirty="0" smtClean="0"/>
              <a:t> (8.1), виду </a:t>
            </a:r>
            <a:r>
              <a:rPr lang="ru-RU" sz="2400" dirty="0" err="1" smtClean="0"/>
              <a:t>активаційних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і того, що			</a:t>
            </a:r>
            <a:r>
              <a:rPr lang="ru-RU" sz="2400" dirty="0" err="1" smtClean="0"/>
              <a:t>отримуємо</a:t>
            </a:r>
            <a:endParaRPr lang="ru-RU" sz="2400" dirty="0" smtClean="0"/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endParaRPr lang="uk-UA" sz="2400" dirty="0" smtClean="0"/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r>
              <a:rPr lang="uk-UA" sz="2400" dirty="0" smtClean="0"/>
              <a:t>	</a:t>
            </a:r>
            <a:r>
              <a:rPr lang="ru-RU" sz="2400" dirty="0" err="1" smtClean="0"/>
              <a:t>Підстановка</a:t>
            </a:r>
            <a:r>
              <a:rPr lang="ru-RU" sz="2400" dirty="0" smtClean="0"/>
              <a:t> (8.3)-(8.5) у (8.2) </a:t>
            </a:r>
            <a:r>
              <a:rPr lang="ru-RU" sz="2400" dirty="0" err="1" smtClean="0"/>
              <a:t>дає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r>
              <a:rPr lang="uk-UA" sz="2400" dirty="0" smtClean="0"/>
              <a:t>або </a:t>
            </a:r>
          </a:p>
          <a:p>
            <a:pPr marL="0" indent="0" algn="just">
              <a:buNone/>
            </a:pPr>
            <a:r>
              <a:rPr lang="ru-RU" sz="2400" dirty="0" smtClean="0"/>
              <a:t>де			        </a:t>
            </a:r>
            <a:r>
              <a:rPr lang="en-US" sz="2400" dirty="0" err="1" smtClean="0"/>
              <a:t>i</a:t>
            </a:r>
            <a:r>
              <a:rPr lang="en-US" sz="2400" dirty="0" smtClean="0"/>
              <a:t> — </a:t>
            </a:r>
            <a:r>
              <a:rPr lang="ru-RU" sz="2400" dirty="0" smtClean="0"/>
              <a:t>номер </a:t>
            </a:r>
            <a:r>
              <a:rPr lang="ru-RU" sz="2400" dirty="0" err="1" smtClean="0"/>
              <a:t>ітерації</a:t>
            </a:r>
            <a:r>
              <a:rPr lang="ru-RU" sz="2400" dirty="0" smtClean="0"/>
              <a:t>. </a:t>
            </a:r>
          </a:p>
          <a:p>
            <a:pPr marL="0" indent="0" algn="just">
              <a:buNone/>
            </a:pPr>
            <a:r>
              <a:rPr lang="uk-UA" sz="2400" dirty="0"/>
              <a:t>	</a:t>
            </a:r>
            <a:r>
              <a:rPr lang="uk-UA" sz="2400" dirty="0" smtClean="0"/>
              <a:t>Аналогічно обчислюються ваги інших нейронів вихідного шару. Всі величини, що входять у (8.7), є відомими. Присутня в (8.6), (8.7) помилка </a:t>
            </a:r>
            <a:r>
              <a:rPr lang="el-GR" sz="2400" dirty="0" smtClean="0"/>
              <a:t>Ϛ𝑙 </a:t>
            </a:r>
            <a:r>
              <a:rPr lang="uk-UA" sz="2400" dirty="0" smtClean="0"/>
              <a:t>відмінна від нуля внаслідок того, що нейрони вихідного шару виробляють помилкові вихідні сигнали, тому що, </a:t>
            </a:r>
            <a:r>
              <a:rPr lang="uk-UA" sz="2400" dirty="0" err="1" smtClean="0"/>
              <a:t>поперше</a:t>
            </a:r>
            <a:r>
              <a:rPr lang="uk-UA" sz="2400" dirty="0" smtClean="0"/>
              <a:t>, їм присвоєнні випадкові вагові коефіцієнти й, по-друге, нейрони прихованих шарів також виробляють помилкові сигнали. Помилка </a:t>
            </a:r>
            <a:r>
              <a:rPr lang="el-GR" sz="2400" dirty="0" smtClean="0"/>
              <a:t>Ϛ𝑙 </a:t>
            </a:r>
            <a:r>
              <a:rPr lang="uk-UA" sz="2400" dirty="0" smtClean="0"/>
              <a:t>поширюється назад на попередні </a:t>
            </a:r>
            <a:r>
              <a:rPr lang="ru-RU" sz="2400" dirty="0" err="1" smtClean="0"/>
              <a:t>приховані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шари</a:t>
            </a:r>
            <a:r>
              <a:rPr lang="ru-RU" sz="2400" dirty="0" smtClean="0"/>
              <a:t> й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корекції</a:t>
            </a:r>
            <a:r>
              <a:rPr lang="ru-RU" sz="2400" dirty="0" smtClean="0"/>
              <a:t> ваг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.</a:t>
            </a:r>
            <a:r>
              <a:rPr lang="uk-UA" sz="2400" dirty="0" smtClean="0"/>
              <a:t>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493" y="36738"/>
            <a:ext cx="2200275" cy="5143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045" y="594637"/>
            <a:ext cx="5915025" cy="20418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629" y="2636520"/>
            <a:ext cx="5791200" cy="6096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666" y="3102019"/>
            <a:ext cx="5943600" cy="6191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203" y="3533367"/>
            <a:ext cx="27527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0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91" y="156120"/>
            <a:ext cx="11956869" cy="73215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Обчислення</a:t>
            </a:r>
            <a:r>
              <a:rPr lang="ru-RU" sz="3600" b="1" dirty="0" smtClean="0"/>
              <a:t> ваг </a:t>
            </a:r>
            <a:r>
              <a:rPr lang="ru-RU" sz="3600" b="1" dirty="0" err="1" smtClean="0"/>
              <a:t>нейронів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прихованого</a:t>
            </a:r>
            <a:r>
              <a:rPr lang="ru-RU" sz="3600" b="1" dirty="0" smtClean="0"/>
              <a:t> шару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501" y="888273"/>
            <a:ext cx="11982995" cy="58957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Фрагмент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обчислення</a:t>
            </a:r>
            <a:r>
              <a:rPr lang="ru-RU" sz="2400" dirty="0" smtClean="0"/>
              <a:t> ваг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прихованого</a:t>
            </a:r>
            <a:r>
              <a:rPr lang="ru-RU" sz="2400" dirty="0" smtClean="0"/>
              <a:t> шару наведено на рис. 8.6.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161" y="1245955"/>
            <a:ext cx="6418775" cy="30099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501" y="4319586"/>
            <a:ext cx="119829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Розглянемо</a:t>
            </a:r>
            <a:r>
              <a:rPr lang="ru-RU" sz="2400" dirty="0" smtClean="0"/>
              <a:t> р-й нейрон </a:t>
            </a:r>
            <a:r>
              <a:rPr lang="ru-RU" sz="2400" dirty="0" err="1" smtClean="0"/>
              <a:t>прихованого</a:t>
            </a:r>
            <a:r>
              <a:rPr lang="ru-RU" sz="2400" dirty="0" smtClean="0"/>
              <a:t> (j-</a:t>
            </a:r>
            <a:r>
              <a:rPr lang="ru-RU" sz="2400" dirty="0" err="1" smtClean="0"/>
              <a:t>го</a:t>
            </a:r>
            <a:r>
              <a:rPr lang="ru-RU" sz="2400" dirty="0" smtClean="0"/>
              <a:t>) шару.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вихідний</a:t>
            </a:r>
            <a:r>
              <a:rPr lang="ru-RU" sz="2400" dirty="0" smtClean="0"/>
              <a:t> сигнал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нейрона </a:t>
            </a:r>
            <a:r>
              <a:rPr lang="ru-RU" sz="2400" dirty="0" err="1" smtClean="0"/>
              <a:t>надходить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виходи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шару, алгоритм </a:t>
            </a:r>
            <a:r>
              <a:rPr lang="ru-RU" sz="2400" dirty="0" err="1" smtClean="0"/>
              <a:t>настроювання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записується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: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Тут Ϛ𝑙 —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на і-</a:t>
            </a:r>
            <a:r>
              <a:rPr lang="ru-RU" sz="2400" dirty="0" err="1" smtClean="0"/>
              <a:t>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виході</a:t>
            </a:r>
            <a:r>
              <a:rPr lang="ru-RU" sz="2400" dirty="0" smtClean="0"/>
              <a:t>;        — параметр, що </a:t>
            </a:r>
            <a:r>
              <a:rPr lang="ru-RU" sz="2400" dirty="0" err="1" smtClean="0"/>
              <a:t>виконує</a:t>
            </a:r>
            <a:r>
              <a:rPr lang="ru-RU" sz="2400" dirty="0" smtClean="0"/>
              <a:t> ту саму роль, що й       у (8.7).  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786" y="5094670"/>
            <a:ext cx="5915025" cy="7048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92" y="2869787"/>
            <a:ext cx="276225" cy="3714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9780" y="5834356"/>
            <a:ext cx="400050" cy="3619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8276" y="5811226"/>
            <a:ext cx="4000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595" y="681556"/>
            <a:ext cx="2333625" cy="5524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929" y="1086968"/>
            <a:ext cx="3800475" cy="7905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0443" y="2563958"/>
            <a:ext cx="3500847" cy="37433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2550" y="269966"/>
            <a:ext cx="11556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квадратичний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критерій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в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вигляд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2550" y="1251424"/>
            <a:ext cx="10493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частинна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похідна</a:t>
            </a:r>
            <a:r>
              <a:rPr lang="ru-RU" sz="2400" dirty="0" smtClean="0"/>
              <a:t> в (8.8), </a:t>
            </a:r>
            <a:r>
              <a:rPr lang="ru-RU" sz="2400" dirty="0" err="1" smtClean="0"/>
              <a:t>обчислюється</a:t>
            </a:r>
            <a:r>
              <a:rPr lang="ru-RU" sz="2400" dirty="0" smtClean="0"/>
              <a:t> так: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Для </a:t>
            </a:r>
            <a:r>
              <a:rPr lang="ru-RU" sz="2400" dirty="0" err="1" smtClean="0"/>
              <a:t>розглянутого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за </a:t>
            </a:r>
            <a:r>
              <a:rPr lang="ru-RU" sz="2400" dirty="0" err="1" smtClean="0"/>
              <a:t>аналогією</a:t>
            </a:r>
            <a:r>
              <a:rPr lang="ru-RU" sz="2400" dirty="0" smtClean="0"/>
              <a:t> з </a:t>
            </a:r>
            <a:r>
              <a:rPr lang="ru-RU" sz="2400" dirty="0" err="1" smtClean="0"/>
              <a:t>вищевикладеним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отримуємо</a:t>
            </a:r>
            <a:r>
              <a:rPr lang="ru-RU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2117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6" y="148046"/>
            <a:ext cx="11861074" cy="65749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Тут </a:t>
            </a:r>
            <a:r>
              <a:rPr lang="ru-RU" sz="2400" dirty="0" err="1" smtClean="0"/>
              <a:t>враховано</a:t>
            </a:r>
            <a:r>
              <a:rPr lang="ru-RU" sz="2400" dirty="0" smtClean="0"/>
              <a:t>, що					        а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 є </a:t>
            </a:r>
            <a:r>
              <a:rPr lang="ru-RU" sz="2400" dirty="0" err="1" smtClean="0"/>
              <a:t>сигмо</a:t>
            </a:r>
            <a:r>
              <a:rPr lang="ru-RU" sz="2400" dirty="0" smtClean="0"/>
              <a:t>-</a:t>
            </a:r>
          </a:p>
          <a:p>
            <a:pPr marL="0" indent="0" algn="just">
              <a:buNone/>
            </a:pPr>
            <a:r>
              <a:rPr lang="ru-RU" sz="2400" dirty="0" err="1" smtClean="0"/>
              <a:t>їдальними</a:t>
            </a:r>
            <a:r>
              <a:rPr lang="ru-RU" sz="2400" dirty="0" smtClean="0"/>
              <a:t>. Таким чином,  </a:t>
            </a:r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	Позначимо</a:t>
            </a:r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r>
              <a:rPr lang="uk-UA" sz="2400" dirty="0" smtClean="0"/>
              <a:t>	Тоді			    </a:t>
            </a:r>
            <a:r>
              <a:rPr lang="ru-RU" sz="2400" dirty="0" smtClean="0"/>
              <a:t>і алгоритм </a:t>
            </a:r>
            <a:r>
              <a:rPr lang="ru-RU" sz="2400" dirty="0" err="1" smtClean="0"/>
              <a:t>корекції</a:t>
            </a:r>
            <a:r>
              <a:rPr lang="ru-RU" sz="2400" dirty="0" smtClean="0"/>
              <a:t> ваг </a:t>
            </a:r>
            <a:r>
              <a:rPr lang="ru-RU" sz="2400" dirty="0" err="1" smtClean="0"/>
              <a:t>приймає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вигляд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	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або </a:t>
            </a:r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uk-UA" sz="2400" dirty="0" smtClean="0"/>
              <a:t> </a:t>
            </a:r>
          </a:p>
          <a:p>
            <a:pPr marL="0" indent="0" algn="just">
              <a:buNone/>
            </a:pPr>
            <a:r>
              <a:rPr lang="uk-UA" sz="2400" dirty="0"/>
              <a:t>	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зазначити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початкових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параметрів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призводить</a:t>
            </a:r>
            <a:r>
              <a:rPr lang="ru-RU" sz="2400" dirty="0" smtClean="0"/>
              <a:t> до того, що при повторному </a:t>
            </a:r>
            <a:r>
              <a:rPr lang="ru-RU" sz="2400" dirty="0" err="1" smtClean="0"/>
              <a:t>моделюванні</a:t>
            </a:r>
            <a:r>
              <a:rPr lang="ru-RU" sz="2400" dirty="0" smtClean="0"/>
              <a:t> з </a:t>
            </a:r>
            <a:r>
              <a:rPr lang="ru-RU" sz="2400" dirty="0" err="1" smtClean="0"/>
              <a:t>іншими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початковими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значеннями</a:t>
            </a:r>
            <a:r>
              <a:rPr lang="ru-RU" sz="2400" dirty="0" smtClean="0"/>
              <a:t> форма </a:t>
            </a:r>
            <a:r>
              <a:rPr lang="ru-RU" sz="2400" dirty="0" err="1" smtClean="0"/>
              <a:t>поверхонь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іншою</a:t>
            </a:r>
            <a:r>
              <a:rPr lang="ru-RU" sz="2400" dirty="0" smtClean="0"/>
              <a:t>. 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 smtClean="0"/>
              <a:t>Опис</a:t>
            </a:r>
            <a:r>
              <a:rPr lang="ru-RU" sz="2400" dirty="0" smtClean="0"/>
              <a:t> </a:t>
            </a:r>
            <a:r>
              <a:rPr lang="ru-RU" sz="2400" dirty="0" err="1" smtClean="0"/>
              <a:t>бібліотек</a:t>
            </a:r>
            <a:r>
              <a:rPr lang="ru-RU" sz="2400" dirty="0" smtClean="0"/>
              <a:t>, у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модифікації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штучних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нейромереж</a:t>
            </a:r>
            <a:r>
              <a:rPr lang="ru-RU" sz="2400" dirty="0" smtClean="0"/>
              <a:t>, наведено у [12, 13].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483" y="113212"/>
            <a:ext cx="4305300" cy="514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783" y="1034754"/>
            <a:ext cx="6924675" cy="8477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9828" y="1016523"/>
            <a:ext cx="2438400" cy="8286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0200" y="1835808"/>
            <a:ext cx="2095500" cy="6762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0422" y="2602194"/>
            <a:ext cx="2371725" cy="9620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0139" y="2729965"/>
            <a:ext cx="2867025" cy="7239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41158" y="3564217"/>
            <a:ext cx="40290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2650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14. Використання матриць толерантності для синтезу нейронних елементів" id="{97A8BF9D-D5F5-42DF-9BB5-8D7124B4A945}" vid="{3CAF3C79-6FD2-4BF7-A81C-5AF076B7D1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116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Tw Cen MT</vt:lpstr>
      <vt:lpstr>Тема Office</vt:lpstr>
      <vt:lpstr>Схема</vt:lpstr>
      <vt:lpstr>Модуль 2 Методи навчання нейромереж </vt:lpstr>
      <vt:lpstr>Алгоритм зворотного поширення помилки навчання багатошарових нейромереж прямого поширення </vt:lpstr>
      <vt:lpstr>PowerPoint Presentation</vt:lpstr>
      <vt:lpstr>PowerPoint Presentation</vt:lpstr>
      <vt:lpstr>Обчислення ваг нейронів вихідного шару </vt:lpstr>
      <vt:lpstr>PowerPoint Presentation</vt:lpstr>
      <vt:lpstr>Обчислення ваг нейронів прихованого шару </vt:lpstr>
      <vt:lpstr>PowerPoint Presentation</vt:lpstr>
      <vt:lpstr>PowerPoint Presentation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НАВЧАННЯ ШНМ</dc:title>
  <dc:creator>DDD</dc:creator>
  <cp:lastModifiedBy>User</cp:lastModifiedBy>
  <cp:revision>42</cp:revision>
  <dcterms:created xsi:type="dcterms:W3CDTF">2019-04-20T11:37:03Z</dcterms:created>
  <dcterms:modified xsi:type="dcterms:W3CDTF">2021-05-03T19:12:38Z</dcterms:modified>
</cp:coreProperties>
</file>