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4" r:id="rId5"/>
    <p:sldId id="275" r:id="rId6"/>
    <p:sldId id="282" r:id="rId7"/>
    <p:sldId id="276" r:id="rId8"/>
    <p:sldId id="283" r:id="rId9"/>
    <p:sldId id="284" r:id="rId10"/>
    <p:sldId id="285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094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045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1351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5160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969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818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6575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9430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755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67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720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570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876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629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102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696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052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6EA53-8D50-42D7-B22B-E772E7AD13A4}" type="datetimeFigureOut">
              <a:rPr lang="uk-UA" smtClean="0"/>
              <a:t>04.05.2021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B843D-0D50-4B41-801C-5636F9F093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4028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322" y="709684"/>
            <a:ext cx="8879884" cy="3370997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Модуль 2</a:t>
            </a:r>
            <a:br>
              <a:rPr lang="uk-UA" b="1" dirty="0"/>
            </a:br>
            <a:r>
              <a:rPr lang="uk-UA" b="1" dirty="0"/>
              <a:t>Методи навчання нейромереж</a:t>
            </a:r>
            <a:r>
              <a:rPr lang="ru-RU" dirty="0"/>
              <a:t/>
            </a:r>
            <a:br>
              <a:rPr lang="ru-RU" dirty="0"/>
            </a:br>
            <a:endParaRPr lang="ru-RU" sz="4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08654" y="4367281"/>
            <a:ext cx="9144000" cy="15694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uk-UA" b="1" dirty="0">
                <a:solidFill>
                  <a:prstClr val="white"/>
                </a:solidFill>
              </a:rPr>
              <a:t>Тема № </a:t>
            </a:r>
            <a:r>
              <a:rPr lang="uk-UA" b="1" dirty="0" smtClean="0">
                <a:solidFill>
                  <a:prstClr val="white"/>
                </a:solidFill>
              </a:rPr>
              <a:t>12:</a:t>
            </a:r>
            <a:r>
              <a:rPr lang="ru-RU" dirty="0">
                <a:solidFill>
                  <a:prstClr val="white"/>
                </a:solidFill>
              </a:rPr>
              <a:t/>
            </a:r>
            <a:br>
              <a:rPr lang="ru-RU" dirty="0">
                <a:solidFill>
                  <a:prstClr val="white"/>
                </a:solidFill>
              </a:rPr>
            </a:br>
            <a:r>
              <a:rPr lang="uk-UA" dirty="0"/>
              <a:t>Проектування ШНМ для розв’язування задач класифікації та </a:t>
            </a:r>
            <a:r>
              <a:rPr lang="uk-UA" dirty="0" smtClean="0"/>
              <a:t>апро­ксимації</a:t>
            </a:r>
            <a:endParaRPr lang="ru-RU" sz="4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35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uk-UA" b="1" cap="none" dirty="0" smtClean="0"/>
              <a:t>Класифікація на базі </a:t>
            </a:r>
            <a:r>
              <a:rPr lang="en-US" b="1" cap="none" dirty="0" smtClean="0"/>
              <a:t>MNIST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4709" y="1119116"/>
            <a:ext cx="9376013" cy="5472754"/>
          </a:xfrm>
        </p:spPr>
        <p:txBody>
          <a:bodyPr>
            <a:normAutofit fontScale="32500" lnSpcReduction="20000"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uk-UA" sz="6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Загальний  випадок</a:t>
            </a:r>
            <a:endParaRPr lang="en-US" sz="6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 = </a:t>
            </a: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keras.models.Sequential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([</a:t>
            </a:r>
            <a:endParaRPr lang="en-US" sz="6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  </a:t>
            </a: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keras.layers.Flatten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input_shape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=(</a:t>
            </a:r>
            <a:r>
              <a:rPr lang="en-US" sz="5600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28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sz="5600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28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)),</a:t>
            </a:r>
            <a:endParaRPr lang="en-US" sz="6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  </a:t>
            </a: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keras.layers.Dense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5600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30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activation=</a:t>
            </a:r>
            <a:r>
              <a:rPr lang="en-US" sz="5600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5600" cap="none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relu</a:t>
            </a:r>
            <a:r>
              <a:rPr lang="en-US" sz="5600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), </a:t>
            </a:r>
            <a:r>
              <a:rPr lang="en-US" sz="5600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# try 128</a:t>
            </a:r>
            <a:endParaRPr lang="en-US" sz="6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  </a:t>
            </a: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keras.layers.Dense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5600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10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activation=</a:t>
            </a: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keras.activations.softmax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6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  </a:t>
            </a:r>
            <a:r>
              <a:rPr lang="en-US" sz="5600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#</a:t>
            </a:r>
            <a:r>
              <a:rPr lang="en-US" sz="5600" cap="none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keras.layers.Dense</a:t>
            </a:r>
            <a:r>
              <a:rPr lang="en-US" sz="5600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(10)</a:t>
            </a:r>
            <a:endParaRPr lang="en-US" sz="6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])</a:t>
            </a:r>
            <a:endParaRPr lang="en-US" sz="6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</a:t>
            </a:r>
            <a:r>
              <a:rPr lang="en-US" sz="5600" cap="none" dirty="0" err="1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compile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endParaRPr lang="en-US" sz="6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optimizer=</a:t>
            </a: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keras.optimizers.RMSprop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(),</a:t>
            </a:r>
            <a:endParaRPr lang="en-US" sz="6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loss=</a:t>
            </a: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keras.losses.sparse_categorical_crossentropy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</a:t>
            </a:r>
            <a:endParaRPr lang="en-US" sz="6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</a:t>
            </a:r>
            <a:r>
              <a:rPr lang="en-US" sz="5600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#loss=</a:t>
            </a:r>
            <a:r>
              <a:rPr lang="en-US" sz="5600" cap="none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keras.losses.SparseCategoricalCrossentropy</a:t>
            </a:r>
            <a:r>
              <a:rPr lang="en-US" sz="5600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5600" cap="none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from_logits</a:t>
            </a:r>
            <a:r>
              <a:rPr lang="en-US" sz="5600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=True),</a:t>
            </a:r>
            <a:endParaRPr lang="en-US" sz="6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metrics=[</a:t>
            </a:r>
            <a:r>
              <a:rPr lang="en-US" sz="5600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"accuracy"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</a:t>
            </a:r>
            <a:endParaRPr lang="en-US" sz="6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6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model.evaluate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X_test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y_test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6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600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#</a:t>
            </a:r>
            <a:r>
              <a:rPr lang="en-US" sz="5600" cap="none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y_pred</a:t>
            </a:r>
            <a:r>
              <a:rPr lang="en-US" sz="5600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= (</a:t>
            </a:r>
            <a:r>
              <a:rPr lang="en-US" sz="5600" cap="none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model.predict_classes</a:t>
            </a:r>
            <a:r>
              <a:rPr lang="en-US" sz="5600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5600" cap="none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X_test</a:t>
            </a:r>
            <a:r>
              <a:rPr lang="en-US" sz="5600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))</a:t>
            </a:r>
            <a:endParaRPr lang="en-US" sz="6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y_pred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= </a:t>
            </a: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tf.argmax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model.predict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X_test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), axis=</a:t>
            </a:r>
            <a:r>
              <a:rPr lang="en-US" sz="5600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6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y_pred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[:</a:t>
            </a:r>
            <a:r>
              <a:rPr lang="en-US" sz="5600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200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 == </a:t>
            </a:r>
            <a:r>
              <a:rPr lang="en-US" sz="56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y_test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[:</a:t>
            </a:r>
            <a:r>
              <a:rPr lang="en-US" sz="5600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200</a:t>
            </a:r>
            <a:r>
              <a:rPr lang="en-US" sz="56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</a:t>
            </a:r>
            <a:endParaRPr lang="en-US" sz="6400" cap="none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uk-UA" cap="none" dirty="0" smtClean="0">
              <a:solidFill>
                <a:schemeClr val="tx1"/>
              </a:solidFill>
            </a:endParaRPr>
          </a:p>
          <a:p>
            <a:pPr algn="just"/>
            <a:endParaRPr lang="uk-UA" cap="none" dirty="0" smtClean="0">
              <a:solidFill>
                <a:schemeClr val="tx1"/>
              </a:solidFill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7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08366" y="2377345"/>
            <a:ext cx="8598079" cy="14195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Дякую за увагу!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977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0"/>
            <a:ext cx="9512490" cy="1310185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 smtClean="0"/>
              <a:t>Використання</a:t>
            </a:r>
            <a:r>
              <a:rPr lang="ru-RU" sz="3600" dirty="0" smtClean="0"/>
              <a:t> нейромереж для </a:t>
            </a:r>
            <a:r>
              <a:rPr lang="ru-RU" sz="3600" dirty="0" err="1" smtClean="0"/>
              <a:t>розв</a:t>
            </a:r>
            <a:r>
              <a:rPr lang="en-US" sz="3600" dirty="0" smtClean="0"/>
              <a:t>’</a:t>
            </a:r>
            <a:r>
              <a:rPr lang="uk-UA" sz="3600" dirty="0" err="1" smtClean="0"/>
              <a:t>язування</a:t>
            </a:r>
            <a:r>
              <a:rPr lang="uk-UA" sz="3600" dirty="0" smtClean="0"/>
              <a:t> задачі регресії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3266" y="1310186"/>
            <a:ext cx="10458733" cy="5281684"/>
          </a:xfrm>
        </p:spPr>
        <p:txBody>
          <a:bodyPr>
            <a:normAutofit/>
          </a:bodyPr>
          <a:lstStyle/>
          <a:p>
            <a:pPr algn="ctr">
              <a:lnSpc>
                <a:spcPts val="1725"/>
              </a:lnSpc>
              <a:spcAft>
                <a:spcPts val="0"/>
              </a:spcAft>
            </a:pPr>
            <a:r>
              <a:rPr lang="uk-UA" cap="none" dirty="0" smtClean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Підключення бібліотек та пакетів</a:t>
            </a: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 smtClean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import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numpy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as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np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from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tensorflow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import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from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import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layers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import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matplotlib.pyplot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as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plt</a:t>
            </a:r>
            <a:endParaRPr lang="uk-UA" cap="none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endParaRPr lang="uk-UA" sz="2400" cap="none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ctr">
              <a:lnSpc>
                <a:spcPts val="1725"/>
              </a:lnSpc>
              <a:spcAft>
                <a:spcPts val="0"/>
              </a:spcAft>
            </a:pPr>
            <a:r>
              <a:rPr lang="uk-UA" sz="2400" cap="none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Завантаження даних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spc="-8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spc="-8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X_train</a:t>
            </a:r>
            <a:r>
              <a:rPr lang="en-US" cap="none" spc="-8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spc="-8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y_train</a:t>
            </a:r>
            <a:r>
              <a:rPr lang="en-US" cap="none" spc="-8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), (</a:t>
            </a:r>
            <a:r>
              <a:rPr lang="en-US" cap="none" spc="-8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X_test</a:t>
            </a:r>
            <a:r>
              <a:rPr lang="en-US" cap="none" spc="-8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spc="-8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y_test</a:t>
            </a:r>
            <a:r>
              <a:rPr lang="en-US" cap="none" spc="-8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 = </a:t>
            </a:r>
            <a:r>
              <a:rPr lang="en-US" cap="none" spc="-8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keras.datasets.boston_housing.load_data</a:t>
            </a:r>
            <a:r>
              <a:rPr lang="en-US" cap="none" spc="-8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()</a:t>
            </a:r>
            <a:endParaRPr lang="uk-UA" cap="none" spc="-8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endParaRPr lang="uk-UA" sz="2400" cap="none" spc="-8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ctr">
              <a:lnSpc>
                <a:spcPts val="1725"/>
              </a:lnSpc>
              <a:spcAft>
                <a:spcPts val="0"/>
              </a:spcAft>
            </a:pPr>
            <a:r>
              <a:rPr lang="uk-UA" sz="2400" cap="none" dirty="0" smtClean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Побудова послідовної моделі</a:t>
            </a:r>
            <a:endParaRPr lang="uk-UA" sz="2400" cap="none" spc="-80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sz="24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 = </a:t>
            </a:r>
            <a:r>
              <a:rPr lang="en-US" sz="24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keras.Sequential</a:t>
            </a:r>
            <a:r>
              <a:rPr lang="en-US" sz="24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([</a:t>
            </a:r>
            <a:endParaRPr lang="en-US" sz="28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sz="24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</a:t>
            </a:r>
            <a:r>
              <a:rPr lang="en-US" sz="24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keras.layers.Dense</a:t>
            </a:r>
            <a:r>
              <a:rPr lang="en-US" sz="24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2400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20</a:t>
            </a:r>
            <a:r>
              <a:rPr lang="en-US" sz="24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activation=</a:t>
            </a:r>
            <a:r>
              <a:rPr lang="en-US" sz="24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keras.activations.relu</a:t>
            </a:r>
            <a:r>
              <a:rPr lang="en-US" sz="24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),</a:t>
            </a:r>
            <a:endParaRPr lang="en-US" sz="28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sz="24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</a:t>
            </a:r>
            <a:r>
              <a:rPr lang="en-US" sz="2400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keras.layers.Dense</a:t>
            </a:r>
            <a:r>
              <a:rPr lang="en-US" sz="24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2400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</a:t>
            </a:r>
            <a:r>
              <a:rPr lang="en-US" sz="24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28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sz="2800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])</a:t>
            </a:r>
            <a:endParaRPr lang="en-US" sz="28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endParaRPr lang="en-US" sz="2400" cap="none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b="1" cap="none" dirty="0" smtClean="0">
              <a:solidFill>
                <a:schemeClr val="tx1"/>
              </a:solidFill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29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9051" y="259307"/>
            <a:ext cx="10049300" cy="6332563"/>
          </a:xfrm>
        </p:spPr>
        <p:txBody>
          <a:bodyPr>
            <a:normAutofit/>
          </a:bodyPr>
          <a:lstStyle/>
          <a:p>
            <a:pPr algn="ctr">
              <a:lnSpc>
                <a:spcPts val="1725"/>
              </a:lnSpc>
              <a:spcAft>
                <a:spcPts val="0"/>
              </a:spcAft>
            </a:pPr>
            <a:r>
              <a:rPr lang="uk-UA" b="1" cap="none" dirty="0" err="1" smtClean="0">
                <a:solidFill>
                  <a:schemeClr val="tx1"/>
                </a:solidFill>
              </a:rPr>
              <a:t>Копіляція</a:t>
            </a:r>
            <a:r>
              <a:rPr lang="uk-UA" b="1" cap="none" dirty="0" smtClean="0">
                <a:solidFill>
                  <a:schemeClr val="tx1"/>
                </a:solidFill>
              </a:rPr>
              <a:t> моделі</a:t>
            </a:r>
            <a:endParaRPr lang="uk-UA" b="1" cap="none" dirty="0">
              <a:solidFill>
                <a:schemeClr val="tx1"/>
              </a:solidFill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</a:t>
            </a:r>
            <a:r>
              <a:rPr lang="en-US" cap="none" dirty="0" err="1" smtClean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compile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optimizer=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cap="none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adam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loss=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keras.losses.mean_squared_error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metrics=[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keras.metrics.mean_absolute_percentage_error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uk-UA" sz="2400" cap="none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ctr">
              <a:lnSpc>
                <a:spcPts val="1725"/>
              </a:lnSpc>
              <a:spcAft>
                <a:spcPts val="0"/>
              </a:spcAft>
            </a:pPr>
            <a:r>
              <a:rPr lang="uk-UA" sz="2400" b="1" cap="none" dirty="0" smtClean="0">
                <a:solidFill>
                  <a:schemeClr val="tx1"/>
                </a:solidFill>
              </a:rPr>
              <a:t>Навчання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result =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model.fit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X_train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y_train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epochs=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3000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verbose=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0</a:t>
            </a:r>
            <a:r>
              <a:rPr lang="en-US" cap="none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uk-UA" cap="none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ctr">
              <a:lnSpc>
                <a:spcPts val="1725"/>
              </a:lnSpc>
              <a:spcAft>
                <a:spcPts val="0"/>
              </a:spcAft>
            </a:pPr>
            <a:endParaRPr lang="uk-UA" sz="2400" b="1" cap="none" dirty="0" smtClean="0">
              <a:solidFill>
                <a:schemeClr val="tx1"/>
              </a:solidFill>
            </a:endParaRPr>
          </a:p>
          <a:p>
            <a:pPr algn="ctr">
              <a:lnSpc>
                <a:spcPts val="1725"/>
              </a:lnSpc>
              <a:spcAft>
                <a:spcPts val="0"/>
              </a:spcAft>
            </a:pPr>
            <a:r>
              <a:rPr lang="uk-UA" sz="2400" b="1" cap="none" dirty="0" smtClean="0">
                <a:solidFill>
                  <a:schemeClr val="tx1"/>
                </a:solidFill>
              </a:rPr>
              <a:t>Оцінювання моделі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 smtClean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print</a:t>
            </a:r>
            <a:r>
              <a:rPr lang="en-US" cap="none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model.evaluate</a:t>
            </a:r>
            <a:r>
              <a:rPr lang="en-US" cap="none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X_test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y_test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print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'average error = '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np.mean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(result.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history[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cap="none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mean_absolute_percentage_error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][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-100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:]))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plt.plot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result.history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[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cap="none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mean_absolute_percentage_error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][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:])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#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y_pred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=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model.predict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X_train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#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plt.plot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y_train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[::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5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], label=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"target"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#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plt.plot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y_pred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[::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5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], label=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"network output"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plt.legend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/>
              <a:t>Використання </a:t>
            </a:r>
            <a:r>
              <a:rPr lang="en-US" sz="3600" b="1" dirty="0"/>
              <a:t>GPU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3266" y="1119116"/>
            <a:ext cx="10458733" cy="5472754"/>
          </a:xfrm>
        </p:spPr>
        <p:txBody>
          <a:bodyPr>
            <a:normAutofit/>
          </a:bodyPr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gpu_name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=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tf.test.gpu_device_name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import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time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timer =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time.clock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start = timer()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with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tf.device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gpu_name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):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</a:t>
            </a:r>
            <a:r>
              <a:rPr lang="en-US" cap="none" spc="-2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h = </a:t>
            </a:r>
            <a:r>
              <a:rPr lang="en-US" cap="none" spc="-2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model.fit</a:t>
            </a:r>
            <a:r>
              <a:rPr lang="en-US" cap="none" spc="-2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spc="-2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X_train</a:t>
            </a:r>
            <a:r>
              <a:rPr lang="en-US" cap="none" spc="-2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spc="-2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y_train</a:t>
            </a:r>
            <a:r>
              <a:rPr lang="en-US" cap="none" spc="-2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spc="-2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batch_size</a:t>
            </a:r>
            <a:r>
              <a:rPr lang="en-US" cap="none" spc="-2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</a:t>
            </a:r>
            <a:r>
              <a:rPr lang="en-US" cap="none" spc="-20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404</a:t>
            </a:r>
            <a:r>
              <a:rPr lang="en-US" cap="none" spc="-2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epochs=</a:t>
            </a:r>
            <a:r>
              <a:rPr lang="en-US" cap="none" spc="-20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5000</a:t>
            </a:r>
            <a:r>
              <a:rPr lang="en-US" cap="none" spc="-2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verbose=</a:t>
            </a:r>
            <a:r>
              <a:rPr lang="en-US" cap="none" spc="-20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0</a:t>
            </a:r>
            <a:r>
              <a:rPr lang="en-US" cap="none" spc="-2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</a:t>
            </a:r>
            <a:r>
              <a:rPr lang="en-US" cap="none" dirty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print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model.evaluate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X_test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y_test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elapsed = timer() - start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</a:t>
            </a:r>
            <a:r>
              <a:rPr lang="en-US" cap="none" dirty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print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'elapsed: '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elapsed, 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'average error = '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     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np.mean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h.history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[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cap="none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mean_absolute_percentage_error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][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-100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:]))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27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ru-RU" b="1" cap="none" dirty="0" err="1" smtClean="0"/>
              <a:t>Використання</a:t>
            </a:r>
            <a:r>
              <a:rPr lang="ru-RU" b="1" cap="none" dirty="0" smtClean="0"/>
              <a:t> </a:t>
            </a:r>
            <a:r>
              <a:rPr lang="ru-RU" b="1" cap="none" dirty="0" err="1" smtClean="0"/>
              <a:t>множини</a:t>
            </a:r>
            <a:r>
              <a:rPr lang="ru-RU" b="1" cap="none" dirty="0" smtClean="0"/>
              <a:t> валідації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8233" y="1119116"/>
            <a:ext cx="9498842" cy="5472754"/>
          </a:xfrm>
        </p:spPr>
        <p:txBody>
          <a:bodyPr>
            <a:normAutofit/>
          </a:bodyPr>
          <a:lstStyle/>
          <a:p>
            <a:pPr algn="just"/>
            <a:r>
              <a:rPr lang="uk-UA" cap="none" dirty="0" smtClean="0">
                <a:solidFill>
                  <a:schemeClr val="bg1"/>
                </a:solidFill>
              </a:rPr>
              <a:t>	</a:t>
            </a:r>
            <a:r>
              <a:rPr lang="uk-UA" cap="none" dirty="0" smtClean="0">
                <a:solidFill>
                  <a:schemeClr val="bg1"/>
                </a:solidFill>
              </a:rPr>
              <a:t>Множина валідації — частина навчальної вибірки, призначена для вибору кращої із кількох моделей.</a:t>
            </a:r>
            <a:endParaRPr lang="uk-UA" cap="none" dirty="0" smtClean="0">
              <a:solidFill>
                <a:schemeClr val="bg1"/>
              </a:solidFill>
            </a:endParaRPr>
          </a:p>
          <a:p>
            <a:pPr algn="just"/>
            <a:endParaRPr lang="uk-UA" cap="none" dirty="0">
              <a:solidFill>
                <a:schemeClr val="tx1"/>
              </a:solidFill>
            </a:endParaRPr>
          </a:p>
          <a:p>
            <a:pPr algn="just"/>
            <a:endParaRPr lang="uk-UA" cap="none" dirty="0" smtClean="0">
              <a:solidFill>
                <a:schemeClr val="tx1"/>
              </a:solidFill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406" y="2213926"/>
            <a:ext cx="7560860" cy="43779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789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ru-RU" b="1" cap="none" dirty="0" err="1" smtClean="0"/>
              <a:t>Використання</a:t>
            </a:r>
            <a:r>
              <a:rPr lang="ru-RU" b="1" cap="none" dirty="0" smtClean="0"/>
              <a:t> </a:t>
            </a:r>
            <a:r>
              <a:rPr lang="ru-RU" b="1" cap="none" dirty="0" err="1" smtClean="0"/>
              <a:t>множини</a:t>
            </a:r>
            <a:r>
              <a:rPr lang="ru-RU" b="1" cap="none" dirty="0" smtClean="0"/>
              <a:t> валідації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3140" y="1473958"/>
            <a:ext cx="10304060" cy="5117912"/>
          </a:xfrm>
        </p:spPr>
        <p:txBody>
          <a:bodyPr>
            <a:normAutofit/>
          </a:bodyPr>
          <a:lstStyle/>
          <a:p>
            <a:pPr>
              <a:lnSpc>
                <a:spcPts val="1725"/>
              </a:lnSpc>
              <a:spcAft>
                <a:spcPts val="0"/>
              </a:spcAft>
            </a:pPr>
            <a:r>
              <a:rPr lang="uk-UA" cap="none" dirty="0">
                <a:solidFill>
                  <a:schemeClr val="bg1"/>
                </a:solidFill>
              </a:rPr>
              <a:t> </a:t>
            </a:r>
            <a:r>
              <a:rPr lang="uk-UA" cap="none" dirty="0" smtClean="0">
                <a:solidFill>
                  <a:schemeClr val="bg1"/>
                </a:solidFill>
              </a:rPr>
              <a:t>  </a:t>
            </a:r>
            <a:r>
              <a:rPr lang="en-US" sz="1800" cap="none" spc="-4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h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= </a:t>
            </a:r>
            <a:r>
              <a:rPr lang="en-US" sz="1800" cap="none" spc="-4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model.fit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1800" cap="none" spc="-4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X_train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sz="1800" cap="none" spc="-4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y_train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sz="1800" cap="none" spc="-4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batch_size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</a:t>
            </a:r>
            <a:r>
              <a:rPr lang="en-US" sz="1800" cap="none" spc="-40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324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epochs=</a:t>
            </a:r>
            <a:r>
              <a:rPr lang="en-US" sz="1800" cap="none" spc="-40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1000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 verbose=</a:t>
            </a:r>
            <a:r>
              <a:rPr lang="en-US" sz="1800" cap="none" spc="-40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0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</a:t>
            </a:r>
            <a:endParaRPr lang="en-US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99160" indent="449580">
              <a:lnSpc>
                <a:spcPts val="1725"/>
              </a:lnSpc>
              <a:spcAft>
                <a:spcPts val="0"/>
              </a:spcAft>
            </a:pPr>
            <a:r>
              <a:rPr lang="en-US" sz="1800" cap="none" spc="-4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validation_split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</a:t>
            </a:r>
            <a:r>
              <a:rPr lang="en-US" sz="1800" cap="none" spc="-40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0.2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</a:t>
            </a:r>
            <a:r>
              <a:rPr lang="en-US" sz="1800" cap="none" spc="-40" dirty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print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1800" cap="none" spc="-4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model.evaluate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1800" cap="none" spc="-4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X_test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sz="1800" cap="none" spc="-4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y_test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))</a:t>
            </a:r>
            <a:endParaRPr lang="en-US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elapsed = timer() - start</a:t>
            </a:r>
            <a:endParaRPr lang="en-US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</a:t>
            </a:r>
            <a:r>
              <a:rPr lang="en-US" sz="1800" cap="none" spc="-40" dirty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print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1800" cap="none" spc="-4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'elapsed: '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elapsed, </a:t>
            </a:r>
            <a:r>
              <a:rPr lang="en-US" sz="1800" cap="none" spc="-4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'average error = '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</a:t>
            </a:r>
            <a:endParaRPr lang="en-US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lnSpc>
                <a:spcPts val="1725"/>
              </a:lnSpc>
              <a:spcAft>
                <a:spcPts val="0"/>
              </a:spcAft>
            </a:pP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</a:t>
            </a:r>
            <a:r>
              <a:rPr lang="en-US" sz="1800" cap="none" spc="-4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np.mean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1800" cap="none" spc="-4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result.history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[</a:t>
            </a:r>
            <a:r>
              <a:rPr lang="en-US" sz="1800" cap="none" spc="-4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1800" cap="none" spc="-4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mean_absolute_percentage_error</a:t>
            </a:r>
            <a:r>
              <a:rPr lang="en-US" sz="1800" cap="none" spc="-4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][</a:t>
            </a:r>
            <a:r>
              <a:rPr lang="en-US" sz="1800" cap="none" spc="-40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-100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:]))</a:t>
            </a:r>
            <a:endParaRPr lang="en-US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</a:t>
            </a:r>
            <a:r>
              <a:rPr lang="en-US" sz="1800" cap="none" spc="-4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plt.plot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1800" cap="none" spc="-4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h.history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[</a:t>
            </a:r>
            <a:r>
              <a:rPr lang="en-US" sz="1800" cap="none" spc="-4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1800" cap="none" spc="-4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mean_absolute_percentage_error</a:t>
            </a:r>
            <a:r>
              <a:rPr lang="en-US" sz="1800" cap="none" spc="-4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][</a:t>
            </a:r>
            <a:r>
              <a:rPr lang="en-US" sz="1800" cap="none" spc="-40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10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:], label=</a:t>
            </a:r>
            <a:r>
              <a:rPr lang="en-US" sz="1800" cap="none" spc="-4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"train"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</a:t>
            </a:r>
            <a:r>
              <a:rPr lang="en-US" sz="1800" cap="none" spc="-4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plt.plot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1800" cap="none" spc="-4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h.history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[</a:t>
            </a:r>
            <a:r>
              <a:rPr lang="en-US" sz="1800" cap="none" spc="-4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1800" cap="none" spc="-4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val_mean_absolute_percentage_error</a:t>
            </a:r>
            <a:r>
              <a:rPr lang="en-US" sz="1800" cap="none" spc="-4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][</a:t>
            </a:r>
            <a:r>
              <a:rPr lang="en-US" sz="1800" cap="none" spc="-40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10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:], </a:t>
            </a:r>
            <a:endParaRPr lang="en-US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indent="449580">
              <a:lnSpc>
                <a:spcPts val="1725"/>
              </a:lnSpc>
              <a:spcAft>
                <a:spcPts val="0"/>
              </a:spcAft>
            </a:pP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label=</a:t>
            </a:r>
            <a:r>
              <a:rPr lang="en-US" sz="1800" cap="none" spc="-4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"validation"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</a:t>
            </a:r>
            <a:r>
              <a:rPr lang="en-US" sz="1800" cap="none" spc="-4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plt.legend</a:t>
            </a:r>
            <a:r>
              <a:rPr lang="en-US" sz="1800" cap="none" spc="-4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()</a:t>
            </a:r>
            <a:endParaRPr lang="uk-UA" sz="1800" cap="none" dirty="0" smtClean="0">
              <a:solidFill>
                <a:schemeClr val="tx1"/>
              </a:solidFill>
            </a:endParaRPr>
          </a:p>
          <a:p>
            <a:pPr algn="just"/>
            <a:endParaRPr lang="uk-UA" cap="none" dirty="0" smtClean="0">
              <a:solidFill>
                <a:schemeClr val="tx1"/>
              </a:solidFill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14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uk-UA" b="1" cap="none" dirty="0" smtClean="0"/>
              <a:t>Класифікація на базі </a:t>
            </a:r>
            <a:r>
              <a:rPr lang="en-US" b="1" cap="none" dirty="0" smtClean="0"/>
              <a:t>MNIST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8233" y="1119116"/>
            <a:ext cx="9953766" cy="5472754"/>
          </a:xfrm>
        </p:spPr>
        <p:txBody>
          <a:bodyPr>
            <a:normAutofit/>
          </a:bodyPr>
          <a:lstStyle/>
          <a:p>
            <a:pPr algn="just"/>
            <a:r>
              <a:rPr lang="uk-UA" cap="none" dirty="0" smtClean="0">
                <a:solidFill>
                  <a:schemeClr val="tx1"/>
                </a:solidFill>
              </a:rPr>
              <a:t>	</a:t>
            </a:r>
            <a:r>
              <a:rPr lang="en-US" cap="none" dirty="0" smtClean="0">
                <a:solidFill>
                  <a:schemeClr val="tx1"/>
                </a:solidFill>
              </a:rPr>
              <a:t>MNIST — </a:t>
            </a:r>
            <a:r>
              <a:rPr lang="uk-UA" cap="none" dirty="0" smtClean="0">
                <a:solidFill>
                  <a:schemeClr val="tx1"/>
                </a:solidFill>
              </a:rPr>
              <a:t>це своєрідне </a:t>
            </a:r>
            <a:r>
              <a:rPr lang="en-US" cap="none" dirty="0" smtClean="0">
                <a:solidFill>
                  <a:schemeClr val="tx1"/>
                </a:solidFill>
              </a:rPr>
              <a:t>“Hello, world” </a:t>
            </a:r>
            <a:r>
              <a:rPr lang="uk-UA" cap="none" dirty="0" smtClean="0">
                <a:solidFill>
                  <a:schemeClr val="tx1"/>
                </a:solidFill>
              </a:rPr>
              <a:t>машинного навчання</a:t>
            </a:r>
            <a:r>
              <a:rPr lang="uk-UA" cap="none" dirty="0" smtClean="0">
                <a:solidFill>
                  <a:schemeClr val="tx1"/>
                </a:solidFill>
              </a:rPr>
              <a:t>.</a:t>
            </a:r>
            <a:endParaRPr lang="uk-UA" cap="none" dirty="0" smtClean="0">
              <a:solidFill>
                <a:schemeClr val="tx1"/>
              </a:solidFill>
            </a:endParaRPr>
          </a:p>
          <a:p>
            <a:pPr algn="just"/>
            <a:endParaRPr lang="uk-UA" cap="none" dirty="0">
              <a:solidFill>
                <a:schemeClr val="tx1"/>
              </a:solidFill>
            </a:endParaRPr>
          </a:p>
          <a:p>
            <a:pPr algn="just"/>
            <a:endParaRPr lang="uk-UA" cap="none" dirty="0" smtClean="0">
              <a:solidFill>
                <a:schemeClr val="tx1"/>
              </a:solidFill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522" y="1856097"/>
            <a:ext cx="4735774" cy="45992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07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uk-UA" b="1" cap="none" dirty="0" smtClean="0"/>
              <a:t>Класифікація на базі </a:t>
            </a:r>
            <a:r>
              <a:rPr lang="en-US" b="1" cap="none" dirty="0" smtClean="0"/>
              <a:t>MNIST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7039" y="1119116"/>
            <a:ext cx="10294960" cy="5472754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endParaRPr lang="uk-UA" cap="none" dirty="0" smtClean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cap="none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#</a:t>
            </a:r>
            <a:r>
              <a:rPr lang="en-US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Data import: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X_train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y_train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), 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X_test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y_test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 </a:t>
            </a:r>
            <a:r>
              <a:rPr lang="en-US" cap="none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</a:t>
            </a:r>
            <a:endParaRPr lang="uk-UA" cap="none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uk-UA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uk-UA" cap="none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</a:t>
            </a:r>
            <a:r>
              <a:rPr lang="en-US" cap="none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keras.datasets.mnist.load_data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plt.imshow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X_train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[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],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cmap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'binary'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print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y_train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[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AF00DB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for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r>
              <a:rPr lang="en-US" cap="none" dirty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range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):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</a:t>
            </a:r>
            <a:r>
              <a:rPr lang="en-US" cap="none" dirty="0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print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"digit:"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"count: "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np.count_nonzero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y_train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==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US" cap="none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#Data scale: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X_train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=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X_train.astype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"float32"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 / 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255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X_test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=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X_test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/ 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255.0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uk-UA" cap="none" dirty="0" smtClean="0">
              <a:solidFill>
                <a:schemeClr val="tx1"/>
              </a:solidFill>
            </a:endParaRPr>
          </a:p>
          <a:p>
            <a:pPr algn="just"/>
            <a:endParaRPr lang="uk-UA" cap="none" dirty="0" smtClean="0">
              <a:solidFill>
                <a:schemeClr val="tx1"/>
              </a:solidFill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4710" y="1"/>
            <a:ext cx="9512490" cy="1009934"/>
          </a:xfrm>
        </p:spPr>
        <p:txBody>
          <a:bodyPr>
            <a:noAutofit/>
          </a:bodyPr>
          <a:lstStyle/>
          <a:p>
            <a:pPr algn="ctr"/>
            <a:r>
              <a:rPr lang="uk-UA" b="1" cap="none" dirty="0" smtClean="0"/>
              <a:t>Класифікація на базі </a:t>
            </a:r>
            <a:r>
              <a:rPr lang="en-US" b="1" cap="none" dirty="0" smtClean="0"/>
              <a:t>MNIST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4709" y="1119116"/>
            <a:ext cx="9376013" cy="5472754"/>
          </a:xfrm>
        </p:spPr>
        <p:txBody>
          <a:bodyPr>
            <a:normAutofit fontScale="70000" lnSpcReduction="20000"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Бінарний випадок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y_train_5 = 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y_train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== 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5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).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astype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"float32"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 =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keras.models.Sequential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([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 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keras.layers.Flatten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input_shape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=(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28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28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)),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 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keras.layers.Dense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activation=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cap="none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relu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),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 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keras.layers.Dense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activation=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"sigmoid"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</a:t>
            </a:r>
            <a:r>
              <a:rPr lang="en-US" cap="none" dirty="0" err="1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compile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optimizer=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</a:t>
            </a:r>
            <a:r>
              <a:rPr lang="en-US" cap="none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adam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loss =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keras.losses.binary_crossentropy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   metrics=[</a:t>
            </a:r>
            <a:r>
              <a:rPr lang="en-US" cap="none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"accuracy"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model.fit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X_train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y_train_5, epochs=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batch_size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=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5000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Bef>
                <a:spcPts val="600"/>
              </a:spcBef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model.evaluate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X_test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 y_test_5)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y_pred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= 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model.predict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X_test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 &gt; 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0.5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)/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1.0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725"/>
              </a:lnSpc>
              <a:spcAft>
                <a:spcPts val="0"/>
              </a:spcAft>
            </a:pP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y_pred.reshape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795E26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len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cap="none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y_test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))[: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50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 == y_test_5[:</a:t>
            </a:r>
            <a:r>
              <a:rPr lang="en-US" cap="none" dirty="0">
                <a:solidFill>
                  <a:srgbClr val="09885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50</a:t>
            </a:r>
            <a:r>
              <a:rPr lang="en-US" cap="none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]</a:t>
            </a:r>
            <a:endParaRPr lang="en-US" sz="2400" cap="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uk-UA" cap="none" dirty="0" smtClean="0">
              <a:solidFill>
                <a:schemeClr val="tx1"/>
              </a:solidFill>
            </a:endParaRPr>
          </a:p>
          <a:p>
            <a:pPr algn="just"/>
            <a:endParaRPr lang="uk-UA" cap="none" dirty="0" smtClean="0">
              <a:solidFill>
                <a:schemeClr val="tx1"/>
              </a:solidFill>
            </a:endParaRPr>
          </a:p>
          <a:p>
            <a:pPr algn="just"/>
            <a:endParaRPr lang="ru-RU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2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хема">
  <a:themeElements>
    <a:clrScheme name="Схема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Схем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хема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 14. Використання матриць толерантності для синтезу нейронних елементів" id="{97A8BF9D-D5F5-42DF-9BB5-8D7124B4A945}" vid="{3CAF3C79-6FD2-4BF7-A81C-5AF076B7D1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template1</Template>
  <TotalTime>99</TotalTime>
  <Words>67</Words>
  <Application>Microsoft Office PowerPoint</Application>
  <PresentationFormat>Widescreen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Courier New</vt:lpstr>
      <vt:lpstr>Times New Roman</vt:lpstr>
      <vt:lpstr>Trebuchet MS</vt:lpstr>
      <vt:lpstr>Tw Cen MT</vt:lpstr>
      <vt:lpstr>Схема</vt:lpstr>
      <vt:lpstr>Модуль 2 Методи навчання нейромереж </vt:lpstr>
      <vt:lpstr>Використання нейромереж для розв’язування задачі регресії</vt:lpstr>
      <vt:lpstr>PowerPoint Presentation</vt:lpstr>
      <vt:lpstr>Використання GPU</vt:lpstr>
      <vt:lpstr>Використання множини валідації</vt:lpstr>
      <vt:lpstr>Використання множини валідації</vt:lpstr>
      <vt:lpstr>Класифікація на базі MNIST</vt:lpstr>
      <vt:lpstr>Класифікація на базі MNIST</vt:lpstr>
      <vt:lpstr>Класифікація на базі MNIST</vt:lpstr>
      <vt:lpstr>Класифікація на базі MNIST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1 Моделі нейронних елементів та нейромереж</dc:title>
  <dc:creator>User</dc:creator>
  <cp:lastModifiedBy>User</cp:lastModifiedBy>
  <cp:revision>25</cp:revision>
  <dcterms:created xsi:type="dcterms:W3CDTF">2021-05-03T14:12:53Z</dcterms:created>
  <dcterms:modified xsi:type="dcterms:W3CDTF">2021-05-04T12:50:08Z</dcterms:modified>
</cp:coreProperties>
</file>