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9" autoAdjust="0"/>
    <p:restoredTop sz="94670" autoAdjust="0"/>
  </p:normalViewPr>
  <p:slideViewPr>
    <p:cSldViewPr>
      <p:cViewPr varScale="1">
        <p:scale>
          <a:sx n="66" d="100"/>
          <a:sy n="66" d="100"/>
        </p:scale>
        <p:origin x="16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18" Type="http://schemas.openxmlformats.org/officeDocument/2006/relationships/image" Target="../media/image3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19" Type="http://schemas.openxmlformats.org/officeDocument/2006/relationships/image" Target="../media/image36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9" Type="http://schemas.openxmlformats.org/officeDocument/2006/relationships/oleObject" Target="../embeddings/oleObject35.bin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34" Type="http://schemas.openxmlformats.org/officeDocument/2006/relationships/image" Target="../media/image33.wmf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33" Type="http://schemas.openxmlformats.org/officeDocument/2006/relationships/oleObject" Target="../embeddings/oleObject32.bin"/><Relationship Id="rId38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8.wmf"/><Relationship Id="rId32" Type="http://schemas.openxmlformats.org/officeDocument/2006/relationships/image" Target="../media/image32.wmf"/><Relationship Id="rId37" Type="http://schemas.openxmlformats.org/officeDocument/2006/relationships/oleObject" Target="../embeddings/oleObject34.bin"/><Relationship Id="rId40" Type="http://schemas.openxmlformats.org/officeDocument/2006/relationships/image" Target="../media/image36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30.wmf"/><Relationship Id="rId36" Type="http://schemas.openxmlformats.org/officeDocument/2006/relationships/image" Target="../media/image34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5.bin"/><Relationship Id="rId31" Type="http://schemas.openxmlformats.org/officeDocument/2006/relationships/oleObject" Target="../embeddings/oleObject31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31.wmf"/><Relationship Id="rId35" Type="http://schemas.openxmlformats.org/officeDocument/2006/relationships/oleObject" Target="../embeddings/oleObject33.bin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708920"/>
            <a:ext cx="6670222" cy="3096344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uk-UA" sz="3200" dirty="0"/>
              <a:t> Синтез комбінаційних схем з одного нейронного елемента та суматорів за модулем 2</a:t>
            </a:r>
            <a:r>
              <a:rPr lang="uk-UA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uk-UA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1556792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 № </a:t>
            </a:r>
            <a:r>
              <a:rPr lang="en-US" sz="3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16</a:t>
            </a:r>
            <a:endParaRPr lang="uk-UA" sz="36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uk-UA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52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546" y="1124744"/>
            <a:ext cx="6714908" cy="558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88639"/>
            <a:ext cx="7920880" cy="810087"/>
          </a:xfrm>
          <a:prstGeom prst="wedgeRoundRectCallout">
            <a:avLst>
              <a:gd name="adj1" fmla="val -20753"/>
              <a:gd name="adj2" fmla="val 64969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37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96643"/>
            <a:ext cx="6785570" cy="549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88639"/>
            <a:ext cx="7920880" cy="810087"/>
          </a:xfrm>
          <a:prstGeom prst="wedgeRoundRectCallout">
            <a:avLst>
              <a:gd name="adj1" fmla="val -20753"/>
              <a:gd name="adj2" fmla="val 64969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403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88639"/>
            <a:ext cx="7920880" cy="810087"/>
          </a:xfrm>
          <a:prstGeom prst="wedgeRoundRectCallout">
            <a:avLst>
              <a:gd name="adj1" fmla="val -20753"/>
              <a:gd name="adj2" fmla="val 64969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943100"/>
            <a:ext cx="79629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3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88639"/>
            <a:ext cx="7920880" cy="810087"/>
          </a:xfrm>
          <a:prstGeom prst="wedgeRoundRectCallout">
            <a:avLst>
              <a:gd name="adj1" fmla="val -20753"/>
              <a:gd name="adj2" fmla="val 64969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196752"/>
            <a:ext cx="7962900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333" y="5659531"/>
            <a:ext cx="22822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88639"/>
            <a:ext cx="7920880" cy="810087"/>
          </a:xfrm>
          <a:prstGeom prst="wedgeRoundRectCallout">
            <a:avLst>
              <a:gd name="adj1" fmla="val -20753"/>
              <a:gd name="adj2" fmla="val 64969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43" y="1196752"/>
            <a:ext cx="7135514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2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85" y="908720"/>
            <a:ext cx="713551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84180" y="116632"/>
            <a:ext cx="7920880" cy="720081"/>
          </a:xfrm>
          <a:prstGeom prst="wedgeRoundRectCallout">
            <a:avLst>
              <a:gd name="adj1" fmla="val -20753"/>
              <a:gd name="adj2" fmla="val 64969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24" y="118842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Синтез </a:t>
            </a:r>
            <a:r>
              <a:rPr lang="uk-UA" sz="1800" b="1" dirty="0"/>
              <a:t>комбінаційних схем з одного нейронного елемента та суматорів за модулем 2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739" y="6393412"/>
            <a:ext cx="5054606" cy="27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6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755576" y="188640"/>
            <a:ext cx="7848872" cy="648072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6652"/>
            <a:ext cx="8003232" cy="432048"/>
          </a:xfrm>
        </p:spPr>
        <p:txBody>
          <a:bodyPr>
            <a:noAutofit/>
          </a:bodyPr>
          <a:lstStyle/>
          <a:p>
            <a:pPr algn="r"/>
            <a:r>
              <a:rPr lang="uk-UA" sz="2800" b="1" dirty="0" smtClean="0"/>
              <a:t>Тема № 4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859216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У лекції наведено методи </a:t>
            </a:r>
            <a:r>
              <a:rPr lang="uk-UA" dirty="0"/>
              <a:t>синтезу комбінаційних схем із одного нейронного елемента та суматорів за mod 2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77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88640"/>
            <a:ext cx="7920880" cy="792088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85921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У </a:t>
            </a:r>
            <a:r>
              <a:rPr lang="uk-UA" smtClean="0"/>
              <a:t>попередній лекції показано</a:t>
            </a:r>
            <a:r>
              <a:rPr lang="uk-UA" dirty="0"/>
              <a:t>, що </a:t>
            </a:r>
            <a:r>
              <a:rPr lang="uk-UA" dirty="0" err="1"/>
              <a:t>бульова</a:t>
            </a:r>
            <a:r>
              <a:rPr lang="uk-UA" dirty="0"/>
              <a:t> функція </a:t>
            </a:r>
            <a:r>
              <a:rPr lang="uk-UA" dirty="0" smtClean="0"/>
              <a:t>    реалізується </a:t>
            </a:r>
            <a:r>
              <a:rPr lang="uk-UA" dirty="0"/>
              <a:t>одним нейронним елементом із пороговою функцією активації, якщо в множині її зведених ядер  </a:t>
            </a:r>
            <a:r>
              <a:rPr lang="uk-UA" dirty="0" smtClean="0"/>
              <a:t>   хоча </a:t>
            </a:r>
            <a:r>
              <a:rPr lang="uk-UA" dirty="0"/>
              <a:t>б для одного зведеного ядра  </a:t>
            </a:r>
            <a:r>
              <a:rPr lang="uk-UA" dirty="0" smtClean="0"/>
              <a:t>          можна </a:t>
            </a:r>
            <a:r>
              <a:rPr lang="uk-UA" dirty="0"/>
              <a:t>вказати такі </a:t>
            </a:r>
            <a:r>
              <a:rPr lang="uk-UA" dirty="0" smtClean="0"/>
              <a:t>елементи</a:t>
            </a:r>
          </a:p>
          <a:p>
            <a:pPr marL="0" indent="0" algn="just">
              <a:buNone/>
            </a:pPr>
            <a:r>
              <a:rPr lang="uk-UA" dirty="0" smtClean="0"/>
              <a:t>	відповідних </a:t>
            </a:r>
            <a:r>
              <a:rPr lang="uk-UA" dirty="0"/>
              <a:t>симетричних груп   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і </a:t>
            </a:r>
            <a:r>
              <a:rPr lang="uk-UA" dirty="0"/>
              <a:t>таку матрицю толерантності </a:t>
            </a:r>
            <a:r>
              <a:rPr lang="uk-UA" dirty="0" smtClean="0"/>
              <a:t>           , що                   .</a:t>
            </a:r>
          </a:p>
          <a:p>
            <a:pPr marL="0" indent="0" algn="just">
              <a:buNone/>
            </a:pPr>
            <a:r>
              <a:rPr lang="uk-UA" dirty="0" smtClean="0"/>
              <a:t>Природно </a:t>
            </a:r>
            <a:r>
              <a:rPr lang="uk-UA" dirty="0"/>
              <a:t>виникає питання: </a:t>
            </a:r>
            <a:r>
              <a:rPr lang="uk-UA" i="1" u="sng" dirty="0"/>
              <a:t>чи можна розширити клас функцій алгебри логіки, які реалізуються одним </a:t>
            </a:r>
            <a:r>
              <a:rPr lang="uk-UA" b="1" i="1" u="sng" dirty="0"/>
              <a:t>НЕ</a:t>
            </a:r>
            <a:r>
              <a:rPr lang="uk-UA" i="1" u="sng" dirty="0"/>
              <a:t>, якщо над ними виконати деякі перетворення? 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10496"/>
              </p:ext>
            </p:extLst>
          </p:nvPr>
        </p:nvGraphicFramePr>
        <p:xfrm>
          <a:off x="1907704" y="1628800"/>
          <a:ext cx="1416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3" imgW="749160" imgH="228600" progId="Equation.3">
                  <p:embed/>
                </p:oleObj>
              </mc:Choice>
              <mc:Fallback>
                <p:oleObj name="Формула" r:id="rId3" imgW="749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1628800"/>
                        <a:ext cx="1416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240903"/>
              </p:ext>
            </p:extLst>
          </p:nvPr>
        </p:nvGraphicFramePr>
        <p:xfrm>
          <a:off x="4720621" y="2348880"/>
          <a:ext cx="75608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Формула" r:id="rId5" imgW="355320" imgH="203040" progId="Equation.3">
                  <p:embed/>
                </p:oleObj>
              </mc:Choice>
              <mc:Fallback>
                <p:oleObj name="Формула" r:id="rId5" imgW="355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0621" y="2348880"/>
                        <a:ext cx="756084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199627"/>
              </p:ext>
            </p:extLst>
          </p:nvPr>
        </p:nvGraphicFramePr>
        <p:xfrm>
          <a:off x="2987824" y="2708920"/>
          <a:ext cx="70089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Формула" r:id="rId7" imgW="419040" imgH="228600" progId="Equation.3">
                  <p:embed/>
                </p:oleObj>
              </mc:Choice>
              <mc:Fallback>
                <p:oleObj name="Формула" r:id="rId7" imgW="419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87824" y="2708920"/>
                        <a:ext cx="70089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808402"/>
              </p:ext>
            </p:extLst>
          </p:nvPr>
        </p:nvGraphicFramePr>
        <p:xfrm>
          <a:off x="827584" y="3140968"/>
          <a:ext cx="621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Формула" r:id="rId9" imgW="291960" imgH="203040" progId="Equation.3">
                  <p:embed/>
                </p:oleObj>
              </mc:Choice>
              <mc:Fallback>
                <p:oleObj name="Формула" r:id="rId9" imgW="291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7584" y="3140968"/>
                        <a:ext cx="621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826127"/>
              </p:ext>
            </p:extLst>
          </p:nvPr>
        </p:nvGraphicFramePr>
        <p:xfrm>
          <a:off x="6156176" y="3140968"/>
          <a:ext cx="750314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Формула" r:id="rId11" imgW="419040" imgH="241200" progId="Equation.3">
                  <p:embed/>
                </p:oleObj>
              </mc:Choice>
              <mc:Fallback>
                <p:oleObj name="Формула" r:id="rId11" imgW="4190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56176" y="3140968"/>
                        <a:ext cx="750314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657590"/>
              </p:ext>
            </p:extLst>
          </p:nvPr>
        </p:nvGraphicFramePr>
        <p:xfrm>
          <a:off x="6988941" y="3140968"/>
          <a:ext cx="1559250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13" imgW="799920" imgH="203040" progId="Equation.3">
                  <p:embed/>
                </p:oleObj>
              </mc:Choice>
              <mc:Fallback>
                <p:oleObj name="Формула" r:id="rId13" imgW="799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88941" y="3140968"/>
                        <a:ext cx="1559250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33898"/>
              </p:ext>
            </p:extLst>
          </p:nvPr>
        </p:nvGraphicFramePr>
        <p:xfrm>
          <a:off x="5220072" y="3573016"/>
          <a:ext cx="818529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15" imgW="457200" imgH="241200" progId="Equation.3">
                  <p:embed/>
                </p:oleObj>
              </mc:Choice>
              <mc:Fallback>
                <p:oleObj name="Формула" r:id="rId15" imgW="4572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20072" y="3573016"/>
                        <a:ext cx="818529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392266"/>
              </p:ext>
            </p:extLst>
          </p:nvPr>
        </p:nvGraphicFramePr>
        <p:xfrm>
          <a:off x="6660232" y="3573016"/>
          <a:ext cx="1566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17" imgW="1104900" imgH="304800" progId="Equation.3">
                  <p:embed/>
                </p:oleObj>
              </mc:Choice>
              <mc:Fallback>
                <p:oleObj name="Формула" r:id="rId17" imgW="1104900" imgH="304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573016"/>
                        <a:ext cx="1566000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ая прямоугольная выноска 9"/>
          <p:cNvSpPr/>
          <p:nvPr/>
        </p:nvSpPr>
        <p:spPr>
          <a:xfrm>
            <a:off x="755576" y="188640"/>
            <a:ext cx="7920880" cy="792088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859216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У </a:t>
            </a:r>
            <a:r>
              <a:rPr lang="uk-UA" dirty="0"/>
              <a:t>цьому підрозділі в якості такого перетворення застосовується логічна операція  </a:t>
            </a:r>
            <a:r>
              <a:rPr lang="uk-UA" dirty="0" smtClean="0"/>
              <a:t> </a:t>
            </a:r>
            <a:r>
              <a:rPr lang="ru-RU" dirty="0" smtClean="0"/>
              <a:t>–</a:t>
            </a:r>
            <a:r>
              <a:rPr lang="uk-UA" dirty="0" smtClean="0"/>
              <a:t> </a:t>
            </a:r>
            <a:r>
              <a:rPr lang="uk-UA" dirty="0"/>
              <a:t>сума за mod 2. Також досліджується питання: які перетворення у спектральній області бульових функцій відповідають логічним операціям, що перетворюють функції алгебри логіки у </a:t>
            </a:r>
            <a:r>
              <a:rPr lang="uk-UA" dirty="0" err="1"/>
              <a:t>нейрофункції</a:t>
            </a:r>
            <a:r>
              <a:rPr lang="uk-UA" dirty="0" smtClean="0"/>
              <a:t>?</a:t>
            </a:r>
          </a:p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smtClean="0"/>
              <a:t>Нехай	</a:t>
            </a:r>
            <a:r>
              <a:rPr lang="ru-RU" dirty="0" smtClean="0"/>
              <a:t>–</a:t>
            </a:r>
            <a:r>
              <a:rPr lang="uk-UA" dirty="0" smtClean="0"/>
              <a:t> </a:t>
            </a:r>
            <a:r>
              <a:rPr lang="uk-UA" dirty="0"/>
              <a:t>ядро </a:t>
            </a:r>
            <a:r>
              <a:rPr lang="uk-UA" dirty="0" err="1"/>
              <a:t>бульової</a:t>
            </a:r>
            <a:r>
              <a:rPr lang="uk-UA" dirty="0"/>
              <a:t> </a:t>
            </a:r>
            <a:r>
              <a:rPr lang="uk-UA" dirty="0" smtClean="0"/>
              <a:t>функції             </a:t>
            </a:r>
            <a:r>
              <a:rPr lang="uk-UA" dirty="0"/>
              <a:t>, елементи якого записані у рядки матриці </a:t>
            </a:r>
            <a:r>
              <a:rPr lang="uk-UA" dirty="0" smtClean="0"/>
              <a:t>            . </a:t>
            </a:r>
            <a:r>
              <a:rPr lang="uk-UA" sz="2300" dirty="0"/>
              <a:t>Вектор-стовпчик</a:t>
            </a:r>
            <a:r>
              <a:rPr lang="uk-UA" dirty="0"/>
              <a:t> </a:t>
            </a:r>
            <a:r>
              <a:rPr lang="uk-UA" sz="2300" dirty="0"/>
              <a:t>матриці</a:t>
            </a:r>
            <a:r>
              <a:rPr lang="uk-UA" dirty="0"/>
              <a:t>  </a:t>
            </a:r>
            <a:r>
              <a:rPr lang="uk-UA" dirty="0" smtClean="0"/>
              <a:t>      з </a:t>
            </a:r>
            <a:r>
              <a:rPr lang="uk-UA" dirty="0"/>
              <a:t>номером  позначимо через  </a:t>
            </a:r>
            <a:r>
              <a:rPr lang="uk-UA" dirty="0" smtClean="0"/>
              <a:t>    і </a:t>
            </a:r>
            <a:r>
              <a:rPr lang="uk-UA" dirty="0"/>
              <a:t>визначимо дію операторів 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над </a:t>
            </a:r>
            <a:r>
              <a:rPr lang="uk-UA" dirty="0"/>
              <a:t>ядром  </a:t>
            </a:r>
            <a:r>
              <a:rPr lang="uk-UA" dirty="0" smtClean="0"/>
              <a:t>          наступним </a:t>
            </a:r>
            <a:r>
              <a:rPr lang="uk-UA" dirty="0"/>
              <a:t>чином: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6228184" y="5635966"/>
            <a:ext cx="1296144" cy="43204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848986"/>
              </p:ext>
            </p:extLst>
          </p:nvPr>
        </p:nvGraphicFramePr>
        <p:xfrm>
          <a:off x="7740352" y="1556792"/>
          <a:ext cx="401146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Формула" r:id="rId3" imgW="164880" imgH="177480" progId="Equation.3">
                  <p:embed/>
                </p:oleObj>
              </mc:Choice>
              <mc:Fallback>
                <p:oleObj name="Формула" r:id="rId3" imgW="164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0352" y="1556792"/>
                        <a:ext cx="401146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456197"/>
              </p:ext>
            </p:extLst>
          </p:nvPr>
        </p:nvGraphicFramePr>
        <p:xfrm>
          <a:off x="2555776" y="3861048"/>
          <a:ext cx="810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Формула" r:id="rId5" imgW="380880" imgH="203040" progId="Equation.3">
                  <p:embed/>
                </p:oleObj>
              </mc:Choice>
              <mc:Fallback>
                <p:oleObj name="Формула" r:id="rId5" imgW="380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776" y="3861048"/>
                        <a:ext cx="810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715833"/>
              </p:ext>
            </p:extLst>
          </p:nvPr>
        </p:nvGraphicFramePr>
        <p:xfrm>
          <a:off x="6948264" y="3861048"/>
          <a:ext cx="1296144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Формула" r:id="rId7" imgW="761760" imgH="228600" progId="Equation.3">
                  <p:embed/>
                </p:oleObj>
              </mc:Choice>
              <mc:Fallback>
                <p:oleObj name="Формула" r:id="rId7" imgW="761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48264" y="3861048"/>
                        <a:ext cx="1296144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881884"/>
              </p:ext>
            </p:extLst>
          </p:nvPr>
        </p:nvGraphicFramePr>
        <p:xfrm>
          <a:off x="6948264" y="4293096"/>
          <a:ext cx="1305375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Формула" r:id="rId9" imgW="965160" imgH="241200" progId="Equation.3">
                  <p:embed/>
                </p:oleObj>
              </mc:Choice>
              <mc:Fallback>
                <p:oleObj name="Формула" r:id="rId9" imgW="965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48264" y="4293096"/>
                        <a:ext cx="1305375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462930"/>
              </p:ext>
            </p:extLst>
          </p:nvPr>
        </p:nvGraphicFramePr>
        <p:xfrm>
          <a:off x="4283968" y="4653136"/>
          <a:ext cx="648072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Формула" r:id="rId11" imgW="444240" imgH="241200" progId="Equation.3">
                  <p:embed/>
                </p:oleObj>
              </mc:Choice>
              <mc:Fallback>
                <p:oleObj name="Формула" r:id="rId11" imgW="4442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83968" y="4653136"/>
                        <a:ext cx="648072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938333"/>
              </p:ext>
            </p:extLst>
          </p:nvPr>
        </p:nvGraphicFramePr>
        <p:xfrm>
          <a:off x="1547664" y="4987942"/>
          <a:ext cx="240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Формула" r:id="rId13" imgW="126720" imgH="228600" progId="Equation.3">
                  <p:embed/>
                </p:oleObj>
              </mc:Choice>
              <mc:Fallback>
                <p:oleObj name="Формула" r:id="rId13" imgW="126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47664" y="4987942"/>
                        <a:ext cx="240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925966"/>
              </p:ext>
            </p:extLst>
          </p:nvPr>
        </p:nvGraphicFramePr>
        <p:xfrm>
          <a:off x="6073369" y="5013176"/>
          <a:ext cx="1989000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Формула" r:id="rId15" imgW="1295280" imgH="304560" progId="Equation.3">
                  <p:embed/>
                </p:oleObj>
              </mc:Choice>
              <mc:Fallback>
                <p:oleObj name="Формула" r:id="rId15" imgW="129528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73369" y="5013176"/>
                        <a:ext cx="1989000" cy="46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751359"/>
              </p:ext>
            </p:extLst>
          </p:nvPr>
        </p:nvGraphicFramePr>
        <p:xfrm>
          <a:off x="2267744" y="5419990"/>
          <a:ext cx="810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Формула" r:id="rId17" imgW="380880" imgH="203040" progId="Equation.3">
                  <p:embed/>
                </p:oleObj>
              </mc:Choice>
              <mc:Fallback>
                <p:oleObj name="Формула" r:id="rId17" imgW="380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67744" y="5419990"/>
                        <a:ext cx="810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3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88640"/>
            <a:ext cx="7920880" cy="792088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848872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–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означає,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-ий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вектор-стовпчик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матриці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заміниться вектор-стовпчиком    		         , де                          		    і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покоординатне додавання бульових векторів за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. Оператору 			присвоїмо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і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множину всіх різних рядків одержаної матриці позначимо через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Функцію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ядро якої будується з елементів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</a:p>
          <a:p>
            <a:pPr marL="0" indent="0" algn="just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позначимо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Очевидно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коли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ядром функції 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бульові набори, на яких функція 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приймає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	   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Покладемо, що 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і 	         .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30088"/>
              </p:ext>
            </p:extLst>
          </p:nvPr>
        </p:nvGraphicFramePr>
        <p:xfrm>
          <a:off x="1835696" y="1412776"/>
          <a:ext cx="193985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Формула" r:id="rId3" imgW="1205977" imgH="317362" progId="Equation.3">
                  <p:embed/>
                </p:oleObj>
              </mc:Choice>
              <mc:Fallback>
                <p:oleObj name="Формула" r:id="rId3" imgW="1205977" imgH="31736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412776"/>
                        <a:ext cx="1939850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278171"/>
              </p:ext>
            </p:extLst>
          </p:nvPr>
        </p:nvGraphicFramePr>
        <p:xfrm>
          <a:off x="5652120" y="1412776"/>
          <a:ext cx="288000" cy="480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Формула" r:id="rId5" imgW="126720" imgH="190440" progId="Equation.3">
                  <p:embed/>
                </p:oleObj>
              </mc:Choice>
              <mc:Fallback>
                <p:oleObj name="Формула" r:id="rId5" imgW="126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52120" y="1412776"/>
                        <a:ext cx="288000" cy="480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785819"/>
              </p:ext>
            </p:extLst>
          </p:nvPr>
        </p:nvGraphicFramePr>
        <p:xfrm>
          <a:off x="1619672" y="1772816"/>
          <a:ext cx="462050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Формула" r:id="rId7" imgW="444240" imgH="241200" progId="Equation.3">
                  <p:embed/>
                </p:oleObj>
              </mc:Choice>
              <mc:Fallback>
                <p:oleObj name="Формула" r:id="rId7" imgW="4442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9672" y="1772816"/>
                        <a:ext cx="462050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42460"/>
              </p:ext>
            </p:extLst>
          </p:nvPr>
        </p:nvGraphicFramePr>
        <p:xfrm>
          <a:off x="5940152" y="1772816"/>
          <a:ext cx="1728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Формула" r:id="rId9" imgW="1066680" imgH="266400" progId="Equation.3">
                  <p:embed/>
                </p:oleObj>
              </mc:Choice>
              <mc:Fallback>
                <p:oleObj name="Формула" r:id="rId9" imgW="10666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40152" y="1772816"/>
                        <a:ext cx="1728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220809"/>
              </p:ext>
            </p:extLst>
          </p:nvPr>
        </p:nvGraphicFramePr>
        <p:xfrm>
          <a:off x="611560" y="2060848"/>
          <a:ext cx="2088232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Формула" r:id="rId11" imgW="1371600" imgH="228600" progId="Equation.3">
                  <p:embed/>
                </p:oleObj>
              </mc:Choice>
              <mc:Fallback>
                <p:oleObj name="Формула" r:id="rId11" imgW="1371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560" y="2060848"/>
                        <a:ext cx="2088232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247324"/>
              </p:ext>
            </p:extLst>
          </p:nvPr>
        </p:nvGraphicFramePr>
        <p:xfrm>
          <a:off x="2915816" y="2060848"/>
          <a:ext cx="401143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Формула" r:id="rId13" imgW="164880" imgH="177480" progId="Equation.3">
                  <p:embed/>
                </p:oleObj>
              </mc:Choice>
              <mc:Fallback>
                <p:oleObj name="Формула" r:id="rId13" imgW="164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15816" y="2060848"/>
                        <a:ext cx="401143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797117"/>
              </p:ext>
            </p:extLst>
          </p:nvPr>
        </p:nvGraphicFramePr>
        <p:xfrm>
          <a:off x="2051720" y="2420888"/>
          <a:ext cx="720080" cy="29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Формула" r:id="rId15" imgW="419040" imgH="177480" progId="Equation.3">
                  <p:embed/>
                </p:oleObj>
              </mc:Choice>
              <mc:Fallback>
                <p:oleObj name="Формула" r:id="rId15" imgW="4190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051720" y="2420888"/>
                        <a:ext cx="720080" cy="299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277568"/>
              </p:ext>
            </p:extLst>
          </p:nvPr>
        </p:nvGraphicFramePr>
        <p:xfrm>
          <a:off x="4211960" y="2420888"/>
          <a:ext cx="1800200" cy="504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Формула" r:id="rId17" imgW="1180800" imgH="317160" progId="Equation.3">
                  <p:embed/>
                </p:oleObj>
              </mc:Choice>
              <mc:Fallback>
                <p:oleObj name="Формула" r:id="rId17" imgW="1180800" imgH="317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11960" y="2420888"/>
                        <a:ext cx="1800200" cy="504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287881"/>
              </p:ext>
            </p:extLst>
          </p:nvPr>
        </p:nvGraphicFramePr>
        <p:xfrm>
          <a:off x="611560" y="2749062"/>
          <a:ext cx="2664296" cy="391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Формула" r:id="rId19" imgW="1638000" imgH="228600" progId="Equation.3">
                  <p:embed/>
                </p:oleObj>
              </mc:Choice>
              <mc:Fallback>
                <p:oleObj name="Формула" r:id="rId19" imgW="1638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11560" y="2749062"/>
                        <a:ext cx="2664296" cy="391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711267"/>
              </p:ext>
            </p:extLst>
          </p:nvPr>
        </p:nvGraphicFramePr>
        <p:xfrm>
          <a:off x="3633365" y="3212976"/>
          <a:ext cx="972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Формула" r:id="rId21" imgW="685800" imgH="304560" progId="Equation.3">
                  <p:embed/>
                </p:oleObj>
              </mc:Choice>
              <mc:Fallback>
                <p:oleObj name="Формула" r:id="rId21" imgW="68580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633365" y="3212976"/>
                        <a:ext cx="972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613666"/>
              </p:ext>
            </p:extLst>
          </p:nvPr>
        </p:nvGraphicFramePr>
        <p:xfrm>
          <a:off x="7677372" y="3573016"/>
          <a:ext cx="1012500" cy="45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Формула" r:id="rId23" imgW="685800" imgH="304560" progId="Equation.3">
                  <p:embed/>
                </p:oleObj>
              </mc:Choice>
              <mc:Fallback>
                <p:oleObj name="Формула" r:id="rId23" imgW="68580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677372" y="3573016"/>
                        <a:ext cx="1012500" cy="45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554080"/>
              </p:ext>
            </p:extLst>
          </p:nvPr>
        </p:nvGraphicFramePr>
        <p:xfrm>
          <a:off x="2699792" y="4005064"/>
          <a:ext cx="648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Формула" r:id="rId25" imgW="457200" imgH="304560" progId="Equation.3">
                  <p:embed/>
                </p:oleObj>
              </mc:Choice>
              <mc:Fallback>
                <p:oleObj name="Формула" r:id="rId25" imgW="45720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699792" y="4005064"/>
                        <a:ext cx="648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816935"/>
              </p:ext>
            </p:extLst>
          </p:nvPr>
        </p:nvGraphicFramePr>
        <p:xfrm>
          <a:off x="3902257" y="4365104"/>
          <a:ext cx="1339485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Формула" r:id="rId27" imgW="914400" imgH="228600" progId="Equation.3">
                  <p:embed/>
                </p:oleObj>
              </mc:Choice>
              <mc:Fallback>
                <p:oleObj name="Формула" r:id="rId27" imgW="914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902257" y="4365104"/>
                        <a:ext cx="1339485" cy="36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415302"/>
              </p:ext>
            </p:extLst>
          </p:nvPr>
        </p:nvGraphicFramePr>
        <p:xfrm>
          <a:off x="7452320" y="4365104"/>
          <a:ext cx="65107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Формула" r:id="rId29" imgW="393480" imgH="304560" progId="Equation.3">
                  <p:embed/>
                </p:oleObj>
              </mc:Choice>
              <mc:Fallback>
                <p:oleObj name="Формула" r:id="rId29" imgW="39348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452320" y="4365104"/>
                        <a:ext cx="651072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67021"/>
              </p:ext>
            </p:extLst>
          </p:nvPr>
        </p:nvGraphicFramePr>
        <p:xfrm>
          <a:off x="5364088" y="4797152"/>
          <a:ext cx="558738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Формула" r:id="rId31" imgW="393480" imgH="304560" progId="Equation.3">
                  <p:embed/>
                </p:oleObj>
              </mc:Choice>
              <mc:Fallback>
                <p:oleObj name="Формула" r:id="rId31" imgW="393480" imgH="304560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797152"/>
                        <a:ext cx="558738" cy="4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988297"/>
              </p:ext>
            </p:extLst>
          </p:nvPr>
        </p:nvGraphicFramePr>
        <p:xfrm>
          <a:off x="8388424" y="4797152"/>
          <a:ext cx="193846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Формула" r:id="rId33" imgW="88560" imgH="164880" progId="Equation.3">
                  <p:embed/>
                </p:oleObj>
              </mc:Choice>
              <mc:Fallback>
                <p:oleObj name="Формула" r:id="rId33" imgW="8856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8388424" y="4797152"/>
                        <a:ext cx="193846" cy="36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21788"/>
              </p:ext>
            </p:extLst>
          </p:nvPr>
        </p:nvGraphicFramePr>
        <p:xfrm>
          <a:off x="899592" y="5157192"/>
          <a:ext cx="967500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Формула" r:id="rId35" imgW="545760" imgH="203040" progId="Equation.3">
                  <p:embed/>
                </p:oleObj>
              </mc:Choice>
              <mc:Fallback>
                <p:oleObj name="Формула" r:id="rId35" imgW="545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899592" y="5157192"/>
                        <a:ext cx="967500" cy="36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929852"/>
              </p:ext>
            </p:extLst>
          </p:nvPr>
        </p:nvGraphicFramePr>
        <p:xfrm>
          <a:off x="3735000" y="5157192"/>
          <a:ext cx="1674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Формула" r:id="rId37" imgW="1180800" imgH="304560" progId="Equation.3">
                  <p:embed/>
                </p:oleObj>
              </mc:Choice>
              <mc:Fallback>
                <p:oleObj name="Формула" r:id="rId37" imgW="118080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3735000" y="5157192"/>
                        <a:ext cx="1674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11976"/>
              </p:ext>
            </p:extLst>
          </p:nvPr>
        </p:nvGraphicFramePr>
        <p:xfrm>
          <a:off x="5724128" y="5157192"/>
          <a:ext cx="1008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Формула" r:id="rId39" imgW="711000" imgH="304560" progId="Equation.3">
                  <p:embed/>
                </p:oleObj>
              </mc:Choice>
              <mc:Fallback>
                <p:oleObj name="Формула" r:id="rId39" imgW="71100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724128" y="5157192"/>
                        <a:ext cx="1008000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28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88640"/>
            <a:ext cx="7920880" cy="792088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12" y="1694438"/>
            <a:ext cx="8383044" cy="331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4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88640"/>
            <a:ext cx="7920880" cy="792088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37" y="1484784"/>
            <a:ext cx="7925323" cy="250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86410"/>
            <a:ext cx="48006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0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920880" cy="516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88640"/>
            <a:ext cx="7920880" cy="792088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333" y="5659531"/>
            <a:ext cx="22822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3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88640"/>
            <a:ext cx="7920880" cy="792088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/>
              <a:t>Синтез </a:t>
            </a:r>
            <a:r>
              <a:rPr lang="uk-UA" sz="2000" b="1" dirty="0"/>
              <a:t>комбінаційних схем з одного нейронного елемента та суматорів за модулем 2</a:t>
            </a:r>
            <a:endParaRPr lang="uk-U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438404" cy="472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3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162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Century Schoolbook</vt:lpstr>
      <vt:lpstr>Times New Roman</vt:lpstr>
      <vt:lpstr>Wingdings</vt:lpstr>
      <vt:lpstr>Wingdings 2</vt:lpstr>
      <vt:lpstr>Эркер</vt:lpstr>
      <vt:lpstr>Формула</vt:lpstr>
      <vt:lpstr>  Синтез комбінаційних схем з одного нейронного елемента та суматорів за модулем 2 </vt:lpstr>
      <vt:lpstr>Тема № 4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  <vt:lpstr>Синтез комбінаційних схем з одного нейронного елемента та суматорів за модулем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АЛГЕБРАЇЧНІ ВЛАСТИВОСТІ НЕЙРОФУНКЦІЙ ТА ЇХ ЗАСТОСУВАННЯ В ЗАДАЧАХ СИНТЕЗУ КОМБІНАЦІЙНИХ СХЕМ ІЗ НЕЙРОННИХ ЕЛЕМЕНТІВ ТА СУМАТОРІВ ЗА МОДУЛЕМ 2</dc:title>
  <dc:creator>Alina</dc:creator>
  <cp:lastModifiedBy>User</cp:lastModifiedBy>
  <cp:revision>18</cp:revision>
  <dcterms:created xsi:type="dcterms:W3CDTF">2018-05-23T17:35:20Z</dcterms:created>
  <dcterms:modified xsi:type="dcterms:W3CDTF">2021-05-03T13:02:26Z</dcterms:modified>
</cp:coreProperties>
</file>