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9" autoAdjust="0"/>
    <p:restoredTop sz="94670" autoAdjust="0"/>
  </p:normalViewPr>
  <p:slideViewPr>
    <p:cSldViewPr>
      <p:cViewPr varScale="1">
        <p:scale>
          <a:sx n="66" d="100"/>
          <a:sy n="66" d="100"/>
        </p:scale>
        <p:origin x="169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4F2AC06-9E19-493D-8AB0-6193A70BE123}" type="datetimeFigureOut">
              <a:rPr lang="uk-UA" smtClean="0"/>
              <a:t>03.05.2021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18FAA7B-421F-4F5F-96F2-78B8D4C115AA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AC06-9E19-493D-8AB0-6193A70BE123}" type="datetimeFigureOut">
              <a:rPr lang="uk-UA" smtClean="0"/>
              <a:t>03.05.2021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AA7B-421F-4F5F-96F2-78B8D4C115A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AC06-9E19-493D-8AB0-6193A70BE123}" type="datetimeFigureOut">
              <a:rPr lang="uk-UA" smtClean="0"/>
              <a:t>03.05.2021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AA7B-421F-4F5F-96F2-78B8D4C115A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F2AC06-9E19-493D-8AB0-6193A70BE123}" type="datetimeFigureOut">
              <a:rPr lang="uk-UA" smtClean="0"/>
              <a:t>03.05.2021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8FAA7B-421F-4F5F-96F2-78B8D4C115AA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4F2AC06-9E19-493D-8AB0-6193A70BE123}" type="datetimeFigureOut">
              <a:rPr lang="uk-UA" smtClean="0"/>
              <a:t>03.05.2021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18FAA7B-421F-4F5F-96F2-78B8D4C115AA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AC06-9E19-493D-8AB0-6193A70BE123}" type="datetimeFigureOut">
              <a:rPr lang="uk-UA" smtClean="0"/>
              <a:t>03.05.2021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AA7B-421F-4F5F-96F2-78B8D4C115AA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AC06-9E19-493D-8AB0-6193A70BE123}" type="datetimeFigureOut">
              <a:rPr lang="uk-UA" smtClean="0"/>
              <a:t>03.05.2021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AA7B-421F-4F5F-96F2-78B8D4C115AA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F2AC06-9E19-493D-8AB0-6193A70BE123}" type="datetimeFigureOut">
              <a:rPr lang="uk-UA" smtClean="0"/>
              <a:t>03.05.2021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8FAA7B-421F-4F5F-96F2-78B8D4C115AA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AC06-9E19-493D-8AB0-6193A70BE123}" type="datetimeFigureOut">
              <a:rPr lang="uk-UA" smtClean="0"/>
              <a:t>03.05.2021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AA7B-421F-4F5F-96F2-78B8D4C115A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F2AC06-9E19-493D-8AB0-6193A70BE123}" type="datetimeFigureOut">
              <a:rPr lang="uk-UA" smtClean="0"/>
              <a:t>03.05.2021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8FAA7B-421F-4F5F-96F2-78B8D4C115AA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F2AC06-9E19-493D-8AB0-6193A70BE123}" type="datetimeFigureOut">
              <a:rPr lang="uk-UA" smtClean="0"/>
              <a:t>03.05.2021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8FAA7B-421F-4F5F-96F2-78B8D4C115AA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4F2AC06-9E19-493D-8AB0-6193A70BE123}" type="datetimeFigureOut">
              <a:rPr lang="uk-UA" smtClean="0"/>
              <a:t>03.05.2021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FAA7B-421F-4F5F-96F2-78B8D4C115AA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3778" y="2060848"/>
            <a:ext cx="6670222" cy="4176464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r>
              <a:rPr lang="uk-UA" sz="3200" dirty="0"/>
              <a:t> Спектральні </a:t>
            </a:r>
            <a:r>
              <a:rPr lang="uk-UA" sz="3200" dirty="0" smtClean="0"/>
              <a:t>властивості функцій, </a:t>
            </a:r>
            <a:r>
              <a:rPr lang="uk-UA" sz="3200" dirty="0" err="1" smtClean="0"/>
              <a:t>реалізовних</a:t>
            </a:r>
            <a:r>
              <a:rPr lang="uk-UA" sz="3200" dirty="0" smtClean="0"/>
              <a:t> </a:t>
            </a:r>
            <a:r>
              <a:rPr lang="uk-UA" sz="3200" dirty="0"/>
              <a:t>комбінаційною схемою з одного нейронного елемента та суматорів за модулем 2</a:t>
            </a:r>
            <a:r>
              <a:rPr lang="uk-UA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uk-UA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1340768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Тема № </a:t>
            </a:r>
            <a:r>
              <a:rPr lang="en-US" sz="36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17</a:t>
            </a:r>
            <a:endParaRPr lang="uk-UA" sz="3600" b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uk-UA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52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84180" y="0"/>
            <a:ext cx="7920880" cy="836713"/>
          </a:xfrm>
          <a:prstGeom prst="wedgeRoundRectCallout">
            <a:avLst>
              <a:gd name="adj1" fmla="val -20753"/>
              <a:gd name="adj2" fmla="val 64969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124" y="199730"/>
            <a:ext cx="8424936" cy="648073"/>
          </a:xfrm>
        </p:spPr>
        <p:txBody>
          <a:bodyPr>
            <a:noAutofit/>
          </a:bodyPr>
          <a:lstStyle/>
          <a:p>
            <a:pPr algn="r"/>
            <a:r>
              <a:rPr lang="uk-UA" sz="1600" b="1" dirty="0" smtClean="0"/>
              <a:t>3.2</a:t>
            </a:r>
            <a:r>
              <a:rPr lang="uk-UA" sz="1600" b="1" dirty="0"/>
              <a:t>. Спектральні властивості </a:t>
            </a:r>
            <a:r>
              <a:rPr lang="uk-UA" sz="1600" b="1" dirty="0" smtClean="0"/>
              <a:t>функцій,</a:t>
            </a:r>
            <a:r>
              <a:rPr lang="en-US" sz="1600" b="1" dirty="0" smtClean="0"/>
              <a:t> </a:t>
            </a:r>
            <a:r>
              <a:rPr lang="uk-UA" sz="1600" b="1" dirty="0" err="1" smtClean="0"/>
              <a:t>реалізовних</a:t>
            </a:r>
            <a:r>
              <a:rPr lang="uk-UA" sz="1600" b="1" dirty="0" smtClean="0"/>
              <a:t> </a:t>
            </a:r>
            <a:r>
              <a:rPr lang="uk-UA" sz="1600" b="1" dirty="0"/>
              <a:t>комбінаційною схемою з одного нейронного елемента та суматорів за модулем 2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6714786" cy="56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1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84180" y="0"/>
            <a:ext cx="7920880" cy="836713"/>
          </a:xfrm>
          <a:prstGeom prst="wedgeRoundRectCallout">
            <a:avLst>
              <a:gd name="adj1" fmla="val -20753"/>
              <a:gd name="adj2" fmla="val 64969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124" y="199730"/>
            <a:ext cx="8424936" cy="648073"/>
          </a:xfrm>
        </p:spPr>
        <p:txBody>
          <a:bodyPr>
            <a:noAutofit/>
          </a:bodyPr>
          <a:lstStyle/>
          <a:p>
            <a:pPr algn="r"/>
            <a:r>
              <a:rPr lang="uk-UA" sz="1600" b="1" dirty="0" smtClean="0"/>
              <a:t>3.2</a:t>
            </a:r>
            <a:r>
              <a:rPr lang="uk-UA" sz="1600" b="1" dirty="0"/>
              <a:t>. Спектральні властивості </a:t>
            </a:r>
            <a:r>
              <a:rPr lang="uk-UA" sz="1600" b="1" dirty="0" smtClean="0"/>
              <a:t>функцій,</a:t>
            </a:r>
            <a:r>
              <a:rPr lang="en-US" sz="1600" b="1" dirty="0" smtClean="0"/>
              <a:t> </a:t>
            </a:r>
            <a:r>
              <a:rPr lang="uk-UA" sz="1600" b="1" dirty="0" err="1" smtClean="0"/>
              <a:t>реалізовних</a:t>
            </a:r>
            <a:r>
              <a:rPr lang="uk-UA" sz="1600" b="1" dirty="0" smtClean="0"/>
              <a:t> </a:t>
            </a:r>
            <a:r>
              <a:rPr lang="uk-UA" sz="1600" b="1" dirty="0"/>
              <a:t>комбінаційною схемою з одного нейронного елемента та суматорів за модулем 2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68760"/>
            <a:ext cx="80010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59531"/>
            <a:ext cx="64616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60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84180" y="0"/>
            <a:ext cx="7920880" cy="836713"/>
          </a:xfrm>
          <a:prstGeom prst="wedgeRoundRectCallout">
            <a:avLst>
              <a:gd name="adj1" fmla="val -20753"/>
              <a:gd name="adj2" fmla="val 64969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124" y="199730"/>
            <a:ext cx="8424936" cy="648073"/>
          </a:xfrm>
        </p:spPr>
        <p:txBody>
          <a:bodyPr>
            <a:noAutofit/>
          </a:bodyPr>
          <a:lstStyle/>
          <a:p>
            <a:pPr algn="r"/>
            <a:r>
              <a:rPr lang="uk-UA" sz="1600" b="1" dirty="0" smtClean="0"/>
              <a:t>3.2</a:t>
            </a:r>
            <a:r>
              <a:rPr lang="uk-UA" sz="1600" b="1" dirty="0"/>
              <a:t>. Спектральні властивості </a:t>
            </a:r>
            <a:r>
              <a:rPr lang="uk-UA" sz="1600" b="1" dirty="0" smtClean="0"/>
              <a:t>функцій</a:t>
            </a:r>
            <a:r>
              <a:rPr lang="uk-UA" sz="1600" b="1" dirty="0"/>
              <a:t>, </a:t>
            </a:r>
            <a:r>
              <a:rPr lang="uk-UA" sz="1600" b="1" dirty="0" err="1" smtClean="0"/>
              <a:t>реалізовних</a:t>
            </a:r>
            <a:r>
              <a:rPr lang="uk-UA" sz="1600" b="1" dirty="0" smtClean="0"/>
              <a:t> </a:t>
            </a:r>
            <a:r>
              <a:rPr lang="uk-UA" sz="1600" b="1" dirty="0"/>
              <a:t>комбінаційною схемою з одного нейронного елемента та суматорів за модулем 2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59531"/>
            <a:ext cx="64616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77" y="1052736"/>
            <a:ext cx="7276845" cy="5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0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84180" y="0"/>
            <a:ext cx="7920880" cy="836713"/>
          </a:xfrm>
          <a:prstGeom prst="wedgeRoundRectCallout">
            <a:avLst>
              <a:gd name="adj1" fmla="val -20753"/>
              <a:gd name="adj2" fmla="val 64969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9730"/>
            <a:ext cx="8424936" cy="648073"/>
          </a:xfrm>
        </p:spPr>
        <p:txBody>
          <a:bodyPr>
            <a:noAutofit/>
          </a:bodyPr>
          <a:lstStyle/>
          <a:p>
            <a:pPr algn="r"/>
            <a:r>
              <a:rPr lang="uk-UA" sz="1600" b="1" dirty="0" smtClean="0"/>
              <a:t>3.2</a:t>
            </a:r>
            <a:r>
              <a:rPr lang="uk-UA" sz="1600" b="1" dirty="0"/>
              <a:t>. Спектральні властивості </a:t>
            </a:r>
            <a:r>
              <a:rPr lang="uk-UA" sz="1600" b="1" dirty="0" smtClean="0"/>
              <a:t>функцій,</a:t>
            </a:r>
            <a:r>
              <a:rPr lang="en-US" sz="1600" b="1" dirty="0" smtClean="0"/>
              <a:t> </a:t>
            </a:r>
            <a:r>
              <a:rPr lang="uk-UA" sz="1600" b="1" dirty="0" err="1" smtClean="0"/>
              <a:t>реалізовних</a:t>
            </a:r>
            <a:r>
              <a:rPr lang="uk-UA" sz="1600" b="1" dirty="0" smtClean="0"/>
              <a:t> </a:t>
            </a:r>
            <a:r>
              <a:rPr lang="uk-UA" sz="1600" b="1" dirty="0"/>
              <a:t>комбінаційною схемою з одного нейронного елемента та суматорів за модулем 2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59531"/>
            <a:ext cx="64616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88" y="1268760"/>
            <a:ext cx="7547588" cy="54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71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84180" y="0"/>
            <a:ext cx="7920880" cy="836713"/>
          </a:xfrm>
          <a:prstGeom prst="wedgeRoundRectCallout">
            <a:avLst>
              <a:gd name="adj1" fmla="val -20753"/>
              <a:gd name="adj2" fmla="val 64969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124" y="199730"/>
            <a:ext cx="8424936" cy="648073"/>
          </a:xfrm>
        </p:spPr>
        <p:txBody>
          <a:bodyPr>
            <a:noAutofit/>
          </a:bodyPr>
          <a:lstStyle/>
          <a:p>
            <a:pPr algn="r"/>
            <a:r>
              <a:rPr lang="uk-UA" sz="1600" b="1" dirty="0" smtClean="0"/>
              <a:t>3.2</a:t>
            </a:r>
            <a:r>
              <a:rPr lang="uk-UA" sz="1600" b="1" dirty="0"/>
              <a:t>. Спектральні властивості </a:t>
            </a:r>
            <a:r>
              <a:rPr lang="uk-UA" sz="1600" b="1" dirty="0" smtClean="0"/>
              <a:t>функцій,</a:t>
            </a:r>
            <a:r>
              <a:rPr lang="en-US" sz="1600" b="1" dirty="0" smtClean="0"/>
              <a:t> </a:t>
            </a:r>
            <a:r>
              <a:rPr lang="uk-UA" sz="1600" b="1" dirty="0" err="1" smtClean="0"/>
              <a:t>реалізовних</a:t>
            </a:r>
            <a:r>
              <a:rPr lang="uk-UA" sz="1600" b="1" dirty="0" smtClean="0"/>
              <a:t> </a:t>
            </a:r>
            <a:r>
              <a:rPr lang="uk-UA" sz="1600" b="1" dirty="0"/>
              <a:t>комбінаційною схемою з одного нейронного елемента та суматорів за модулем 2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59531"/>
            <a:ext cx="64616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66" y="1052736"/>
            <a:ext cx="5553268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4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84180" y="0"/>
            <a:ext cx="7920880" cy="836713"/>
          </a:xfrm>
          <a:prstGeom prst="wedgeRoundRectCallout">
            <a:avLst>
              <a:gd name="adj1" fmla="val -20753"/>
              <a:gd name="adj2" fmla="val 64969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124" y="199730"/>
            <a:ext cx="8424936" cy="648073"/>
          </a:xfrm>
        </p:spPr>
        <p:txBody>
          <a:bodyPr>
            <a:noAutofit/>
          </a:bodyPr>
          <a:lstStyle/>
          <a:p>
            <a:pPr algn="r"/>
            <a:r>
              <a:rPr lang="uk-UA" sz="1600" b="1" dirty="0" smtClean="0"/>
              <a:t>3.2</a:t>
            </a:r>
            <a:r>
              <a:rPr lang="uk-UA" sz="1600" b="1" dirty="0"/>
              <a:t>. Спектральні властивості </a:t>
            </a:r>
            <a:r>
              <a:rPr lang="uk-UA" sz="1600" b="1" dirty="0" smtClean="0"/>
              <a:t>функцій,</a:t>
            </a:r>
            <a:r>
              <a:rPr lang="en-US" sz="1600" b="1" dirty="0" smtClean="0"/>
              <a:t> </a:t>
            </a:r>
            <a:r>
              <a:rPr lang="uk-UA" sz="1600" b="1" dirty="0" err="1" smtClean="0"/>
              <a:t>реалізовних</a:t>
            </a:r>
            <a:r>
              <a:rPr lang="uk-UA" sz="1600" b="1" dirty="0" smtClean="0"/>
              <a:t> </a:t>
            </a:r>
            <a:r>
              <a:rPr lang="uk-UA" sz="1600" b="1" dirty="0"/>
              <a:t>комбінаційною схемою з одного нейронного елемента та суматорів за модулем 2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59531"/>
            <a:ext cx="64616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90" y="1661203"/>
            <a:ext cx="7307860" cy="347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8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84180" y="116633"/>
            <a:ext cx="7920880" cy="576064"/>
          </a:xfrm>
          <a:prstGeom prst="wedgeRoundRectCallout">
            <a:avLst>
              <a:gd name="adj1" fmla="val -20305"/>
              <a:gd name="adj2" fmla="val 81921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32" y="116633"/>
            <a:ext cx="8424936" cy="432047"/>
          </a:xfrm>
        </p:spPr>
        <p:txBody>
          <a:bodyPr>
            <a:noAutofit/>
          </a:bodyPr>
          <a:lstStyle/>
          <a:p>
            <a:pPr algn="r"/>
            <a:r>
              <a:rPr lang="uk-UA" sz="1600" b="1" dirty="0"/>
              <a:t>3.3. Алгебраїчні властивості нейробазису бульових функцій 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59531"/>
            <a:ext cx="64616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45" y="908720"/>
            <a:ext cx="729615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54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84180" y="116633"/>
            <a:ext cx="7920880" cy="576064"/>
          </a:xfrm>
          <a:prstGeom prst="wedgeRoundRectCallout">
            <a:avLst>
              <a:gd name="adj1" fmla="val -20305"/>
              <a:gd name="adj2" fmla="val 81921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32" y="116633"/>
            <a:ext cx="8424936" cy="432047"/>
          </a:xfrm>
        </p:spPr>
        <p:txBody>
          <a:bodyPr>
            <a:noAutofit/>
          </a:bodyPr>
          <a:lstStyle/>
          <a:p>
            <a:pPr algn="r"/>
            <a:r>
              <a:rPr lang="uk-UA" sz="1600" b="1" dirty="0"/>
              <a:t>3.3. Алгебраїчні властивості нейробазису бульових функцій 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59531"/>
            <a:ext cx="64616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05" y="980728"/>
            <a:ext cx="6724389" cy="5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86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755576" y="188640"/>
            <a:ext cx="7848872" cy="648072"/>
          </a:xfrm>
          <a:prstGeom prst="wedgeRoundRectCallout">
            <a:avLst>
              <a:gd name="adj1" fmla="val -20977"/>
              <a:gd name="adj2" fmla="val 86887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7859216" cy="48737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/>
              <a:t>	У лекції наведено </a:t>
            </a:r>
            <a:r>
              <a:rPr lang="uk-UA" dirty="0"/>
              <a:t>ті основні перетворення у спектральній області бульових функцій, за допомогою яких на мові характеристичних векторів можна встановити </a:t>
            </a:r>
            <a:r>
              <a:rPr lang="uk-UA" dirty="0" err="1"/>
              <a:t>реалізовність</a:t>
            </a:r>
            <a:r>
              <a:rPr lang="uk-UA" dirty="0"/>
              <a:t> бульових функцій комбінаційною схемою з одного нейронного елемента та суматорів за mod 2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665168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Відомості про лекцію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84180" y="0"/>
            <a:ext cx="7920880" cy="836713"/>
          </a:xfrm>
          <a:prstGeom prst="wedgeRoundRectCallout">
            <a:avLst>
              <a:gd name="adj1" fmla="val -20753"/>
              <a:gd name="adj2" fmla="val 64969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124" y="199730"/>
            <a:ext cx="8424936" cy="648073"/>
          </a:xfrm>
        </p:spPr>
        <p:txBody>
          <a:bodyPr>
            <a:noAutofit/>
          </a:bodyPr>
          <a:lstStyle/>
          <a:p>
            <a:pPr algn="r"/>
            <a:r>
              <a:rPr lang="uk-UA" sz="1600" b="1" dirty="0" smtClean="0"/>
              <a:t>3.2</a:t>
            </a:r>
            <a:r>
              <a:rPr lang="uk-UA" sz="1600" b="1" dirty="0"/>
              <a:t>. Спектральні властивості </a:t>
            </a:r>
            <a:r>
              <a:rPr lang="uk-UA" sz="1600" b="1" dirty="0" smtClean="0"/>
              <a:t>функцій,</a:t>
            </a:r>
            <a:r>
              <a:rPr lang="en-US" sz="1600" b="1" dirty="0" smtClean="0"/>
              <a:t> </a:t>
            </a:r>
            <a:r>
              <a:rPr lang="uk-UA" sz="1600" b="1" dirty="0" err="1" smtClean="0"/>
              <a:t>реалізовних</a:t>
            </a:r>
            <a:r>
              <a:rPr lang="uk-UA" sz="1600" b="1" dirty="0" smtClean="0"/>
              <a:t> </a:t>
            </a:r>
            <a:r>
              <a:rPr lang="uk-UA" sz="1600" b="1" dirty="0"/>
              <a:t>комбінаційною схемою з одного нейронного елемента та суматорів за модулем 2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1124744"/>
            <a:ext cx="80010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59531"/>
            <a:ext cx="64616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72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84180" y="0"/>
            <a:ext cx="7920880" cy="836713"/>
          </a:xfrm>
          <a:prstGeom prst="wedgeRoundRectCallout">
            <a:avLst>
              <a:gd name="adj1" fmla="val -20753"/>
              <a:gd name="adj2" fmla="val 64969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26000"/>
            <a:ext cx="6612121" cy="5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0124" y="199730"/>
            <a:ext cx="8424936" cy="64807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1600" b="1" smtClean="0"/>
              <a:t>3.2. Спектральні властивості функцій,</a:t>
            </a:r>
            <a:r>
              <a:rPr lang="en-US" sz="1600" b="1" smtClean="0"/>
              <a:t> </a:t>
            </a:r>
            <a:r>
              <a:rPr lang="uk-UA" sz="1600" b="1" smtClean="0"/>
              <a:t>реалізовних комбінаційною схемою з одного нейронного елемента та суматорів за модулем 2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8904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84180" y="0"/>
            <a:ext cx="7920880" cy="836713"/>
          </a:xfrm>
          <a:prstGeom prst="wedgeRoundRectCallout">
            <a:avLst>
              <a:gd name="adj1" fmla="val -20753"/>
              <a:gd name="adj2" fmla="val 64969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59531"/>
            <a:ext cx="64616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124744"/>
            <a:ext cx="80105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1814" y="-387424"/>
            <a:ext cx="8116610" cy="1143000"/>
          </a:xfrm>
        </p:spPr>
        <p:txBody>
          <a:bodyPr>
            <a:noAutofit/>
          </a:bodyPr>
          <a:lstStyle/>
          <a:p>
            <a:pPr algn="r"/>
            <a:r>
              <a:rPr lang="uk-UA" sz="1600" b="1" dirty="0" smtClean="0"/>
              <a:t>3.2</a:t>
            </a:r>
            <a:r>
              <a:rPr lang="uk-UA" sz="1600" b="1" dirty="0"/>
              <a:t>. Спектральні властивості </a:t>
            </a:r>
            <a:r>
              <a:rPr lang="uk-UA" sz="1600" b="1" dirty="0" smtClean="0"/>
              <a:t>функцій,</a:t>
            </a:r>
            <a:r>
              <a:rPr lang="en-US" sz="1600" b="1" dirty="0" smtClean="0"/>
              <a:t> </a:t>
            </a:r>
            <a:r>
              <a:rPr lang="uk-UA" sz="1600" b="1" dirty="0" err="1" smtClean="0"/>
              <a:t>реалізовних</a:t>
            </a:r>
            <a:r>
              <a:rPr lang="uk-UA" sz="1600" b="1" dirty="0" smtClean="0"/>
              <a:t> </a:t>
            </a:r>
            <a:r>
              <a:rPr lang="uk-UA" sz="1600" b="1" dirty="0"/>
              <a:t>комбінаційною схемою з одного нейронного елемента та суматорів за модулем 2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66033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11" y="1844824"/>
            <a:ext cx="46958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784180" y="0"/>
            <a:ext cx="7920880" cy="836713"/>
          </a:xfrm>
          <a:prstGeom prst="wedgeRoundRectCallout">
            <a:avLst>
              <a:gd name="adj1" fmla="val -20753"/>
              <a:gd name="adj2" fmla="val 64969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124" y="199730"/>
            <a:ext cx="8424936" cy="648073"/>
          </a:xfrm>
        </p:spPr>
        <p:txBody>
          <a:bodyPr>
            <a:noAutofit/>
          </a:bodyPr>
          <a:lstStyle/>
          <a:p>
            <a:pPr algn="r"/>
            <a:r>
              <a:rPr lang="uk-UA" sz="1600" b="1" dirty="0" smtClean="0"/>
              <a:t>3.2</a:t>
            </a:r>
            <a:r>
              <a:rPr lang="uk-UA" sz="1600" b="1" dirty="0"/>
              <a:t>. Спектральні властивості </a:t>
            </a:r>
            <a:r>
              <a:rPr lang="uk-UA" sz="1600" b="1" dirty="0" smtClean="0"/>
              <a:t>функцій,</a:t>
            </a:r>
            <a:r>
              <a:rPr lang="en-US" sz="1600" b="1" dirty="0" smtClean="0"/>
              <a:t> </a:t>
            </a:r>
            <a:r>
              <a:rPr lang="uk-UA" sz="1600" b="1" dirty="0" err="1" smtClean="0"/>
              <a:t>реалізовних</a:t>
            </a:r>
            <a:r>
              <a:rPr lang="uk-UA" sz="1600" b="1" dirty="0" smtClean="0"/>
              <a:t> </a:t>
            </a:r>
            <a:r>
              <a:rPr lang="uk-UA" sz="1600" b="1" dirty="0"/>
              <a:t>комбінаційною схемою з одного нейронного елемента та суматорів за модулем 2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20" y="1340768"/>
            <a:ext cx="457056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7" y="2636912"/>
            <a:ext cx="53816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779" y="3322712"/>
            <a:ext cx="5105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143" y="4002365"/>
            <a:ext cx="54006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295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5" y="5288056"/>
            <a:ext cx="50768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82" y="5877272"/>
            <a:ext cx="47910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341" y="4725144"/>
            <a:ext cx="52482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1340768"/>
            <a:ext cx="8064896" cy="1224136"/>
          </a:xfrm>
          <a:prstGeom prst="roundRect">
            <a:avLst/>
          </a:prstGeom>
          <a:noFill/>
          <a:ln w="38100" cmpd="tri">
            <a:prstDash val="sysDot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63688" y="2789312"/>
            <a:ext cx="5571130" cy="533400"/>
          </a:xfrm>
          <a:prstGeom prst="roundRect">
            <a:avLst/>
          </a:prstGeom>
          <a:noFill/>
          <a:ln w="38100" cmpd="tri">
            <a:prstDash val="sysDot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59054" y="3427487"/>
            <a:ext cx="5303758" cy="533400"/>
          </a:xfrm>
          <a:prstGeom prst="roundRect">
            <a:avLst/>
          </a:prstGeom>
          <a:noFill/>
          <a:ln w="38100" cmpd="tri">
            <a:prstDash val="sysDot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81187" y="4145240"/>
            <a:ext cx="5453631" cy="533400"/>
          </a:xfrm>
          <a:prstGeom prst="roundRect">
            <a:avLst/>
          </a:prstGeom>
          <a:noFill/>
          <a:ln w="38100" cmpd="tri">
            <a:prstDash val="sysDot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59054" y="4768006"/>
            <a:ext cx="5303758" cy="533400"/>
          </a:xfrm>
          <a:prstGeom prst="roundRect">
            <a:avLst/>
          </a:prstGeom>
          <a:noFill/>
          <a:ln w="38100" cmpd="tri">
            <a:prstDash val="sysDot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10341" y="5392831"/>
            <a:ext cx="5303758" cy="1160716"/>
          </a:xfrm>
          <a:prstGeom prst="roundRect">
            <a:avLst/>
          </a:prstGeom>
          <a:noFill/>
          <a:ln w="38100" cmpd="tri">
            <a:prstDash val="sysDot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613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99" y="4110781"/>
            <a:ext cx="5448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19" y="2780928"/>
            <a:ext cx="46005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82" y="2348880"/>
            <a:ext cx="45148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63" y="1273643"/>
            <a:ext cx="49434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784180" y="0"/>
            <a:ext cx="7920880" cy="836713"/>
          </a:xfrm>
          <a:prstGeom prst="wedgeRoundRectCallout">
            <a:avLst>
              <a:gd name="adj1" fmla="val -20753"/>
              <a:gd name="adj2" fmla="val 64969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124" y="116631"/>
            <a:ext cx="8424936" cy="648073"/>
          </a:xfrm>
        </p:spPr>
        <p:txBody>
          <a:bodyPr>
            <a:noAutofit/>
          </a:bodyPr>
          <a:lstStyle/>
          <a:p>
            <a:pPr algn="r"/>
            <a:r>
              <a:rPr lang="uk-UA" sz="1600" b="1" dirty="0" smtClean="0"/>
              <a:t>3.2</a:t>
            </a:r>
            <a:r>
              <a:rPr lang="uk-UA" sz="1600" b="1" dirty="0"/>
              <a:t>. Спектральні </a:t>
            </a:r>
            <a:r>
              <a:rPr lang="uk-UA" sz="1600" b="1" dirty="0" smtClean="0"/>
              <a:t>властивості, </a:t>
            </a:r>
            <a:r>
              <a:rPr lang="uk-UA" sz="1600" b="1" dirty="0" err="1" smtClean="0"/>
              <a:t>реалізовних</a:t>
            </a:r>
            <a:r>
              <a:rPr lang="uk-UA" sz="1600" b="1" dirty="0" smtClean="0"/>
              <a:t> </a:t>
            </a:r>
            <a:r>
              <a:rPr lang="uk-UA" sz="1600" b="1" dirty="0"/>
              <a:t>комбінаційною схемою з одного нейронного елемента та суматорів за модулем 2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59531"/>
            <a:ext cx="64616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779" y="3322712"/>
            <a:ext cx="5105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002341" y="1340318"/>
            <a:ext cx="5248275" cy="533400"/>
          </a:xfrm>
          <a:prstGeom prst="roundRect">
            <a:avLst/>
          </a:prstGeom>
          <a:noFill/>
          <a:ln w="38100" cmpd="tri">
            <a:prstDash val="sysDot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81187" y="4145240"/>
            <a:ext cx="5453631" cy="533400"/>
          </a:xfrm>
          <a:prstGeom prst="roundRect">
            <a:avLst/>
          </a:prstGeom>
          <a:noFill/>
          <a:ln w="38100" cmpd="tri">
            <a:prstDash val="sysDot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542" y="1988840"/>
            <a:ext cx="43338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1946858" y="1998423"/>
            <a:ext cx="5303758" cy="2003941"/>
          </a:xfrm>
          <a:prstGeom prst="roundRect">
            <a:avLst/>
          </a:prstGeom>
          <a:noFill/>
          <a:ln w="38100" cmpd="tri">
            <a:prstDash val="sysDot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771" y="4796852"/>
            <a:ext cx="3192462" cy="54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8" y="5340200"/>
            <a:ext cx="430783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91" y="5389531"/>
            <a:ext cx="4315569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164890" y="5410831"/>
            <a:ext cx="8540170" cy="572550"/>
          </a:xfrm>
          <a:prstGeom prst="roundRect">
            <a:avLst/>
          </a:prstGeom>
          <a:noFill/>
          <a:ln w="38100" cmpd="tri">
            <a:prstDash val="sysDot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06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84180" y="0"/>
            <a:ext cx="7920880" cy="836713"/>
          </a:xfrm>
          <a:prstGeom prst="wedgeRoundRectCallout">
            <a:avLst>
              <a:gd name="adj1" fmla="val -20753"/>
              <a:gd name="adj2" fmla="val 64969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124" y="199730"/>
            <a:ext cx="8424936" cy="648073"/>
          </a:xfrm>
        </p:spPr>
        <p:txBody>
          <a:bodyPr>
            <a:noAutofit/>
          </a:bodyPr>
          <a:lstStyle/>
          <a:p>
            <a:pPr algn="r"/>
            <a:r>
              <a:rPr lang="uk-UA" sz="1600" b="1" dirty="0" smtClean="0"/>
              <a:t>3.2</a:t>
            </a:r>
            <a:r>
              <a:rPr lang="uk-UA" sz="1600" b="1" dirty="0"/>
              <a:t>. Спектральні властивості </a:t>
            </a:r>
            <a:r>
              <a:rPr lang="uk-UA" sz="1600" b="1" dirty="0" smtClean="0"/>
              <a:t>функцій,</a:t>
            </a:r>
            <a:r>
              <a:rPr lang="en-US" sz="1600" b="1" dirty="0" smtClean="0"/>
              <a:t> </a:t>
            </a:r>
            <a:r>
              <a:rPr lang="uk-UA" sz="1600" b="1" dirty="0" err="1" smtClean="0"/>
              <a:t>реалізовних</a:t>
            </a:r>
            <a:r>
              <a:rPr lang="uk-UA" sz="1600" b="1" dirty="0" smtClean="0"/>
              <a:t> </a:t>
            </a:r>
            <a:r>
              <a:rPr lang="uk-UA" sz="1600" b="1" dirty="0"/>
              <a:t>комбінаційною схемою з одного нейронного елемента та суматорів за модулем 2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446" y="2365578"/>
            <a:ext cx="5200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1912338" y="2365578"/>
            <a:ext cx="5303758" cy="1286561"/>
          </a:xfrm>
          <a:prstGeom prst="roundRect">
            <a:avLst/>
          </a:prstGeom>
          <a:noFill/>
          <a:ln w="38100" cmpd="tri">
            <a:prstDash val="sysDot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649" y="1484784"/>
            <a:ext cx="480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1912338" y="1560984"/>
            <a:ext cx="5453631" cy="609600"/>
          </a:xfrm>
          <a:prstGeom prst="roundRect">
            <a:avLst/>
          </a:prstGeom>
          <a:noFill/>
          <a:ln w="38100" cmpd="tri">
            <a:prstDash val="sysDot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71" y="4077072"/>
            <a:ext cx="7924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88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84180" y="0"/>
            <a:ext cx="7920880" cy="836713"/>
          </a:xfrm>
          <a:prstGeom prst="wedgeRoundRectCallout">
            <a:avLst>
              <a:gd name="adj1" fmla="val -20753"/>
              <a:gd name="adj2" fmla="val 64969"/>
              <a:gd name="adj3" fmla="val 16667"/>
            </a:avLst>
          </a:prstGeom>
          <a:gradFill flip="none" rotWithShape="1">
            <a:gsLst>
              <a:gs pos="0">
                <a:srgbClr val="8488C4">
                  <a:alpha val="65000"/>
                </a:srgbClr>
              </a:gs>
              <a:gs pos="29000">
                <a:srgbClr val="D4DEFF">
                  <a:alpha val="76000"/>
                </a:srgbClr>
              </a:gs>
              <a:gs pos="100000">
                <a:schemeClr val="bg2">
                  <a:alpha val="68000"/>
                </a:schemeClr>
              </a:gs>
              <a:gs pos="51000">
                <a:srgbClr val="D4DEFF">
                  <a:alpha val="3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124" y="199730"/>
            <a:ext cx="8424936" cy="648073"/>
          </a:xfrm>
        </p:spPr>
        <p:txBody>
          <a:bodyPr>
            <a:noAutofit/>
          </a:bodyPr>
          <a:lstStyle/>
          <a:p>
            <a:pPr algn="r"/>
            <a:r>
              <a:rPr lang="uk-UA" sz="1600" b="1" dirty="0" smtClean="0"/>
              <a:t>3.2</a:t>
            </a:r>
            <a:r>
              <a:rPr lang="uk-UA" sz="1600" b="1" dirty="0"/>
              <a:t>. Спектральні властивості </a:t>
            </a:r>
            <a:r>
              <a:rPr lang="uk-UA" sz="1600" b="1" dirty="0" smtClean="0"/>
              <a:t>функцій,</a:t>
            </a:r>
            <a:r>
              <a:rPr lang="en-US" sz="1600" b="1" dirty="0" smtClean="0"/>
              <a:t> </a:t>
            </a:r>
            <a:r>
              <a:rPr lang="uk-UA" sz="1600" b="1" dirty="0" err="1" smtClean="0"/>
              <a:t>реалізовних</a:t>
            </a:r>
            <a:r>
              <a:rPr lang="uk-UA" sz="1600" b="1" dirty="0" smtClean="0"/>
              <a:t> </a:t>
            </a:r>
            <a:r>
              <a:rPr lang="uk-UA" sz="1600" b="1" dirty="0"/>
              <a:t>комбінаційною схемою з одного нейронного елемента та суматорів за модулем 2</a:t>
            </a:r>
            <a:endParaRPr lang="uk-UA" sz="16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484784"/>
            <a:ext cx="80391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0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161</TotalTime>
  <Words>253</Words>
  <Application>Microsoft Office PowerPoint</Application>
  <PresentationFormat>On-screen Show (4:3)</PresentationFormat>
  <Paragraphs>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Century Schoolbook</vt:lpstr>
      <vt:lpstr>Wingdings</vt:lpstr>
      <vt:lpstr>Wingdings 2</vt:lpstr>
      <vt:lpstr>Эркер</vt:lpstr>
      <vt:lpstr>  Спектральні властивості функцій, реалізовних комбінаційною схемою з одного нейронного елемента та суматорів за модулем 2 </vt:lpstr>
      <vt:lpstr>Відомості про лекцію</vt:lpstr>
      <vt:lpstr>3.2. Спектральні властивості функцій, реалізовних комбінаційною схемою з одного нейронного елемента та суматорів за модулем 2</vt:lpstr>
      <vt:lpstr>PowerPoint Presentation</vt:lpstr>
      <vt:lpstr>3.2. Спектральні властивості функцій, реалізовних комбінаційною схемою з одного нейронного елемента та суматорів за модулем 2</vt:lpstr>
      <vt:lpstr>3.2. Спектральні властивості функцій, реалізовних комбінаційною схемою з одного нейронного елемента та суматорів за модулем 2</vt:lpstr>
      <vt:lpstr>3.2. Спектральні властивості, реалізовних комбінаційною схемою з одного нейронного елемента та суматорів за модулем 2</vt:lpstr>
      <vt:lpstr>3.2. Спектральні властивості функцій, реалізовних комбінаційною схемою з одного нейронного елемента та суматорів за модулем 2</vt:lpstr>
      <vt:lpstr>3.2. Спектральні властивості функцій, реалізовних комбінаційною схемою з одного нейронного елемента та суматорів за модулем 2</vt:lpstr>
      <vt:lpstr>3.2. Спектральні властивості функцій, реалізовних комбінаційною схемою з одного нейронного елемента та суматорів за модулем 2</vt:lpstr>
      <vt:lpstr>3.2. Спектральні властивості функцій, реалізовних комбінаційною схемою з одного нейронного елемента та суматорів за модулем 2</vt:lpstr>
      <vt:lpstr>3.2. Спектральні властивості функцій, реалізовних комбінаційною схемою з одного нейронного елемента та суматорів за модулем 2</vt:lpstr>
      <vt:lpstr>3.2. Спектральні властивості функцій, реалізовних комбінаційною схемою з одного нейронного елемента та суматорів за модулем 2</vt:lpstr>
      <vt:lpstr>3.2. Спектральні властивості функцій, реалізовних комбінаційною схемою з одного нейронного елемента та суматорів за модулем 2</vt:lpstr>
      <vt:lpstr>3.2. Спектральні властивості функцій, реалізовних комбінаційною схемою з одного нейронного елемента та суматорів за модулем 2</vt:lpstr>
      <vt:lpstr>3.3. Алгебраїчні властивості нейробазису бульових функцій </vt:lpstr>
      <vt:lpstr>3.3. Алгебраїчні властивості нейробазису бульових функцій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АЛГЕБРАЇЧНІ ВЛАСТИВОСТІ НЕЙРОФУНКЦІЙ ТА ЇХ ЗАСТОСУВАННЯ В ЗАДАЧАХ СИНТЕЗУ КОМБІНАЦІЙНИХ СХЕМ ІЗ НЕЙРОННИХ ЕЛЕМЕНТІВ ТА СУМАТОРІВ ЗА МОДУЛЕМ 2</dc:title>
  <dc:creator>Alina</dc:creator>
  <cp:lastModifiedBy>User</cp:lastModifiedBy>
  <cp:revision>19</cp:revision>
  <dcterms:created xsi:type="dcterms:W3CDTF">2018-05-23T17:35:20Z</dcterms:created>
  <dcterms:modified xsi:type="dcterms:W3CDTF">2021-05-03T13:03:17Z</dcterms:modified>
</cp:coreProperties>
</file>