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7" r:id="rId4"/>
  </p:sldMasterIdLst>
  <p:notesMasterIdLst>
    <p:notesMasterId r:id="rId40"/>
  </p:notesMasterIdLst>
  <p:handoutMasterIdLst>
    <p:handoutMasterId r:id="rId41"/>
  </p:handoutMasterIdLst>
  <p:sldIdLst>
    <p:sldId id="567" r:id="rId5"/>
    <p:sldId id="582" r:id="rId6"/>
    <p:sldId id="593" r:id="rId7"/>
    <p:sldId id="595" r:id="rId8"/>
    <p:sldId id="594" r:id="rId9"/>
    <p:sldId id="584" r:id="rId10"/>
    <p:sldId id="579" r:id="rId11"/>
    <p:sldId id="583" r:id="rId12"/>
    <p:sldId id="596" r:id="rId13"/>
    <p:sldId id="597" r:id="rId14"/>
    <p:sldId id="598" r:id="rId15"/>
    <p:sldId id="599" r:id="rId16"/>
    <p:sldId id="585" r:id="rId17"/>
    <p:sldId id="586" r:id="rId18"/>
    <p:sldId id="600" r:id="rId19"/>
    <p:sldId id="576" r:id="rId20"/>
    <p:sldId id="601" r:id="rId21"/>
    <p:sldId id="568" r:id="rId22"/>
    <p:sldId id="602" r:id="rId23"/>
    <p:sldId id="603" r:id="rId24"/>
    <p:sldId id="587" r:id="rId25"/>
    <p:sldId id="604" r:id="rId26"/>
    <p:sldId id="605" r:id="rId27"/>
    <p:sldId id="606" r:id="rId28"/>
    <p:sldId id="589" r:id="rId29"/>
    <p:sldId id="607" r:id="rId30"/>
    <p:sldId id="608" r:id="rId31"/>
    <p:sldId id="609" r:id="rId32"/>
    <p:sldId id="610" r:id="rId33"/>
    <p:sldId id="611" r:id="rId34"/>
    <p:sldId id="612" r:id="rId35"/>
    <p:sldId id="592" r:id="rId36"/>
    <p:sldId id="574" r:id="rId37"/>
    <p:sldId id="578" r:id="rId38"/>
    <p:sldId id="613" r:id="rId3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5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5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5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5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5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5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5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5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5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00"/>
    <a:srgbClr val="CCFF99"/>
    <a:srgbClr val="ADDF77"/>
    <a:srgbClr val="66CC66"/>
    <a:srgbClr val="336699"/>
    <a:srgbClr val="832D6A"/>
    <a:srgbClr val="F0AB00"/>
    <a:srgbClr val="E10033"/>
    <a:srgbClr val="3366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98" autoAdjust="0"/>
    <p:restoredTop sz="85816" autoAdjust="0"/>
  </p:normalViewPr>
  <p:slideViewPr>
    <p:cSldViewPr snapToGrid="0">
      <p:cViewPr>
        <p:scale>
          <a:sx n="80" d="100"/>
          <a:sy n="80" d="100"/>
        </p:scale>
        <p:origin x="-1098" y="-48"/>
      </p:cViewPr>
      <p:guideLst>
        <p:guide orient="horz" pos="1480"/>
        <p:guide pos="521"/>
      </p:guideLst>
    </p:cSldViewPr>
  </p:slideViewPr>
  <p:outlineViewPr>
    <p:cViewPr>
      <p:scale>
        <a:sx n="33" d="100"/>
        <a:sy n="33" d="100"/>
      </p:scale>
      <p:origin x="48" y="2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582" y="2286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993654222753409"/>
          <c:y val="0"/>
          <c:w val="0.64308371896459204"/>
          <c:h val="1"/>
        </c:manualLayout>
      </c:layout>
      <c:pie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Column1</c:v>
                </c:pt>
              </c:strCache>
            </c:strRef>
          </c:tx>
          <c:cat>
            <c:multiLvlStrRef>
              <c:f>Sheet1!#REF!</c:f>
            </c:multiLvlStrRef>
          </c:cat>
          <c:val>
            <c:numRef>
              <c:f>Sheet1!$A$2:$A$6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17</c:v>
                </c:pt>
                <c:pt idx="3">
                  <c:v>17</c:v>
                </c:pt>
                <c:pt idx="4">
                  <c:v>16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933299319800133"/>
          <c:y val="0"/>
          <c:w val="0.64308371896459227"/>
          <c:h val="1"/>
        </c:manualLayout>
      </c:layout>
      <c:pie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Column1</c:v>
                </c:pt>
              </c:strCache>
            </c:strRef>
          </c:tx>
          <c:val>
            <c:numRef>
              <c:f>Sheet1!$A$2:$A$7</c:f>
              <c:numCache>
                <c:formatCode>General</c:formatCode>
                <c:ptCount val="6"/>
                <c:pt idx="0">
                  <c:v>22</c:v>
                </c:pt>
                <c:pt idx="1">
                  <c:v>22</c:v>
                </c:pt>
                <c:pt idx="2">
                  <c:v>15</c:v>
                </c:pt>
                <c:pt idx="3">
                  <c:v>15</c:v>
                </c:pt>
                <c:pt idx="4">
                  <c:v>16</c:v>
                </c:pt>
                <c:pt idx="5">
                  <c:v>10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0.47561</cdr:x>
      <cdr:y>0.41151</cdr:y>
    </cdr:from>
    <cdr:to>
      <cdr:x>0.60085</cdr:x>
      <cdr:y>0.61248</cdr:y>
    </cdr:to>
    <cdr:pic>
      <cdr:nvPicPr>
        <cdr:cNvPr id="2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20136604">
          <a:off x="3978769" y="2219179"/>
          <a:ext cx="1047699" cy="10837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  <cdr:relSizeAnchor xmlns:cdr="http://schemas.openxmlformats.org/drawingml/2006/chartDrawing">
    <cdr:from>
      <cdr:x>0.64164</cdr:x>
      <cdr:y>0.58601</cdr:y>
    </cdr:from>
    <cdr:to>
      <cdr:x>1</cdr:x>
      <cdr:y>1</cdr:y>
    </cdr:to>
    <cdr:sp macro="" textlink="">
      <cdr:nvSpPr>
        <cdr:cNvPr id="3" name="Rounded Rectangle 2"/>
        <cdr:cNvSpPr/>
      </cdr:nvSpPr>
      <cdr:spPr bwMode="auto">
        <a:xfrm xmlns:a="http://schemas.openxmlformats.org/drawingml/2006/main">
          <a:off x="5367647" y="3160198"/>
          <a:ext cx="2997881" cy="2232539"/>
        </a:xfrm>
        <a:prstGeom xmlns:a="http://schemas.openxmlformats.org/drawingml/2006/main" prst="roundRect">
          <a:avLst/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82296" tIns="36576" rIns="82296" bIns="36576" rtlCol="0" anchor="ctr"/>
        <a:lstStyle xmlns:a="http://schemas.openxmlformats.org/drawingml/2006/main"/>
        <a:p xmlns:a="http://schemas.openxmlformats.org/drawingml/2006/main">
          <a:pPr algn="ctr" eaLnBrk="0" fontAlgn="auto" hangingPunct="0">
            <a:spcBef>
              <a:spcPts val="0"/>
            </a:spcBef>
            <a:spcAft>
              <a:spcPts val="0"/>
            </a:spcAft>
          </a:pPr>
          <a:r>
            <a:rPr lang="uk-UA" sz="1800" b="1" kern="0" dirty="0" smtClean="0">
              <a:solidFill>
                <a:srgbClr val="FFFFFF"/>
              </a:solidFill>
              <a:latin typeface="+mn-lt"/>
            </a:rPr>
            <a:t>Економічна складова</a:t>
          </a:r>
          <a:endParaRPr lang="en-US" sz="1800" b="1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kern="0" dirty="0" smtClean="0">
              <a:solidFill>
                <a:srgbClr val="FFFFFF"/>
              </a:solidFill>
              <a:latin typeface="+mn-lt"/>
            </a:rPr>
            <a:t>Прямі/непрямі витрати</a:t>
          </a:r>
          <a:endParaRPr lang="en-US" sz="1800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kern="0" dirty="0" smtClean="0">
              <a:solidFill>
                <a:srgbClr val="FFFFFF"/>
              </a:solidFill>
              <a:latin typeface="+mn-lt"/>
            </a:rPr>
            <a:t>Користь</a:t>
          </a:r>
          <a:endParaRPr lang="en-US" sz="1800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kern="0" dirty="0" smtClean="0">
              <a:solidFill>
                <a:srgbClr val="FFFFFF"/>
              </a:solidFill>
              <a:latin typeface="+mn-lt"/>
            </a:rPr>
            <a:t>Мінімізація вартості</a:t>
          </a:r>
          <a:endParaRPr lang="en-US" sz="1800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kern="0" dirty="0" smtClean="0">
              <a:solidFill>
                <a:srgbClr val="FFFFFF"/>
              </a:solidFill>
              <a:latin typeface="+mn-lt"/>
            </a:rPr>
            <a:t>Перевага/Вигода</a:t>
          </a:r>
          <a:endParaRPr lang="en-US" sz="1800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kern="0" dirty="0" smtClean="0">
              <a:solidFill>
                <a:srgbClr val="FFFFFF"/>
              </a:solidFill>
              <a:latin typeface="+mn-lt"/>
            </a:rPr>
            <a:t>Економічний тягар</a:t>
          </a:r>
          <a:endParaRPr lang="ru-RU" sz="1800" kern="0" dirty="0" err="1" smtClean="0">
            <a:solidFill>
              <a:srgbClr val="FFFFFF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0.00374</cdr:x>
      <cdr:y>0.27799</cdr:y>
    </cdr:from>
    <cdr:to>
      <cdr:x>0.45142</cdr:x>
      <cdr:y>0.75364</cdr:y>
    </cdr:to>
    <cdr:sp macro="" textlink="">
      <cdr:nvSpPr>
        <cdr:cNvPr id="4" name="Rounded Rectangle 3"/>
        <cdr:cNvSpPr/>
      </cdr:nvSpPr>
      <cdr:spPr bwMode="auto">
        <a:xfrm xmlns:a="http://schemas.openxmlformats.org/drawingml/2006/main">
          <a:off x="31287" y="1499127"/>
          <a:ext cx="3745067" cy="2565055"/>
        </a:xfrm>
        <a:prstGeom xmlns:a="http://schemas.openxmlformats.org/drawingml/2006/main" prst="roundRect">
          <a:avLst/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82296" tIns="36576" rIns="82296" bIns="36576" rtlCol="0" anchor="ctr"/>
        <a:lstStyle xmlns:a="http://schemas.openxmlformats.org/drawingml/2006/main"/>
        <a:p xmlns:a="http://schemas.openxmlformats.org/drawingml/2006/main">
          <a:pPr algn="ctr" eaLnBrk="0" fontAlgn="auto" hangingPunct="0">
            <a:spcBef>
              <a:spcPts val="0"/>
            </a:spcBef>
            <a:spcAft>
              <a:spcPts val="0"/>
            </a:spcAft>
          </a:pPr>
          <a:r>
            <a:rPr lang="uk-UA" sz="1800" b="1" kern="0" dirty="0" smtClean="0">
              <a:solidFill>
                <a:srgbClr val="FFFFFF"/>
              </a:solidFill>
              <a:latin typeface="+mn-lt"/>
            </a:rPr>
            <a:t>Соціальна складова</a:t>
          </a:r>
          <a:endParaRPr lang="en-US" sz="1800" b="1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dirty="0" smtClean="0">
              <a:solidFill>
                <a:srgbClr val="FFFFFF"/>
              </a:solidFill>
            </a:rPr>
            <a:t>Вплив на захворюваність</a:t>
          </a:r>
          <a:endParaRPr lang="en-US" sz="1800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kern="0" dirty="0" smtClean="0">
              <a:solidFill>
                <a:srgbClr val="FFFFFF"/>
              </a:solidFill>
              <a:latin typeface="+mn-lt"/>
            </a:rPr>
            <a:t>Вплив на смертність</a:t>
          </a:r>
          <a:endParaRPr lang="en-US" sz="1800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kern="0" dirty="0" smtClean="0">
              <a:solidFill>
                <a:srgbClr val="FFFFFF"/>
              </a:solidFill>
              <a:latin typeface="+mn-lt"/>
            </a:rPr>
            <a:t>Вплив на інвалідізацію</a:t>
          </a:r>
          <a:endParaRPr lang="en-US" sz="1800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dirty="0" smtClean="0">
              <a:solidFill>
                <a:srgbClr val="FFFFFF"/>
              </a:solidFill>
            </a:rPr>
            <a:t>Вплив на поширеність</a:t>
          </a:r>
          <a:endParaRPr lang="en-US" sz="1800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kern="0" dirty="0" smtClean="0">
              <a:solidFill>
                <a:srgbClr val="FFFFFF"/>
              </a:solidFill>
              <a:latin typeface="+mn-lt"/>
            </a:rPr>
            <a:t>Обізнаність/ поінформованість щодо МТ</a:t>
          </a:r>
          <a:endParaRPr lang="en-US" sz="1800" kern="0" dirty="0" smtClean="0">
            <a:solidFill>
              <a:srgbClr val="FFFFFF"/>
            </a:solidFill>
            <a:latin typeface="+mn-lt"/>
          </a:endParaRPr>
        </a:p>
        <a:p xmlns:a="http://schemas.openxmlformats.org/drawingml/2006/main">
          <a:pPr marL="342900" indent="-342900" eaLnBrk="0" fontAlgn="auto" hangingPunct="0"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uk-UA" sz="1800" dirty="0" smtClean="0">
              <a:solidFill>
                <a:srgbClr val="FFFFFF"/>
              </a:solidFill>
            </a:rPr>
            <a:t>Вплив на соціальний тягар</a:t>
          </a:r>
          <a:endParaRPr lang="en-US" sz="1800" dirty="0" smtClean="0">
            <a:solidFill>
              <a:srgbClr val="FFFFF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0.70542</cdr:x>
      <cdr:y>0.58601</cdr:y>
    </cdr:from>
    <cdr:to>
      <cdr:x>0.9937</cdr:x>
      <cdr:y>0.76815</cdr:y>
    </cdr:to>
    <cdr:sp macro="" textlink="">
      <cdr:nvSpPr>
        <cdr:cNvPr id="3" name="Rounded Rectangle 2"/>
        <cdr:cNvSpPr/>
      </cdr:nvSpPr>
      <cdr:spPr bwMode="auto">
        <a:xfrm xmlns:a="http://schemas.openxmlformats.org/drawingml/2006/main">
          <a:off x="5314779" y="2611302"/>
          <a:ext cx="2171975" cy="811616"/>
        </a:xfrm>
        <a:prstGeom xmlns:a="http://schemas.openxmlformats.org/drawingml/2006/main" prst="roundRect">
          <a:avLst/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82296" tIns="36576" rIns="82296" bIns="36576" rtlCol="0" anchor="ctr"/>
        <a:lstStyle xmlns:a="http://schemas.openxmlformats.org/drawingml/2006/main"/>
        <a:p xmlns:a="http://schemas.openxmlformats.org/drawingml/2006/main">
          <a:pPr algn="ctr" eaLnBrk="0" fontAlgn="auto" hangingPunct="0">
            <a:spcBef>
              <a:spcPts val="0"/>
            </a:spcBef>
            <a:spcAft>
              <a:spcPts val="0"/>
            </a:spcAft>
          </a:pPr>
          <a:r>
            <a:rPr lang="uk-UA" sz="1800" b="1" kern="0" dirty="0" smtClean="0">
              <a:solidFill>
                <a:srgbClr val="FFFFFF"/>
              </a:solidFill>
              <a:latin typeface="+mn-lt"/>
            </a:rPr>
            <a:t>2.Складова безпеки</a:t>
          </a:r>
          <a:endParaRPr lang="en-US" sz="1800" b="1" kern="0" dirty="0" smtClean="0">
            <a:solidFill>
              <a:srgbClr val="FFFFFF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</cdr:x>
      <cdr:y>0.37393</cdr:y>
    </cdr:from>
    <cdr:to>
      <cdr:x>0.26392</cdr:x>
      <cdr:y>0.55495</cdr:y>
    </cdr:to>
    <cdr:sp macro="" textlink="">
      <cdr:nvSpPr>
        <cdr:cNvPr id="4" name="Rounded Rectangle 3"/>
        <cdr:cNvSpPr/>
      </cdr:nvSpPr>
      <cdr:spPr bwMode="auto">
        <a:xfrm xmlns:a="http://schemas.openxmlformats.org/drawingml/2006/main">
          <a:off x="0" y="1666258"/>
          <a:ext cx="1988441" cy="806633"/>
        </a:xfrm>
        <a:prstGeom xmlns:a="http://schemas.openxmlformats.org/drawingml/2006/main" prst="roundRect">
          <a:avLst/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82296" tIns="36576" rIns="82296" bIns="36576" rtlCol="0" anchor="ctr"/>
        <a:lstStyle xmlns:a="http://schemas.openxmlformats.org/drawingml/2006/main"/>
        <a:p xmlns:a="http://schemas.openxmlformats.org/drawingml/2006/main">
          <a:pPr algn="ctr" eaLnBrk="0" fontAlgn="auto" hangingPunct="0">
            <a:spcBef>
              <a:spcPts val="0"/>
            </a:spcBef>
            <a:spcAft>
              <a:spcPts val="0"/>
            </a:spcAft>
          </a:pPr>
          <a:r>
            <a:rPr lang="uk-UA" sz="1800" b="1" kern="0" dirty="0" smtClean="0">
              <a:solidFill>
                <a:srgbClr val="FFFFFF"/>
              </a:solidFill>
              <a:latin typeface="+mn-lt"/>
            </a:rPr>
            <a:t>4. Економічна складова</a:t>
          </a:r>
          <a:endParaRPr lang="en-US" sz="1800" b="1" kern="0" dirty="0" smtClean="0">
            <a:solidFill>
              <a:srgbClr val="FFFFFF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0.41287</cdr:x>
      <cdr:y>0.35033</cdr:y>
    </cdr:from>
    <cdr:to>
      <cdr:x>0.53811</cdr:x>
      <cdr:y>0.5513</cdr:y>
    </cdr:to>
    <cdr:pic>
      <cdr:nvPicPr>
        <cdr:cNvPr id="2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21427903">
          <a:off x="3110674" y="1561098"/>
          <a:ext cx="943590" cy="8955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  <cdr:relSizeAnchor xmlns:cdr="http://schemas.openxmlformats.org/drawingml/2006/chartDrawing">
    <cdr:from>
      <cdr:x>0.24904</cdr:x>
      <cdr:y>0</cdr:y>
    </cdr:from>
    <cdr:to>
      <cdr:x>0.45079</cdr:x>
      <cdr:y>0.12322</cdr:y>
    </cdr:to>
    <cdr:sp macro="" textlink="">
      <cdr:nvSpPr>
        <cdr:cNvPr id="5" name="Rounded Rectangle 4"/>
        <cdr:cNvSpPr/>
      </cdr:nvSpPr>
      <cdr:spPr bwMode="auto">
        <a:xfrm xmlns:a="http://schemas.openxmlformats.org/drawingml/2006/main">
          <a:off x="1876301" y="0"/>
          <a:ext cx="1520043" cy="549089"/>
        </a:xfrm>
        <a:prstGeom xmlns:a="http://schemas.openxmlformats.org/drawingml/2006/main" prst="roundRect">
          <a:avLst/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82296" tIns="36576" rIns="82296" bIns="36576" rtlCol="0" anchor="ctr"/>
        <a:lstStyle xmlns:a="http://schemas.openxmlformats.org/drawingml/2006/main"/>
        <a:p xmlns:a="http://schemas.openxmlformats.org/drawingml/2006/main">
          <a:pPr lvl="0" algn="ctr" rtl="0" eaLnBrk="0" fontAlgn="auto" hangingPunct="0">
            <a:spcBef>
              <a:spcPts val="0"/>
            </a:spcBef>
            <a:spcAft>
              <a:spcPts val="0"/>
            </a:spcAft>
          </a:pPr>
          <a:r>
            <a:rPr lang="uk-UA" sz="1800" b="1" kern="0" dirty="0" smtClean="0">
              <a:solidFill>
                <a:srgbClr val="336699"/>
              </a:solidFill>
              <a:latin typeface="+mn-lt"/>
              <a:ea typeface="+mn-ea"/>
              <a:cs typeface="+mn-cs"/>
            </a:rPr>
            <a:t>6. Етична складова</a:t>
          </a:r>
          <a:endParaRPr lang="ru-RU" sz="1800" b="1" kern="0" dirty="0" smtClean="0">
            <a:solidFill>
              <a:srgbClr val="336699"/>
            </a:solidFill>
            <a:latin typeface="+mn-lt"/>
            <a:ea typeface="+mn-ea"/>
            <a:cs typeface="+mn-cs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438" cy="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-25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962" y="0"/>
            <a:ext cx="2970892" cy="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-25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6510"/>
            <a:ext cx="2972438" cy="53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-25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962" y="9406510"/>
            <a:ext cx="2970892" cy="53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-25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21C8194-FF99-4770-8FB9-BCBB61752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7311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7771" y="4703255"/>
            <a:ext cx="4928315" cy="447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27043" y="9406510"/>
            <a:ext cx="1076813" cy="53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A6F0CC-3C2F-4801-9E0A-C74FF94A7E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A6F0CC-3C2F-4801-9E0A-C74FF94A7EC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A6F0CC-3C2F-4801-9E0A-C74FF94A7EC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ru-RU" smtClean="0"/>
              <a:t>В таблице представлена методология расчета ОТИ для семи ТГКС: бетаметазона валерата, клобетазола пропионата, гидрокортизона, гидрокортизона бутирата, мометазона фуроата, метилпреднизолона ацепоната, предникарбата и триамцинолона ацетонида. Бальная оценка осуществлялась на основе доступных научных данных экспертами Немецкого дерматологического общества </a:t>
            </a:r>
            <a:r>
              <a:rPr lang="en-US" smtClean="0"/>
              <a:t>(Deutsche Dermatologische Gesellschaft)</a:t>
            </a:r>
            <a:r>
              <a:rPr lang="ru-RU" smtClean="0"/>
              <a:t>.</a:t>
            </a:r>
          </a:p>
          <a:p>
            <a:pPr algn="just"/>
            <a:endParaRPr lang="ru-RU" smtClean="0"/>
          </a:p>
          <a:p>
            <a:pPr algn="just"/>
            <a:r>
              <a:rPr lang="ru-RU" smtClean="0"/>
              <a:t>Полученные ОТИ для семи ТГКС свидетельствуют о том, что наилучшими соотношениями  выгода/риск в клинических условиях обладают мометазона фуроат, метилпреднизолона ацепонат и предникарбат. Наихудшим соотношением обладают гидрокортизон, триамцинолона ацетонид и бетаметазона валерат. Интересно, что наиболее сильный ТГКС клобетазола пропионат характеризуется промежуточной величиной ОТИ.</a:t>
            </a:r>
          </a:p>
          <a:p>
            <a:pPr algn="just"/>
            <a:endParaRPr lang="ru-RU" smtClean="0"/>
          </a:p>
          <a:p>
            <a:pPr algn="just"/>
            <a:r>
              <a:rPr lang="ru-RU" smtClean="0"/>
              <a:t>Сравнение ОТИ для галогенизированных и негалогенизированных ТГКС в который раз развенчивает миф о лучшем профиле безопасности негалогенизированных ТГКС. Из негалоганизированных ТГКС гидрокортизон и гидрокортизона бутират характеризуются значительно меньшим ОТИ (соотношением выгода/ риск), чем у таких галогенизированных ТГКС, как клобетазола пропионат и мометазона фуроат. </a:t>
            </a:r>
          </a:p>
          <a:p>
            <a:pPr algn="just"/>
            <a:endParaRPr lang="ru-RU" smtClean="0"/>
          </a:p>
          <a:p>
            <a:pPr algn="just"/>
            <a:r>
              <a:rPr lang="ru-RU" b="1" smtClean="0"/>
              <a:t>Это не позволяет каким-либо образом  связывать факт галогенизации ТГКС и профиль его безопасности.</a:t>
            </a: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BACFC-E46F-4E9A-B54E-53DC468A03B3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A6F0CC-3C2F-4801-9E0A-C74FF94A7EC9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01_ACTIVE_PROJECTS\GSK\2278_GSK_SrLdrMtg2010\CubistProjectFiles\PPT\LinkedArt\4x3-title-slide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 userDrawn="1"/>
        </p:nvSpPr>
        <p:spPr bwMode="auto">
          <a:xfrm>
            <a:off x="1" y="0"/>
            <a:ext cx="9144000" cy="1524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rgbClr val="000056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51125"/>
            <a:ext cx="7772400" cy="1470025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7851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0" hasCustomPrompt="1"/>
          </p:nvPr>
        </p:nvSpPr>
        <p:spPr>
          <a:xfrm>
            <a:off x="-1" y="6523368"/>
            <a:ext cx="8925791" cy="33463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buNone/>
              <a:defRPr sz="900"/>
            </a:lvl1pPr>
          </a:lstStyle>
          <a:p>
            <a:pPr lvl="0"/>
            <a:r>
              <a:rPr lang="en-US" dirty="0" smtClean="0"/>
              <a:t>Footnote text, 9 pt Arial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" y="0"/>
            <a:ext cx="9144000" cy="1524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rgbClr val="000056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1300" y="6063964"/>
            <a:ext cx="2419350" cy="61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256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 anchor="ctr">
            <a:normAutofit/>
          </a:bodyPr>
          <a:lstStyle>
            <a:lvl1pPr>
              <a:defRPr sz="2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1300" y="1351280"/>
            <a:ext cx="8503920" cy="539242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>
                <a:latin typeface="Calibri" pitchFamily="34" charset="0"/>
              </a:defRPr>
            </a:lvl1pPr>
            <a:lvl2pPr>
              <a:spcAft>
                <a:spcPts val="600"/>
              </a:spcAft>
              <a:buClr>
                <a:schemeClr val="accent1"/>
              </a:buClr>
              <a:defRPr>
                <a:latin typeface="Calibri" pitchFamily="34" charset="0"/>
              </a:defRPr>
            </a:lvl2pPr>
            <a:lvl3pPr>
              <a:spcAft>
                <a:spcPts val="400"/>
              </a:spcAft>
              <a:buClr>
                <a:schemeClr val="accent1"/>
              </a:buClr>
              <a:defRPr>
                <a:latin typeface="Calibri" pitchFamily="34" charset="0"/>
              </a:defRPr>
            </a:lvl3pPr>
            <a:lvl4pPr marL="13144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>
                <a:latin typeface="Calibri" pitchFamily="34" charset="0"/>
              </a:defRPr>
            </a:lvl4pPr>
            <a:lvl5pPr marL="17145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>
                <a:latin typeface="Calibri" pitchFamily="34" charset="0"/>
              </a:defRPr>
            </a:lvl5pPr>
            <a:lvl6pPr marL="21717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>
                <a:latin typeface="Calibri" pitchFamily="34" charset="0"/>
              </a:defRPr>
            </a:lvl6pPr>
            <a:lvl7pPr marL="26289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>
                <a:latin typeface="Calibri" pitchFamily="34" charset="0"/>
              </a:defRPr>
            </a:lvl7pPr>
            <a:lvl8pPr marL="30289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>
                <a:latin typeface="Calibri" pitchFamily="34" charset="0"/>
              </a:defRPr>
            </a:lvl8pPr>
            <a:lvl9pPr marL="34861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>
                <a:latin typeface="Calibri" pitchFamily="34" charset="0"/>
              </a:defRPr>
            </a:lvl9pPr>
          </a:lstStyle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Content with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 anchor="ctr">
            <a:normAutofit/>
          </a:bodyPr>
          <a:lstStyle>
            <a:lvl1pPr>
              <a:defRPr sz="2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-1" y="6523368"/>
            <a:ext cx="8925791" cy="33463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buNone/>
              <a:defRPr sz="900"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Footnote text, 9 pt Arial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1300" y="1351280"/>
            <a:ext cx="8503920" cy="5116195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>
                <a:latin typeface="Calibri" pitchFamily="34" charset="0"/>
              </a:defRPr>
            </a:lvl1pPr>
            <a:lvl2pPr>
              <a:spcAft>
                <a:spcPts val="600"/>
              </a:spcAft>
              <a:buClr>
                <a:schemeClr val="accent1"/>
              </a:buClr>
              <a:defRPr>
                <a:latin typeface="Calibri" pitchFamily="34" charset="0"/>
              </a:defRPr>
            </a:lvl2pPr>
            <a:lvl3pPr>
              <a:spcAft>
                <a:spcPts val="400"/>
              </a:spcAft>
              <a:buClr>
                <a:schemeClr val="accent1"/>
              </a:buClr>
              <a:defRPr>
                <a:latin typeface="Calibri" pitchFamily="34" charset="0"/>
              </a:defRPr>
            </a:lvl3pPr>
            <a:lvl4pPr marL="13144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>
                <a:latin typeface="Calibri" pitchFamily="34" charset="0"/>
              </a:defRPr>
            </a:lvl4pPr>
            <a:lvl5pPr marL="17145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>
                <a:latin typeface="Calibri" pitchFamily="34" charset="0"/>
              </a:defRPr>
            </a:lvl5pPr>
            <a:lvl6pPr marL="21717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>
                <a:latin typeface="Calibri" pitchFamily="34" charset="0"/>
              </a:defRPr>
            </a:lvl6pPr>
            <a:lvl7pPr marL="262890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>
                <a:latin typeface="Calibri" pitchFamily="34" charset="0"/>
              </a:defRPr>
            </a:lvl7pPr>
            <a:lvl8pPr marL="30289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>
                <a:latin typeface="Calibri" pitchFamily="34" charset="0"/>
              </a:defRPr>
            </a:lvl8pPr>
            <a:lvl9pPr marL="3486150" indent="-171450">
              <a:spcAft>
                <a:spcPts val="400"/>
              </a:spcAft>
              <a:buClr>
                <a:schemeClr val="accent1"/>
              </a:buClr>
              <a:buFontTx/>
              <a:buChar char="–"/>
              <a:defRPr sz="1400" baseline="0">
                <a:latin typeface="Calibri" pitchFamily="34" charset="0"/>
              </a:defRPr>
            </a:lvl9pPr>
          </a:lstStyle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:\01_ACTIVE_PROJECTS\GSK\2278_GSK_SrLdrMtg2010\CubistProjectFiles\PPT\LinkedArt\4x3-title-slide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 userDrawn="1"/>
        </p:nvSpPr>
        <p:spPr bwMode="auto">
          <a:xfrm>
            <a:off x="1" y="0"/>
            <a:ext cx="9144000" cy="1524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rgbClr val="000056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651125"/>
            <a:ext cx="7772400" cy="1470025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7851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8766" y="1628776"/>
            <a:ext cx="4924147" cy="124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1000"/>
              </a:spcAft>
              <a:defRPr sz="1800">
                <a:latin typeface="Calibri" pitchFamily="34" charset="0"/>
              </a:defRPr>
            </a:lvl1pPr>
            <a:lvl2pPr>
              <a:spcAft>
                <a:spcPts val="800"/>
              </a:spcAft>
              <a:buFont typeface="Arial" pitchFamily="34" charset="0"/>
              <a:buChar char="–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1600">
                <a:latin typeface="Calibri" pitchFamily="34" charset="0"/>
              </a:defRPr>
            </a:lvl3pPr>
            <a:lvl4pPr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itchFamily="34" charset="0"/>
              <a:buChar char="–"/>
              <a:defRPr sz="1600">
                <a:latin typeface="Calibri" pitchFamily="34" charset="0"/>
              </a:defRPr>
            </a:lvl4pPr>
            <a:lvl5pPr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itchFamily="34" charset="0"/>
              <a:buChar char="–"/>
              <a:defRPr sz="16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Aft>
                <a:spcPts val="1000"/>
              </a:spcAft>
              <a:buClr>
                <a:schemeClr val="accent1"/>
              </a:buClr>
              <a:defRPr lang="en-US" sz="18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1000"/>
              </a:spcAft>
              <a:defRPr sz="1800">
                <a:latin typeface="Calibri" pitchFamily="34" charset="0"/>
              </a:defRPr>
            </a:lvl1pPr>
            <a:lvl2pPr>
              <a:spcAft>
                <a:spcPts val="800"/>
              </a:spcAft>
              <a:buFont typeface="Arial" pitchFamily="34" charset="0"/>
              <a:buChar char="–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1600">
                <a:latin typeface="Calibri" pitchFamily="34" charset="0"/>
              </a:defRPr>
            </a:lvl3pPr>
            <a:lvl4pPr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itchFamily="34" charset="0"/>
              <a:buChar char="–"/>
              <a:defRPr sz="1600">
                <a:latin typeface="Calibri" pitchFamily="34" charset="0"/>
              </a:defRPr>
            </a:lvl4pPr>
            <a:lvl5pPr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Arial" pitchFamily="34" charset="0"/>
              <a:buChar char="–"/>
              <a:defRPr sz="16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Aft>
                <a:spcPts val="1000"/>
              </a:spcAft>
              <a:buClr>
                <a:schemeClr val="accent1"/>
              </a:buClr>
              <a:defRPr lang="en-US" sz="18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-1" y="6523368"/>
            <a:ext cx="8925791" cy="33463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buNone/>
              <a:defRPr sz="900"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Footnote text, 9 pt Arial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637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 indent="-1778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defRPr lang="en-US" sz="18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indent="-1778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428750" indent="-2286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indent="-1778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63775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18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>
              <a:buFontTx/>
              <a:buNone/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637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 indent="-1778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defRPr lang="en-US" sz="18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indent="-1778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428750" indent="-2286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indent="-1778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63775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18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indent="-1778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20000"/>
              <a:buFont typeface="Arial" pitchFamily="34" charset="0"/>
              <a:buChar char="–"/>
              <a:defRPr lang="en-GB" sz="16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>
              <a:buFontTx/>
              <a:buNone/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-1" y="6523368"/>
            <a:ext cx="8925791" cy="33463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buNone/>
              <a:defRPr sz="900"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Footnote text, 9 pt Arial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03920" cy="10033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:\01_ACTIVE_PROJECTS\GSK\2278_GSK_SrLdrMtg2010\CubistProjectFiles\PPT\LinkedArt\4x3-text-slide.png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0" y="342900"/>
            <a:ext cx="9144000" cy="6858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 bwMode="auto">
          <a:xfrm>
            <a:off x="1" y="0"/>
            <a:ext cx="9144000" cy="1524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smtClean="0">
                <a:ln>
                  <a:noFill/>
                </a:ln>
                <a:solidFill>
                  <a:srgbClr val="000056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595360" cy="1003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835" r:id="rId3"/>
    <p:sldLayoutId id="2147483750" r:id="rId4"/>
    <p:sldLayoutId id="2147483959" r:id="rId5"/>
    <p:sldLayoutId id="2147483997" r:id="rId6"/>
    <p:sldLayoutId id="2147483752" r:id="rId7"/>
    <p:sldLayoutId id="2147483998" r:id="rId8"/>
    <p:sldLayoutId id="2147483753" r:id="rId9"/>
    <p:sldLayoutId id="2147483940" r:id="rId10"/>
    <p:sldLayoutId id="2147483754" r:id="rId11"/>
    <p:sldLayoutId id="214748399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177800" indent="-177800" algn="l" defTabSz="914400" rtl="0" eaLnBrk="1" latinLnBrk="0" hangingPunct="1">
        <a:spcBef>
          <a:spcPts val="0"/>
        </a:spcBef>
        <a:spcAft>
          <a:spcPts val="1000"/>
        </a:spcAft>
        <a:buClr>
          <a:schemeClr val="accent1"/>
        </a:buClr>
        <a:buSzPct val="12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44500" indent="-1778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20000"/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4863" indent="-119063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14450" indent="-171450" algn="l" defTabSz="914400" rtl="0" eaLnBrk="1" latinLnBrk="0" hangingPunct="1">
        <a:spcBef>
          <a:spcPct val="20000"/>
        </a:spcBef>
        <a:buClr>
          <a:schemeClr val="accent1"/>
        </a:buClr>
        <a:buFontTx/>
        <a:buChar char="–"/>
        <a:defRPr sz="1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14500" indent="-171450" algn="l" defTabSz="914400" rtl="0" eaLnBrk="1" latinLnBrk="0" hangingPunct="1">
        <a:spcBef>
          <a:spcPct val="20000"/>
        </a:spcBef>
        <a:buClr>
          <a:schemeClr val="accent1"/>
        </a:buClr>
        <a:buFontTx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71700" indent="-171450" algn="l" defTabSz="914400" rtl="0" eaLnBrk="1" latinLnBrk="0" hangingPunct="1">
        <a:spcBef>
          <a:spcPct val="20000"/>
        </a:spcBef>
        <a:buClr>
          <a:schemeClr val="accent1"/>
        </a:buClr>
        <a:buFontTx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628900" indent="-171450" algn="l" defTabSz="914400" rtl="0" eaLnBrk="1" latinLnBrk="0" hangingPunct="1">
        <a:spcBef>
          <a:spcPct val="20000"/>
        </a:spcBef>
        <a:buClr>
          <a:schemeClr val="accent1"/>
        </a:buClr>
        <a:buFontTx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028950" indent="-171450" algn="l" defTabSz="914400" rtl="0" eaLnBrk="1" latinLnBrk="0" hangingPunct="1">
        <a:spcBef>
          <a:spcPct val="20000"/>
        </a:spcBef>
        <a:buClr>
          <a:schemeClr val="accent1"/>
        </a:buClr>
        <a:buFontTx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486150" indent="-171450" algn="l" defTabSz="914400" rtl="0" eaLnBrk="1" latinLnBrk="0" hangingPunct="1">
        <a:spcBef>
          <a:spcPct val="20000"/>
        </a:spcBef>
        <a:buClr>
          <a:schemeClr val="accent1"/>
        </a:buClr>
        <a:buFontTx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copd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ho.int/topics/global_burden_of_disease/en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worldbank.org/indicator/NY.GNP.PCAP.PP.CD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ivhealthcare.com/" TargetMode="External"/><Relationship Id="rId5" Type="http://schemas.openxmlformats.org/officeDocument/2006/relationships/image" Target="../media/image14.gif"/><Relationship Id="rId4" Type="http://schemas.openxmlformats.org/officeDocument/2006/relationships/hyperlink" Target="http://www.orangecard.com.ua/ru/disease/copd/about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evolutsia.com/images/stories/istoria_veschey/vesi/d01414485e03cf5368527d27d04ee0c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76" y="3540348"/>
            <a:ext cx="2695575" cy="3238501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6426" y="2781727"/>
            <a:ext cx="8030688" cy="147002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Цінність та вартість – дві компоненти системи оцінки медичних технологій та прийняття рішень в системі охорони здоров’я</a:t>
            </a:r>
            <a:r>
              <a:rPr lang="en-US" sz="3200" dirty="0" smtClean="0"/>
              <a:t>:</a:t>
            </a:r>
            <a:r>
              <a:rPr lang="ru-RU" sz="3200" dirty="0" smtClean="0"/>
              <a:t> модел</a:t>
            </a:r>
            <a:r>
              <a:rPr lang="uk-UA" sz="3200" dirty="0" smtClean="0"/>
              <a:t>і та приклади</a:t>
            </a:r>
            <a:r>
              <a:rPr lang="ru-RU" sz="3200" dirty="0" smtClean="0"/>
              <a:t>	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8922" y="4583844"/>
            <a:ext cx="7785100" cy="2786916"/>
          </a:xfrm>
        </p:spPr>
        <p:txBody>
          <a:bodyPr/>
          <a:lstStyle/>
          <a:p>
            <a:pPr algn="r"/>
            <a:endParaRPr lang="en-US" sz="1600" i="1" dirty="0" smtClean="0">
              <a:solidFill>
                <a:schemeClr val="tx1"/>
              </a:solidFill>
            </a:endParaRPr>
          </a:p>
          <a:p>
            <a:pPr algn="r"/>
            <a:r>
              <a:rPr lang="uk-UA" i="1" dirty="0" smtClean="0">
                <a:solidFill>
                  <a:schemeClr val="tx1"/>
                </a:solidFill>
              </a:rPr>
              <a:t>Слабкий Г.О., д.мед.н., професор</a:t>
            </a:r>
            <a:endParaRPr lang="en-US" i="1" dirty="0" smtClean="0">
              <a:solidFill>
                <a:schemeClr val="tx1"/>
              </a:solidFill>
            </a:endParaRPr>
          </a:p>
          <a:p>
            <a:pPr algn="r"/>
            <a:r>
              <a:rPr lang="uk-UA" i="1" dirty="0" smtClean="0">
                <a:solidFill>
                  <a:schemeClr val="tx1"/>
                </a:solidFill>
              </a:rPr>
              <a:t>Марков О.Ю., д.мед.н.</a:t>
            </a:r>
            <a:endParaRPr lang="en-US" i="1" dirty="0" smtClean="0">
              <a:solidFill>
                <a:schemeClr val="tx1"/>
              </a:solidFill>
            </a:endParaRPr>
          </a:p>
          <a:p>
            <a:pPr algn="r"/>
            <a:r>
              <a:rPr lang="uk-UA" i="1" dirty="0" smtClean="0">
                <a:solidFill>
                  <a:schemeClr val="tx1"/>
                </a:solidFill>
              </a:rPr>
              <a:t>Горбенко О.В., к.мед.н.</a:t>
            </a:r>
          </a:p>
          <a:p>
            <a:pPr algn="r"/>
            <a:endParaRPr lang="uk-UA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 smtClean="0">
              <a:solidFill>
                <a:schemeClr val="tx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36604">
            <a:off x="876558" y="4394928"/>
            <a:ext cx="918859" cy="9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 rot="16200000">
            <a:off x="-2155195" y="446427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http://evolutsia.com/content/view/181/38/</a:t>
            </a:r>
            <a:endParaRPr lang="ru-RU" sz="800" dirty="0"/>
          </a:p>
        </p:txBody>
      </p:sp>
      <p:sp>
        <p:nvSpPr>
          <p:cNvPr id="11" name="Rectangle 10"/>
          <p:cNvSpPr/>
          <p:nvPr/>
        </p:nvSpPr>
        <p:spPr>
          <a:xfrm>
            <a:off x="2268187" y="6611727"/>
            <a:ext cx="687581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©</a:t>
            </a:r>
            <a:r>
              <a:rPr lang="uk-UA" sz="800" dirty="0" smtClean="0"/>
              <a:t>Увага! Будь-яка інфломація, що міститься в цій презентації, є інтелектуальною власністю і не може бути використана без згоди авторів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1.Складова ефективності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передбачає оцінку клінічного, профілактичного, діагностичного або інших ефектів від застосування медичної технології (окрім побічного)</a:t>
            </a:r>
          </a:p>
          <a:p>
            <a:endParaRPr lang="uk-UA" sz="2400" dirty="0" smtClean="0"/>
          </a:p>
          <a:p>
            <a:r>
              <a:rPr lang="uk-UA" sz="2400" b="1" dirty="0" smtClean="0"/>
              <a:t>«ефект» (англ. – </a:t>
            </a:r>
            <a:r>
              <a:rPr lang="en-US" sz="2400" b="1" dirty="0" smtClean="0"/>
              <a:t>efficacy</a:t>
            </a:r>
            <a:r>
              <a:rPr lang="uk-UA" sz="2400" b="1" dirty="0" smtClean="0"/>
              <a:t>) </a:t>
            </a:r>
            <a:r>
              <a:rPr lang="uk-UA" sz="2400" dirty="0" smtClean="0"/>
              <a:t>- наявність того або іншого ефекту медичної технології є однією з її характеристик</a:t>
            </a:r>
          </a:p>
          <a:p>
            <a:endParaRPr lang="uk-UA" sz="2400" dirty="0" smtClean="0"/>
          </a:p>
          <a:p>
            <a:r>
              <a:rPr lang="uk-UA" sz="2400" b="1" dirty="0" smtClean="0"/>
              <a:t>«ефективність», «результат»</a:t>
            </a:r>
            <a:r>
              <a:rPr lang="uk-UA" sz="2400" dirty="0" smtClean="0"/>
              <a:t>, </a:t>
            </a:r>
            <a:r>
              <a:rPr lang="uk-UA" sz="2400" b="1" dirty="0" smtClean="0"/>
              <a:t>або «результативність» (англ. – </a:t>
            </a:r>
            <a:r>
              <a:rPr lang="en-US" sz="2400" b="1" dirty="0" smtClean="0"/>
              <a:t>effectiveness</a:t>
            </a:r>
            <a:r>
              <a:rPr lang="uk-UA" sz="2400" b="1" dirty="0" smtClean="0"/>
              <a:t>)</a:t>
            </a:r>
            <a:r>
              <a:rPr lang="uk-UA" sz="2400" dirty="0" smtClean="0"/>
              <a:t> є ступенем вираженості цього ефекту за певних умов, наприклад, при окремому захворюванні</a:t>
            </a:r>
            <a:endParaRPr lang="ru-RU" sz="24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435721" y="6407431"/>
            <a:ext cx="624882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Encyclopaedic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Compilation to Medical Statistics/ 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Everitt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B.S., Palmer C.R. [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Eds</a:t>
            </a:r>
            <a:r>
              <a:rPr kumimoji="0" lang="uk-UA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]//Wiley. – 2011. – P.5.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2.Складова безпеки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648155"/>
            <a:ext cx="8503920" cy="5392420"/>
          </a:xfrm>
        </p:spPr>
        <p:txBody>
          <a:bodyPr/>
          <a:lstStyle/>
          <a:p>
            <a:r>
              <a:rPr lang="uk-UA" sz="2400" dirty="0" smtClean="0"/>
              <a:t>Ступінь, або профіль безпеки медичної технології характеризується її здатністю викликати або обумовлювати розвиток побічних ефектів та ускладнень, серед яких:</a:t>
            </a:r>
          </a:p>
          <a:p>
            <a:pPr lvl="1"/>
            <a:r>
              <a:rPr lang="uk-UA" sz="2200" dirty="0" smtClean="0"/>
              <a:t>Критичні стани та смерть</a:t>
            </a:r>
          </a:p>
          <a:p>
            <a:pPr lvl="1"/>
            <a:r>
              <a:rPr lang="uk-UA" sz="2200" dirty="0" smtClean="0"/>
              <a:t>Відсутність ефекту</a:t>
            </a:r>
          </a:p>
          <a:p>
            <a:pPr lvl="1"/>
            <a:r>
              <a:rPr lang="uk-UA" sz="2200" dirty="0" smtClean="0"/>
              <a:t>Погіршення перебігу захворювання</a:t>
            </a:r>
          </a:p>
          <a:p>
            <a:pPr lvl="1"/>
            <a:r>
              <a:rPr lang="uk-UA" sz="2200" dirty="0" smtClean="0"/>
              <a:t>Некоректне/ неналежне застосування медичної технології</a:t>
            </a:r>
          </a:p>
          <a:p>
            <a:pPr lvl="1"/>
            <a:r>
              <a:rPr lang="uk-UA" sz="2200" dirty="0" smtClean="0"/>
              <a:t>Оцінка ризиків при виникненні вагітності під час застосування медичної технології</a:t>
            </a:r>
          </a:p>
          <a:p>
            <a:pPr lvl="1"/>
            <a:r>
              <a:rPr lang="uk-UA" sz="2200" dirty="0" smtClean="0"/>
              <a:t>Неочікувана користь, не пов</a:t>
            </a:r>
            <a:r>
              <a:rPr lang="en-US" sz="2200" dirty="0" smtClean="0"/>
              <a:t>’</a:t>
            </a:r>
            <a:r>
              <a:rPr lang="uk-UA" sz="2200" dirty="0" smtClean="0"/>
              <a:t>я зана с основним захворюванням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officeimg.vo.msecnd.net/en-us/images/MH900215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0448" y="3762375"/>
            <a:ext cx="3095626" cy="30956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 Складова комплайнсу та зручності застосування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650670"/>
            <a:ext cx="8503920" cy="5093030"/>
          </a:xfrm>
        </p:spPr>
        <p:txBody>
          <a:bodyPr/>
          <a:lstStyle/>
          <a:p>
            <a:r>
              <a:rPr lang="uk-UA" sz="2400" dirty="0" smtClean="0"/>
              <a:t>визначає, наскільки застосування медичної технології у конкретних пацієнтів може співпадати з класичними рекомендаціями або інструкціями щодо використання цієї технології, іншими словами, - ступінь дотримання пацієнтами та спеціалістами охорони здоров’я рекомендованого режиму застосування окремої медичної технології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Інструменти для оцінки (1,2,3)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 smtClean="0"/>
              <a:t>Аналіз міжнародних/ Національних клінічних настанов та інших технологічних документів за критеріями пошуку </a:t>
            </a:r>
            <a:r>
              <a:rPr lang="en-US" sz="2000" dirty="0" smtClean="0"/>
              <a:t>(GIN)</a:t>
            </a:r>
          </a:p>
          <a:p>
            <a:r>
              <a:rPr lang="ru-RU" sz="2000" dirty="0" smtClean="0"/>
              <a:t>Мета-анал</a:t>
            </a:r>
            <a:r>
              <a:rPr lang="uk-UA" sz="2000" dirty="0" smtClean="0"/>
              <a:t>ізи та систематичні огляди</a:t>
            </a:r>
            <a:r>
              <a:rPr lang="en-US" sz="2000" dirty="0" smtClean="0"/>
              <a:t> (Cochrane collaboration)</a:t>
            </a:r>
          </a:p>
          <a:p>
            <a:r>
              <a:rPr lang="ru-RU" sz="2000" dirty="0" smtClean="0"/>
              <a:t>Рандом</a:t>
            </a:r>
            <a:r>
              <a:rPr lang="uk-UA" sz="2000" dirty="0" smtClean="0"/>
              <a:t>ізовані та інші систематичні дослідження з оцінки ефективності, безпеки та комплайнсу застосування МТ (порівняльні та плацебо-контроль)</a:t>
            </a:r>
            <a:endParaRPr lang="en-US" sz="2000" dirty="0" smtClean="0"/>
          </a:p>
          <a:p>
            <a:r>
              <a:rPr lang="uk-UA" sz="2000" dirty="0" smtClean="0"/>
              <a:t>Рапорти про побічні ефекти</a:t>
            </a:r>
            <a:r>
              <a:rPr lang="en-US" sz="2000" dirty="0" smtClean="0"/>
              <a:t> </a:t>
            </a:r>
            <a:r>
              <a:rPr lang="uk-UA" sz="2000" dirty="0" smtClean="0"/>
              <a:t>(</a:t>
            </a:r>
            <a:r>
              <a:rPr lang="en-US" sz="2000" dirty="0" smtClean="0"/>
              <a:t>Sentinel events</a:t>
            </a:r>
            <a:r>
              <a:rPr lang="uk-UA" sz="2000" dirty="0" smtClean="0"/>
              <a:t>, </a:t>
            </a:r>
            <a:r>
              <a:rPr lang="en-US" sz="2000" dirty="0" smtClean="0"/>
              <a:t>PSURs analysis</a:t>
            </a:r>
            <a:r>
              <a:rPr lang="uk-UA" sz="2000" dirty="0" smtClean="0"/>
              <a:t>, </a:t>
            </a:r>
            <a:r>
              <a:rPr lang="ru-RU" sz="2000" dirty="0" smtClean="0"/>
              <a:t>ел.</a:t>
            </a:r>
            <a:r>
              <a:rPr lang="uk-UA" sz="2000" dirty="0" smtClean="0"/>
              <a:t>бази, повідомлення в літературі</a:t>
            </a:r>
            <a:r>
              <a:rPr lang="en-US" sz="2000" dirty="0" smtClean="0"/>
              <a:t>)</a:t>
            </a:r>
          </a:p>
          <a:p>
            <a:r>
              <a:rPr lang="uk-UA" sz="2000" dirty="0" smtClean="0"/>
              <a:t>Дослідження еквівалентності медичних технологій (хімічна, фізична, фармакологічна, клінічна тощо)</a:t>
            </a:r>
            <a:endParaRPr lang="en-US" sz="1800" dirty="0" smtClean="0"/>
          </a:p>
          <a:p>
            <a:r>
              <a:rPr lang="uk-UA" sz="2000" dirty="0" smtClean="0"/>
              <a:t>Методологія </a:t>
            </a:r>
            <a:r>
              <a:rPr lang="en-US" sz="2000" dirty="0" smtClean="0"/>
              <a:t>Delphi Consensus</a:t>
            </a:r>
            <a:r>
              <a:rPr lang="uk-UA" sz="2000" dirty="0" smtClean="0"/>
              <a:t> (експерти в галузі охорони здоров</a:t>
            </a:r>
            <a:r>
              <a:rPr lang="en-US" sz="2000" dirty="0" smtClean="0"/>
              <a:t>’</a:t>
            </a:r>
            <a:r>
              <a:rPr lang="uk-UA" sz="2000" dirty="0" smtClean="0"/>
              <a:t>я)</a:t>
            </a:r>
            <a:endParaRPr lang="en-US" sz="2000" dirty="0" smtClean="0"/>
          </a:p>
          <a:p>
            <a:r>
              <a:rPr lang="uk-UA" sz="2000" dirty="0" smtClean="0"/>
              <a:t>Оцінка результатів, рапортованих пацієнтами – </a:t>
            </a:r>
            <a:r>
              <a:rPr lang="en-US" sz="2000" dirty="0" smtClean="0"/>
              <a:t>Patient Reported Outcomes (PRO)</a:t>
            </a:r>
          </a:p>
          <a:p>
            <a:r>
              <a:rPr lang="uk-UA" sz="2000" dirty="0" smtClean="0"/>
              <a:t>Оцінка терапевтичних індексів </a:t>
            </a:r>
            <a:r>
              <a:rPr lang="en-US" sz="2000" dirty="0" smtClean="0"/>
              <a:t>(TIX)	</a:t>
            </a:r>
          </a:p>
          <a:p>
            <a:endParaRPr lang="en-US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Приклад: співставлення ефективності та профілю безпеки різних ТГКС в дерматології (терапевтичний індекс)</a:t>
            </a:r>
            <a:endParaRPr lang="ru-R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1880" y="1568275"/>
          <a:ext cx="8752114" cy="459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68"/>
                <a:gridCol w="3377740"/>
                <a:gridCol w="580935"/>
                <a:gridCol w="542840"/>
                <a:gridCol w="523793"/>
                <a:gridCol w="599982"/>
                <a:gridCol w="523793"/>
                <a:gridCol w="571412"/>
                <a:gridCol w="571412"/>
                <a:gridCol w="580935"/>
                <a:gridCol w="609504"/>
              </a:tblGrid>
              <a:tr h="781368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uk-UA" sz="1400" dirty="0" smtClean="0"/>
                        <a:t>Показник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BMV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CP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HC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HCB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MM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MPA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FP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PRC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en-US" sz="1400" dirty="0" smtClean="0"/>
                        <a:t>TRI</a:t>
                      </a:r>
                      <a:endParaRPr lang="ru-RU" sz="1400" dirty="0"/>
                    </a:p>
                  </a:txBody>
                  <a:tcPr/>
                </a:tc>
              </a:tr>
              <a:tr h="5140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Вазоконстрикторний ефект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</a:tr>
              <a:tr h="60391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Ефективність</a:t>
                      </a:r>
                      <a:r>
                        <a:rPr lang="uk-UA" sz="1400" baseline="0" dirty="0" smtClean="0"/>
                        <a:t> при атопічному дерматиті у порівнянні з іншими ТГКС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Сума за показниками ефективності</a:t>
                      </a:r>
                      <a:r>
                        <a:rPr lang="ru-RU" sz="1400" b="1" dirty="0" smtClean="0"/>
                        <a:t> (1+2)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ru-RU" sz="1400" b="1" dirty="0"/>
                    </a:p>
                  </a:txBody>
                  <a:tcPr/>
                </a:tc>
              </a:tr>
              <a:tr h="31727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Атрофогенний потенціал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</a:tr>
              <a:tr h="5858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Пригнічення гіпоталамо-ггіпофізарно-наднирникової</a:t>
                      </a:r>
                      <a:r>
                        <a:rPr lang="uk-UA" sz="1400" baseline="0" dirty="0" smtClean="0"/>
                        <a:t> системи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Алергійний потенціал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Сума за</a:t>
                      </a:r>
                      <a:r>
                        <a:rPr lang="uk-UA" sz="1400" b="1" baseline="0" dirty="0" smtClean="0"/>
                        <a:t> показниками безпеки</a:t>
                      </a:r>
                      <a:r>
                        <a:rPr lang="ru-RU" sz="1400" b="1" dirty="0" smtClean="0"/>
                        <a:t> (3+4+5)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</a:t>
                      </a:r>
                      <a:endParaRPr lang="ru-RU" sz="1400" b="1" dirty="0"/>
                    </a:p>
                  </a:txBody>
                  <a:tcPr/>
                </a:tc>
              </a:tr>
              <a:tr h="44649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TIX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=(1+2)/(3+4+5)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1,2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1,5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1,4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FF0000"/>
                          </a:solidFill>
                        </a:rPr>
                        <a:t>1,06</a:t>
                      </a:r>
                      <a:endParaRPr lang="ru-RU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627" name="TextBox 5"/>
          <p:cNvSpPr txBox="1">
            <a:spLocks noChangeArrowheads="1"/>
          </p:cNvSpPr>
          <p:nvPr/>
        </p:nvSpPr>
        <p:spPr bwMode="auto">
          <a:xfrm>
            <a:off x="439387" y="6183825"/>
            <a:ext cx="8122722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dirty="0" err="1" smtClean="0"/>
              <a:t>Korting</a:t>
            </a:r>
            <a:r>
              <a:rPr lang="en-US" sz="1050" dirty="0" smtClean="0"/>
              <a:t> </a:t>
            </a:r>
            <a:r>
              <a:rPr lang="en-US" sz="1050" dirty="0"/>
              <a:t>H.C. et al. </a:t>
            </a:r>
            <a:r>
              <a:rPr lang="en-US" sz="1050" dirty="0" smtClean="0"/>
              <a:t>Therapeutic index of FP and other commonly prescribed topical glucocorticoids according to the guidelines of the German Dermatological Society (Deutsche </a:t>
            </a:r>
            <a:r>
              <a:rPr lang="en-US" sz="1050" dirty="0" err="1" smtClean="0"/>
              <a:t>Dermatologische</a:t>
            </a:r>
            <a:r>
              <a:rPr lang="uk-UA" sz="1050" dirty="0" smtClean="0"/>
              <a:t> </a:t>
            </a:r>
            <a:r>
              <a:rPr lang="en-US" sz="1050" dirty="0" err="1" smtClean="0"/>
              <a:t>Gesellschaft</a:t>
            </a:r>
            <a:r>
              <a:rPr lang="en-US" sz="1050" dirty="0" smtClean="0"/>
              <a:t>) JEADV; DOI: 10.1111/j.1468-3083.2011.04195. </a:t>
            </a:r>
            <a:r>
              <a:rPr lang="nl-NL" sz="1050" dirty="0" smtClean="0"/>
              <a:t>online </a:t>
            </a:r>
            <a:r>
              <a:rPr lang="en-US" sz="1050" dirty="0" smtClean="0"/>
              <a:t>October 2011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4.Економічна складова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567250"/>
            <a:ext cx="8354291" cy="5256213"/>
          </a:xfrm>
        </p:spPr>
        <p:txBody>
          <a:bodyPr/>
          <a:lstStyle/>
          <a:p>
            <a:r>
              <a:rPr lang="uk-UA" sz="2000" dirty="0" smtClean="0"/>
              <a:t>передбачає оцінку економічної ефективності від застосування медичної технології, тобто ефективності, вираженої, як правило, у вартісному еквіваленті </a:t>
            </a:r>
          </a:p>
          <a:p>
            <a:r>
              <a:rPr lang="uk-UA" sz="2000" dirty="0" smtClean="0"/>
              <a:t>Економічна складова оцінюється за допомогою класичних підходів фармакоекономіки:</a:t>
            </a:r>
          </a:p>
          <a:p>
            <a:pPr lvl="1"/>
            <a:r>
              <a:rPr lang="uk-UA" dirty="0" smtClean="0"/>
              <a:t>вартість/ефективність (cost-effectiveness) </a:t>
            </a:r>
          </a:p>
          <a:p>
            <a:pPr lvl="1"/>
            <a:r>
              <a:rPr lang="uk-UA" dirty="0" smtClean="0"/>
              <a:t>мінімізація вартості (cost minimization)</a:t>
            </a:r>
          </a:p>
          <a:p>
            <a:pPr lvl="1"/>
            <a:r>
              <a:rPr lang="uk-UA" dirty="0" smtClean="0"/>
              <a:t>вартість/користь (cost-utility)</a:t>
            </a:r>
          </a:p>
          <a:p>
            <a:pPr lvl="1"/>
            <a:r>
              <a:rPr lang="uk-UA" dirty="0" smtClean="0"/>
              <a:t>вартість/перевага (соst-benefit)</a:t>
            </a:r>
          </a:p>
          <a:p>
            <a:pPr lvl="1"/>
            <a:r>
              <a:rPr lang="uk-UA" dirty="0" smtClean="0"/>
              <a:t>вартість захворювання (cost of illness)</a:t>
            </a:r>
          </a:p>
          <a:p>
            <a:r>
              <a:rPr lang="uk-UA" sz="2000" dirty="0" smtClean="0"/>
              <a:t>Найпоширеніші показники при оцінці економічної складової - інкрементальний коефіцієнт приросту витрат (</a:t>
            </a:r>
            <a:r>
              <a:rPr lang="en-US" sz="2000" dirty="0" smtClean="0"/>
              <a:t>ICER</a:t>
            </a:r>
            <a:r>
              <a:rPr lang="uk-UA" sz="2000" dirty="0" smtClean="0"/>
              <a:t>) та збережені роки якісного життя </a:t>
            </a:r>
            <a:r>
              <a:rPr lang="en-US" sz="2000" dirty="0" smtClean="0"/>
              <a:t>(QALY)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5212847" y="1261509"/>
            <a:ext cx="3453494" cy="4462133"/>
            <a:chOff x="5305818" y="3755357"/>
            <a:chExt cx="1485135" cy="1918888"/>
          </a:xfrm>
        </p:grpSpPr>
        <p:sp>
          <p:nvSpPr>
            <p:cNvPr id="9" name="Freeform 109"/>
            <p:cNvSpPr>
              <a:spLocks noEditPoints="1"/>
            </p:cNvSpPr>
            <p:nvPr/>
          </p:nvSpPr>
          <p:spPr bwMode="auto">
            <a:xfrm>
              <a:off x="5404827" y="4170252"/>
              <a:ext cx="1296546" cy="445540"/>
            </a:xfrm>
            <a:custGeom>
              <a:avLst/>
              <a:gdLst/>
              <a:ahLst/>
              <a:cxnLst>
                <a:cxn ang="0">
                  <a:pos x="84" y="164"/>
                </a:cxn>
                <a:cxn ang="0">
                  <a:pos x="21" y="134"/>
                </a:cxn>
                <a:cxn ang="0">
                  <a:pos x="0" y="105"/>
                </a:cxn>
                <a:cxn ang="0">
                  <a:pos x="0" y="92"/>
                </a:cxn>
                <a:cxn ang="0">
                  <a:pos x="0" y="84"/>
                </a:cxn>
                <a:cxn ang="0">
                  <a:pos x="21" y="55"/>
                </a:cxn>
                <a:cxn ang="0">
                  <a:pos x="84" y="25"/>
                </a:cxn>
                <a:cxn ang="0">
                  <a:pos x="84" y="25"/>
                </a:cxn>
                <a:cxn ang="0">
                  <a:pos x="168" y="8"/>
                </a:cxn>
                <a:cxn ang="0">
                  <a:pos x="273" y="0"/>
                </a:cxn>
                <a:cxn ang="0">
                  <a:pos x="273" y="0"/>
                </a:cxn>
                <a:cxn ang="0">
                  <a:pos x="378" y="8"/>
                </a:cxn>
                <a:cxn ang="0">
                  <a:pos x="466" y="25"/>
                </a:cxn>
                <a:cxn ang="0">
                  <a:pos x="466" y="25"/>
                </a:cxn>
                <a:cxn ang="0">
                  <a:pos x="525" y="55"/>
                </a:cxn>
                <a:cxn ang="0">
                  <a:pos x="546" y="84"/>
                </a:cxn>
                <a:cxn ang="0">
                  <a:pos x="550" y="92"/>
                </a:cxn>
                <a:cxn ang="0">
                  <a:pos x="546" y="105"/>
                </a:cxn>
                <a:cxn ang="0">
                  <a:pos x="525" y="134"/>
                </a:cxn>
                <a:cxn ang="0">
                  <a:pos x="466" y="164"/>
                </a:cxn>
                <a:cxn ang="0">
                  <a:pos x="466" y="164"/>
                </a:cxn>
                <a:cxn ang="0">
                  <a:pos x="378" y="181"/>
                </a:cxn>
                <a:cxn ang="0">
                  <a:pos x="273" y="189"/>
                </a:cxn>
                <a:cxn ang="0">
                  <a:pos x="273" y="189"/>
                </a:cxn>
                <a:cxn ang="0">
                  <a:pos x="168" y="181"/>
                </a:cxn>
                <a:cxn ang="0">
                  <a:pos x="84" y="164"/>
                </a:cxn>
                <a:cxn ang="0">
                  <a:pos x="88" y="42"/>
                </a:cxn>
                <a:cxn ang="0">
                  <a:pos x="54" y="55"/>
                </a:cxn>
                <a:cxn ang="0">
                  <a:pos x="21" y="80"/>
                </a:cxn>
                <a:cxn ang="0">
                  <a:pos x="16" y="92"/>
                </a:cxn>
                <a:cxn ang="0">
                  <a:pos x="21" y="105"/>
                </a:cxn>
                <a:cxn ang="0">
                  <a:pos x="54" y="134"/>
                </a:cxn>
                <a:cxn ang="0">
                  <a:pos x="88" y="147"/>
                </a:cxn>
                <a:cxn ang="0">
                  <a:pos x="126" y="155"/>
                </a:cxn>
                <a:cxn ang="0">
                  <a:pos x="222" y="168"/>
                </a:cxn>
                <a:cxn ang="0">
                  <a:pos x="273" y="172"/>
                </a:cxn>
                <a:cxn ang="0">
                  <a:pos x="327" y="168"/>
                </a:cxn>
                <a:cxn ang="0">
                  <a:pos x="420" y="155"/>
                </a:cxn>
                <a:cxn ang="0">
                  <a:pos x="462" y="147"/>
                </a:cxn>
                <a:cxn ang="0">
                  <a:pos x="491" y="134"/>
                </a:cxn>
                <a:cxn ang="0">
                  <a:pos x="529" y="105"/>
                </a:cxn>
                <a:cxn ang="0">
                  <a:pos x="533" y="92"/>
                </a:cxn>
                <a:cxn ang="0">
                  <a:pos x="529" y="80"/>
                </a:cxn>
                <a:cxn ang="0">
                  <a:pos x="491" y="55"/>
                </a:cxn>
                <a:cxn ang="0">
                  <a:pos x="462" y="42"/>
                </a:cxn>
                <a:cxn ang="0">
                  <a:pos x="420" y="29"/>
                </a:cxn>
                <a:cxn ang="0">
                  <a:pos x="327" y="17"/>
                </a:cxn>
                <a:cxn ang="0">
                  <a:pos x="273" y="17"/>
                </a:cxn>
                <a:cxn ang="0">
                  <a:pos x="273" y="17"/>
                </a:cxn>
                <a:cxn ang="0">
                  <a:pos x="273" y="17"/>
                </a:cxn>
                <a:cxn ang="0">
                  <a:pos x="172" y="25"/>
                </a:cxn>
                <a:cxn ang="0">
                  <a:pos x="88" y="42"/>
                </a:cxn>
              </a:cxnLst>
              <a:rect l="0" t="0" r="r" b="b"/>
              <a:pathLst>
                <a:path w="550" h="189">
                  <a:moveTo>
                    <a:pt x="84" y="164"/>
                  </a:moveTo>
                  <a:lnTo>
                    <a:pt x="84" y="164"/>
                  </a:lnTo>
                  <a:lnTo>
                    <a:pt x="50" y="151"/>
                  </a:lnTo>
                  <a:lnTo>
                    <a:pt x="21" y="134"/>
                  </a:lnTo>
                  <a:lnTo>
                    <a:pt x="4" y="118"/>
                  </a:lnTo>
                  <a:lnTo>
                    <a:pt x="0" y="105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4" y="71"/>
                  </a:lnTo>
                  <a:lnTo>
                    <a:pt x="21" y="55"/>
                  </a:lnTo>
                  <a:lnTo>
                    <a:pt x="50" y="38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121" y="17"/>
                  </a:lnTo>
                  <a:lnTo>
                    <a:pt x="168" y="8"/>
                  </a:lnTo>
                  <a:lnTo>
                    <a:pt x="218" y="0"/>
                  </a:lnTo>
                  <a:lnTo>
                    <a:pt x="273" y="0"/>
                  </a:lnTo>
                  <a:lnTo>
                    <a:pt x="273" y="0"/>
                  </a:lnTo>
                  <a:lnTo>
                    <a:pt x="273" y="0"/>
                  </a:lnTo>
                  <a:lnTo>
                    <a:pt x="327" y="0"/>
                  </a:lnTo>
                  <a:lnTo>
                    <a:pt x="378" y="8"/>
                  </a:lnTo>
                  <a:lnTo>
                    <a:pt x="424" y="17"/>
                  </a:lnTo>
                  <a:lnTo>
                    <a:pt x="466" y="25"/>
                  </a:lnTo>
                  <a:lnTo>
                    <a:pt x="466" y="25"/>
                  </a:lnTo>
                  <a:lnTo>
                    <a:pt x="466" y="25"/>
                  </a:lnTo>
                  <a:lnTo>
                    <a:pt x="499" y="38"/>
                  </a:lnTo>
                  <a:lnTo>
                    <a:pt x="525" y="55"/>
                  </a:lnTo>
                  <a:lnTo>
                    <a:pt x="541" y="71"/>
                  </a:lnTo>
                  <a:lnTo>
                    <a:pt x="546" y="84"/>
                  </a:lnTo>
                  <a:lnTo>
                    <a:pt x="550" y="92"/>
                  </a:lnTo>
                  <a:lnTo>
                    <a:pt x="550" y="92"/>
                  </a:lnTo>
                  <a:lnTo>
                    <a:pt x="550" y="92"/>
                  </a:lnTo>
                  <a:lnTo>
                    <a:pt x="546" y="105"/>
                  </a:lnTo>
                  <a:lnTo>
                    <a:pt x="541" y="118"/>
                  </a:lnTo>
                  <a:lnTo>
                    <a:pt x="525" y="134"/>
                  </a:lnTo>
                  <a:lnTo>
                    <a:pt x="499" y="151"/>
                  </a:lnTo>
                  <a:lnTo>
                    <a:pt x="466" y="164"/>
                  </a:lnTo>
                  <a:lnTo>
                    <a:pt x="466" y="164"/>
                  </a:lnTo>
                  <a:lnTo>
                    <a:pt x="466" y="164"/>
                  </a:lnTo>
                  <a:lnTo>
                    <a:pt x="424" y="172"/>
                  </a:lnTo>
                  <a:lnTo>
                    <a:pt x="378" y="181"/>
                  </a:lnTo>
                  <a:lnTo>
                    <a:pt x="327" y="185"/>
                  </a:lnTo>
                  <a:lnTo>
                    <a:pt x="273" y="189"/>
                  </a:lnTo>
                  <a:lnTo>
                    <a:pt x="273" y="189"/>
                  </a:lnTo>
                  <a:lnTo>
                    <a:pt x="273" y="189"/>
                  </a:lnTo>
                  <a:lnTo>
                    <a:pt x="218" y="185"/>
                  </a:lnTo>
                  <a:lnTo>
                    <a:pt x="168" y="181"/>
                  </a:lnTo>
                  <a:lnTo>
                    <a:pt x="121" y="172"/>
                  </a:lnTo>
                  <a:lnTo>
                    <a:pt x="84" y="164"/>
                  </a:lnTo>
                  <a:lnTo>
                    <a:pt x="84" y="164"/>
                  </a:lnTo>
                  <a:close/>
                  <a:moveTo>
                    <a:pt x="88" y="42"/>
                  </a:moveTo>
                  <a:lnTo>
                    <a:pt x="88" y="42"/>
                  </a:lnTo>
                  <a:lnTo>
                    <a:pt x="54" y="55"/>
                  </a:lnTo>
                  <a:lnTo>
                    <a:pt x="33" y="67"/>
                  </a:lnTo>
                  <a:lnTo>
                    <a:pt x="21" y="80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21" y="105"/>
                  </a:lnTo>
                  <a:lnTo>
                    <a:pt x="33" y="122"/>
                  </a:lnTo>
                  <a:lnTo>
                    <a:pt x="54" y="134"/>
                  </a:lnTo>
                  <a:lnTo>
                    <a:pt x="88" y="147"/>
                  </a:lnTo>
                  <a:lnTo>
                    <a:pt x="88" y="147"/>
                  </a:lnTo>
                  <a:lnTo>
                    <a:pt x="88" y="147"/>
                  </a:lnTo>
                  <a:lnTo>
                    <a:pt x="126" y="155"/>
                  </a:lnTo>
                  <a:lnTo>
                    <a:pt x="172" y="164"/>
                  </a:lnTo>
                  <a:lnTo>
                    <a:pt x="222" y="168"/>
                  </a:lnTo>
                  <a:lnTo>
                    <a:pt x="273" y="172"/>
                  </a:lnTo>
                  <a:lnTo>
                    <a:pt x="273" y="172"/>
                  </a:lnTo>
                  <a:lnTo>
                    <a:pt x="273" y="172"/>
                  </a:lnTo>
                  <a:lnTo>
                    <a:pt x="327" y="168"/>
                  </a:lnTo>
                  <a:lnTo>
                    <a:pt x="378" y="164"/>
                  </a:lnTo>
                  <a:lnTo>
                    <a:pt x="420" y="155"/>
                  </a:lnTo>
                  <a:lnTo>
                    <a:pt x="462" y="147"/>
                  </a:lnTo>
                  <a:lnTo>
                    <a:pt x="462" y="147"/>
                  </a:lnTo>
                  <a:lnTo>
                    <a:pt x="462" y="147"/>
                  </a:lnTo>
                  <a:lnTo>
                    <a:pt x="491" y="134"/>
                  </a:lnTo>
                  <a:lnTo>
                    <a:pt x="516" y="122"/>
                  </a:lnTo>
                  <a:lnTo>
                    <a:pt x="529" y="105"/>
                  </a:lnTo>
                  <a:lnTo>
                    <a:pt x="533" y="92"/>
                  </a:lnTo>
                  <a:lnTo>
                    <a:pt x="533" y="92"/>
                  </a:lnTo>
                  <a:lnTo>
                    <a:pt x="533" y="92"/>
                  </a:lnTo>
                  <a:lnTo>
                    <a:pt x="529" y="80"/>
                  </a:lnTo>
                  <a:lnTo>
                    <a:pt x="516" y="67"/>
                  </a:lnTo>
                  <a:lnTo>
                    <a:pt x="491" y="55"/>
                  </a:lnTo>
                  <a:lnTo>
                    <a:pt x="462" y="42"/>
                  </a:lnTo>
                  <a:lnTo>
                    <a:pt x="462" y="42"/>
                  </a:lnTo>
                  <a:lnTo>
                    <a:pt x="462" y="42"/>
                  </a:lnTo>
                  <a:lnTo>
                    <a:pt x="420" y="29"/>
                  </a:lnTo>
                  <a:lnTo>
                    <a:pt x="378" y="25"/>
                  </a:lnTo>
                  <a:lnTo>
                    <a:pt x="327" y="17"/>
                  </a:lnTo>
                  <a:lnTo>
                    <a:pt x="273" y="17"/>
                  </a:lnTo>
                  <a:lnTo>
                    <a:pt x="273" y="17"/>
                  </a:lnTo>
                  <a:lnTo>
                    <a:pt x="273" y="17"/>
                  </a:lnTo>
                  <a:lnTo>
                    <a:pt x="273" y="17"/>
                  </a:lnTo>
                  <a:lnTo>
                    <a:pt x="273" y="17"/>
                  </a:lnTo>
                  <a:lnTo>
                    <a:pt x="273" y="17"/>
                  </a:lnTo>
                  <a:lnTo>
                    <a:pt x="218" y="17"/>
                  </a:lnTo>
                  <a:lnTo>
                    <a:pt x="172" y="25"/>
                  </a:lnTo>
                  <a:lnTo>
                    <a:pt x="126" y="29"/>
                  </a:lnTo>
                  <a:lnTo>
                    <a:pt x="88" y="42"/>
                  </a:lnTo>
                  <a:lnTo>
                    <a:pt x="88" y="4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0"/>
            <p:cNvSpPr>
              <a:spLocks noEditPoints="1"/>
            </p:cNvSpPr>
            <p:nvPr/>
          </p:nvSpPr>
          <p:spPr bwMode="auto">
            <a:xfrm>
              <a:off x="5513265" y="5268780"/>
              <a:ext cx="1058453" cy="20744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5" y="17"/>
                </a:cxn>
                <a:cxn ang="0">
                  <a:pos x="71" y="38"/>
                </a:cxn>
                <a:cxn ang="0">
                  <a:pos x="71" y="38"/>
                </a:cxn>
                <a:cxn ang="0">
                  <a:pos x="71" y="38"/>
                </a:cxn>
                <a:cxn ang="0">
                  <a:pos x="101" y="51"/>
                </a:cxn>
                <a:cxn ang="0">
                  <a:pos x="138" y="63"/>
                </a:cxn>
                <a:cxn ang="0">
                  <a:pos x="176" y="67"/>
                </a:cxn>
                <a:cxn ang="0">
                  <a:pos x="222" y="72"/>
                </a:cxn>
                <a:cxn ang="0">
                  <a:pos x="222" y="72"/>
                </a:cxn>
                <a:cxn ang="0">
                  <a:pos x="222" y="72"/>
                </a:cxn>
                <a:cxn ang="0">
                  <a:pos x="273" y="67"/>
                </a:cxn>
                <a:cxn ang="0">
                  <a:pos x="327" y="55"/>
                </a:cxn>
                <a:cxn ang="0">
                  <a:pos x="382" y="34"/>
                </a:cxn>
                <a:cxn ang="0">
                  <a:pos x="411" y="21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449" y="17"/>
                </a:cxn>
                <a:cxn ang="0">
                  <a:pos x="449" y="17"/>
                </a:cxn>
                <a:cxn ang="0">
                  <a:pos x="420" y="34"/>
                </a:cxn>
                <a:cxn ang="0">
                  <a:pos x="390" y="51"/>
                </a:cxn>
                <a:cxn ang="0">
                  <a:pos x="332" y="72"/>
                </a:cxn>
                <a:cxn ang="0">
                  <a:pos x="277" y="84"/>
                </a:cxn>
                <a:cxn ang="0">
                  <a:pos x="222" y="88"/>
                </a:cxn>
                <a:cxn ang="0">
                  <a:pos x="222" y="88"/>
                </a:cxn>
                <a:cxn ang="0">
                  <a:pos x="222" y="88"/>
                </a:cxn>
                <a:cxn ang="0">
                  <a:pos x="176" y="84"/>
                </a:cxn>
                <a:cxn ang="0">
                  <a:pos x="134" y="80"/>
                </a:cxn>
                <a:cxn ang="0">
                  <a:pos x="96" y="67"/>
                </a:cxn>
                <a:cxn ang="0">
                  <a:pos x="63" y="55"/>
                </a:cxn>
                <a:cxn ang="0">
                  <a:pos x="17" y="3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449" h="88">
                  <a:moveTo>
                    <a:pt x="0" y="17"/>
                  </a:moveTo>
                  <a:lnTo>
                    <a:pt x="12" y="4"/>
                  </a:lnTo>
                  <a:lnTo>
                    <a:pt x="12" y="4"/>
                  </a:lnTo>
                  <a:lnTo>
                    <a:pt x="25" y="17"/>
                  </a:lnTo>
                  <a:lnTo>
                    <a:pt x="71" y="38"/>
                  </a:lnTo>
                  <a:lnTo>
                    <a:pt x="71" y="38"/>
                  </a:lnTo>
                  <a:lnTo>
                    <a:pt x="71" y="38"/>
                  </a:lnTo>
                  <a:lnTo>
                    <a:pt x="101" y="51"/>
                  </a:lnTo>
                  <a:lnTo>
                    <a:pt x="138" y="63"/>
                  </a:lnTo>
                  <a:lnTo>
                    <a:pt x="176" y="67"/>
                  </a:lnTo>
                  <a:lnTo>
                    <a:pt x="222" y="72"/>
                  </a:lnTo>
                  <a:lnTo>
                    <a:pt x="222" y="72"/>
                  </a:lnTo>
                  <a:lnTo>
                    <a:pt x="222" y="72"/>
                  </a:lnTo>
                  <a:lnTo>
                    <a:pt x="273" y="67"/>
                  </a:lnTo>
                  <a:lnTo>
                    <a:pt x="327" y="55"/>
                  </a:lnTo>
                  <a:lnTo>
                    <a:pt x="382" y="34"/>
                  </a:lnTo>
                  <a:lnTo>
                    <a:pt x="411" y="21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49" y="17"/>
                  </a:lnTo>
                  <a:lnTo>
                    <a:pt x="449" y="17"/>
                  </a:lnTo>
                  <a:lnTo>
                    <a:pt x="420" y="34"/>
                  </a:lnTo>
                  <a:lnTo>
                    <a:pt x="390" y="51"/>
                  </a:lnTo>
                  <a:lnTo>
                    <a:pt x="332" y="72"/>
                  </a:lnTo>
                  <a:lnTo>
                    <a:pt x="277" y="84"/>
                  </a:lnTo>
                  <a:lnTo>
                    <a:pt x="222" y="88"/>
                  </a:lnTo>
                  <a:lnTo>
                    <a:pt x="222" y="88"/>
                  </a:lnTo>
                  <a:lnTo>
                    <a:pt x="222" y="88"/>
                  </a:lnTo>
                  <a:lnTo>
                    <a:pt x="176" y="84"/>
                  </a:lnTo>
                  <a:lnTo>
                    <a:pt x="134" y="80"/>
                  </a:lnTo>
                  <a:lnTo>
                    <a:pt x="96" y="67"/>
                  </a:lnTo>
                  <a:lnTo>
                    <a:pt x="63" y="55"/>
                  </a:lnTo>
                  <a:lnTo>
                    <a:pt x="17" y="30"/>
                  </a:lnTo>
                  <a:lnTo>
                    <a:pt x="0" y="17"/>
                  </a:lnTo>
                  <a:lnTo>
                    <a:pt x="0" y="17"/>
                  </a:lnTo>
                  <a:close/>
                  <a:moveTo>
                    <a:pt x="0" y="17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1"/>
            <p:cNvSpPr>
              <a:spLocks/>
            </p:cNvSpPr>
            <p:nvPr/>
          </p:nvSpPr>
          <p:spPr bwMode="auto">
            <a:xfrm>
              <a:off x="6345412" y="4655867"/>
              <a:ext cx="117868" cy="117868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50" y="25"/>
                </a:cxn>
                <a:cxn ang="0">
                  <a:pos x="46" y="33"/>
                </a:cxn>
                <a:cxn ang="0">
                  <a:pos x="42" y="42"/>
                </a:cxn>
                <a:cxn ang="0">
                  <a:pos x="33" y="46"/>
                </a:cxn>
                <a:cxn ang="0">
                  <a:pos x="25" y="50"/>
                </a:cxn>
                <a:cxn ang="0">
                  <a:pos x="25" y="50"/>
                </a:cxn>
                <a:cxn ang="0">
                  <a:pos x="16" y="46"/>
                </a:cxn>
                <a:cxn ang="0">
                  <a:pos x="8" y="42"/>
                </a:cxn>
                <a:cxn ang="0">
                  <a:pos x="4" y="33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4" y="17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33" y="4"/>
                </a:cxn>
                <a:cxn ang="0">
                  <a:pos x="42" y="8"/>
                </a:cxn>
                <a:cxn ang="0">
                  <a:pos x="46" y="17"/>
                </a:cxn>
                <a:cxn ang="0">
                  <a:pos x="50" y="25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lnTo>
                    <a:pt x="50" y="25"/>
                  </a:lnTo>
                  <a:lnTo>
                    <a:pt x="46" y="33"/>
                  </a:lnTo>
                  <a:lnTo>
                    <a:pt x="42" y="42"/>
                  </a:lnTo>
                  <a:lnTo>
                    <a:pt x="33" y="46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16" y="46"/>
                  </a:lnTo>
                  <a:lnTo>
                    <a:pt x="8" y="42"/>
                  </a:lnTo>
                  <a:lnTo>
                    <a:pt x="4" y="33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4" y="17"/>
                  </a:lnTo>
                  <a:lnTo>
                    <a:pt x="8" y="8"/>
                  </a:lnTo>
                  <a:lnTo>
                    <a:pt x="16" y="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3" y="4"/>
                  </a:lnTo>
                  <a:lnTo>
                    <a:pt x="42" y="8"/>
                  </a:lnTo>
                  <a:lnTo>
                    <a:pt x="46" y="17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2"/>
            <p:cNvSpPr>
              <a:spLocks/>
            </p:cNvSpPr>
            <p:nvPr/>
          </p:nvSpPr>
          <p:spPr bwMode="auto">
            <a:xfrm>
              <a:off x="6345412" y="4655867"/>
              <a:ext cx="117868" cy="117868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50" y="25"/>
                </a:cxn>
                <a:cxn ang="0">
                  <a:pos x="46" y="33"/>
                </a:cxn>
                <a:cxn ang="0">
                  <a:pos x="42" y="42"/>
                </a:cxn>
                <a:cxn ang="0">
                  <a:pos x="33" y="46"/>
                </a:cxn>
                <a:cxn ang="0">
                  <a:pos x="25" y="50"/>
                </a:cxn>
                <a:cxn ang="0">
                  <a:pos x="25" y="50"/>
                </a:cxn>
                <a:cxn ang="0">
                  <a:pos x="16" y="46"/>
                </a:cxn>
                <a:cxn ang="0">
                  <a:pos x="8" y="42"/>
                </a:cxn>
                <a:cxn ang="0">
                  <a:pos x="4" y="33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4" y="17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33" y="4"/>
                </a:cxn>
                <a:cxn ang="0">
                  <a:pos x="42" y="8"/>
                </a:cxn>
                <a:cxn ang="0">
                  <a:pos x="46" y="17"/>
                </a:cxn>
                <a:cxn ang="0">
                  <a:pos x="50" y="25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lnTo>
                    <a:pt x="50" y="25"/>
                  </a:lnTo>
                  <a:lnTo>
                    <a:pt x="46" y="33"/>
                  </a:lnTo>
                  <a:lnTo>
                    <a:pt x="42" y="42"/>
                  </a:lnTo>
                  <a:lnTo>
                    <a:pt x="33" y="46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16" y="46"/>
                  </a:lnTo>
                  <a:lnTo>
                    <a:pt x="8" y="42"/>
                  </a:lnTo>
                  <a:lnTo>
                    <a:pt x="4" y="33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4" y="17"/>
                  </a:lnTo>
                  <a:lnTo>
                    <a:pt x="8" y="8"/>
                  </a:lnTo>
                  <a:lnTo>
                    <a:pt x="16" y="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3" y="4"/>
                  </a:lnTo>
                  <a:lnTo>
                    <a:pt x="42" y="8"/>
                  </a:lnTo>
                  <a:lnTo>
                    <a:pt x="46" y="17"/>
                  </a:lnTo>
                  <a:lnTo>
                    <a:pt x="50" y="25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3"/>
            <p:cNvSpPr>
              <a:spLocks/>
            </p:cNvSpPr>
            <p:nvPr/>
          </p:nvSpPr>
          <p:spPr bwMode="auto">
            <a:xfrm>
              <a:off x="6126178" y="4823239"/>
              <a:ext cx="80150" cy="80150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34" y="25"/>
                </a:cxn>
                <a:cxn ang="0">
                  <a:pos x="30" y="30"/>
                </a:cxn>
                <a:cxn ang="0">
                  <a:pos x="25" y="34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9" y="34"/>
                </a:cxn>
                <a:cxn ang="0">
                  <a:pos x="4" y="30"/>
                </a:cxn>
                <a:cxn ang="0">
                  <a:pos x="0" y="25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4" y="4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5" y="0"/>
                </a:cxn>
                <a:cxn ang="0">
                  <a:pos x="30" y="4"/>
                </a:cxn>
                <a:cxn ang="0">
                  <a:pos x="34" y="9"/>
                </a:cxn>
                <a:cxn ang="0">
                  <a:pos x="34" y="17"/>
                </a:cxn>
              </a:cxnLst>
              <a:rect l="0" t="0" r="r" b="b"/>
              <a:pathLst>
                <a:path w="34" h="34">
                  <a:moveTo>
                    <a:pt x="34" y="17"/>
                  </a:moveTo>
                  <a:lnTo>
                    <a:pt x="34" y="17"/>
                  </a:lnTo>
                  <a:lnTo>
                    <a:pt x="34" y="25"/>
                  </a:lnTo>
                  <a:lnTo>
                    <a:pt x="30" y="30"/>
                  </a:lnTo>
                  <a:lnTo>
                    <a:pt x="25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9" y="34"/>
                  </a:lnTo>
                  <a:lnTo>
                    <a:pt x="4" y="30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9"/>
                  </a:lnTo>
                  <a:lnTo>
                    <a:pt x="4" y="4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0" y="4"/>
                  </a:lnTo>
                  <a:lnTo>
                    <a:pt x="34" y="9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4"/>
            <p:cNvSpPr>
              <a:spLocks/>
            </p:cNvSpPr>
            <p:nvPr/>
          </p:nvSpPr>
          <p:spPr bwMode="auto">
            <a:xfrm>
              <a:off x="6126178" y="4823239"/>
              <a:ext cx="80150" cy="80150"/>
            </a:xfrm>
            <a:custGeom>
              <a:avLst/>
              <a:gdLst/>
              <a:ahLst/>
              <a:cxnLst>
                <a:cxn ang="0">
                  <a:pos x="34" y="17"/>
                </a:cxn>
                <a:cxn ang="0">
                  <a:pos x="34" y="17"/>
                </a:cxn>
                <a:cxn ang="0">
                  <a:pos x="34" y="25"/>
                </a:cxn>
                <a:cxn ang="0">
                  <a:pos x="30" y="30"/>
                </a:cxn>
                <a:cxn ang="0">
                  <a:pos x="25" y="34"/>
                </a:cxn>
                <a:cxn ang="0">
                  <a:pos x="17" y="34"/>
                </a:cxn>
                <a:cxn ang="0">
                  <a:pos x="17" y="34"/>
                </a:cxn>
                <a:cxn ang="0">
                  <a:pos x="9" y="34"/>
                </a:cxn>
                <a:cxn ang="0">
                  <a:pos x="4" y="30"/>
                </a:cxn>
                <a:cxn ang="0">
                  <a:pos x="0" y="25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9"/>
                </a:cxn>
                <a:cxn ang="0">
                  <a:pos x="4" y="4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5" y="0"/>
                </a:cxn>
                <a:cxn ang="0">
                  <a:pos x="30" y="4"/>
                </a:cxn>
                <a:cxn ang="0">
                  <a:pos x="34" y="9"/>
                </a:cxn>
                <a:cxn ang="0">
                  <a:pos x="34" y="17"/>
                </a:cxn>
              </a:cxnLst>
              <a:rect l="0" t="0" r="r" b="b"/>
              <a:pathLst>
                <a:path w="34" h="34">
                  <a:moveTo>
                    <a:pt x="34" y="17"/>
                  </a:moveTo>
                  <a:lnTo>
                    <a:pt x="34" y="17"/>
                  </a:lnTo>
                  <a:lnTo>
                    <a:pt x="34" y="25"/>
                  </a:lnTo>
                  <a:lnTo>
                    <a:pt x="30" y="30"/>
                  </a:lnTo>
                  <a:lnTo>
                    <a:pt x="25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9" y="34"/>
                  </a:lnTo>
                  <a:lnTo>
                    <a:pt x="4" y="30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9"/>
                  </a:lnTo>
                  <a:lnTo>
                    <a:pt x="4" y="4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0" y="4"/>
                  </a:lnTo>
                  <a:lnTo>
                    <a:pt x="34" y="9"/>
                  </a:lnTo>
                  <a:lnTo>
                    <a:pt x="34" y="17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5"/>
            <p:cNvSpPr>
              <a:spLocks/>
            </p:cNvSpPr>
            <p:nvPr/>
          </p:nvSpPr>
          <p:spPr bwMode="auto">
            <a:xfrm>
              <a:off x="6175682" y="5110837"/>
              <a:ext cx="70721" cy="68363"/>
            </a:xfrm>
            <a:custGeom>
              <a:avLst/>
              <a:gdLst/>
              <a:ahLst/>
              <a:cxnLst>
                <a:cxn ang="0">
                  <a:pos x="30" y="13"/>
                </a:cxn>
                <a:cxn ang="0">
                  <a:pos x="30" y="13"/>
                </a:cxn>
                <a:cxn ang="0">
                  <a:pos x="25" y="25"/>
                </a:cxn>
                <a:cxn ang="0">
                  <a:pos x="17" y="29"/>
                </a:cxn>
                <a:cxn ang="0">
                  <a:pos x="17" y="29"/>
                </a:cxn>
                <a:cxn ang="0">
                  <a:pos x="4" y="25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4" y="4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5" y="4"/>
                </a:cxn>
                <a:cxn ang="0">
                  <a:pos x="30" y="13"/>
                </a:cxn>
              </a:cxnLst>
              <a:rect l="0" t="0" r="r" b="b"/>
              <a:pathLst>
                <a:path w="30" h="29">
                  <a:moveTo>
                    <a:pt x="30" y="13"/>
                  </a:moveTo>
                  <a:lnTo>
                    <a:pt x="30" y="13"/>
                  </a:lnTo>
                  <a:lnTo>
                    <a:pt x="25" y="25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4" y="2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4" y="4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5" y="4"/>
                  </a:lnTo>
                  <a:lnTo>
                    <a:pt x="30" y="1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6"/>
            <p:cNvSpPr>
              <a:spLocks/>
            </p:cNvSpPr>
            <p:nvPr/>
          </p:nvSpPr>
          <p:spPr bwMode="auto">
            <a:xfrm>
              <a:off x="6175682" y="5110837"/>
              <a:ext cx="70721" cy="68363"/>
            </a:xfrm>
            <a:custGeom>
              <a:avLst/>
              <a:gdLst/>
              <a:ahLst/>
              <a:cxnLst>
                <a:cxn ang="0">
                  <a:pos x="30" y="13"/>
                </a:cxn>
                <a:cxn ang="0">
                  <a:pos x="30" y="13"/>
                </a:cxn>
                <a:cxn ang="0">
                  <a:pos x="25" y="25"/>
                </a:cxn>
                <a:cxn ang="0">
                  <a:pos x="17" y="29"/>
                </a:cxn>
                <a:cxn ang="0">
                  <a:pos x="17" y="29"/>
                </a:cxn>
                <a:cxn ang="0">
                  <a:pos x="4" y="25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4" y="4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5" y="4"/>
                </a:cxn>
                <a:cxn ang="0">
                  <a:pos x="30" y="13"/>
                </a:cxn>
              </a:cxnLst>
              <a:rect l="0" t="0" r="r" b="b"/>
              <a:pathLst>
                <a:path w="30" h="29">
                  <a:moveTo>
                    <a:pt x="30" y="13"/>
                  </a:moveTo>
                  <a:lnTo>
                    <a:pt x="30" y="13"/>
                  </a:lnTo>
                  <a:lnTo>
                    <a:pt x="25" y="25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4" y="2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4" y="4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5" y="4"/>
                  </a:lnTo>
                  <a:lnTo>
                    <a:pt x="30" y="13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7"/>
            <p:cNvSpPr>
              <a:spLocks/>
            </p:cNvSpPr>
            <p:nvPr/>
          </p:nvSpPr>
          <p:spPr bwMode="auto">
            <a:xfrm>
              <a:off x="6067244" y="5219275"/>
              <a:ext cx="108438" cy="108438"/>
            </a:xfrm>
            <a:custGeom>
              <a:avLst/>
              <a:gdLst/>
              <a:ahLst/>
              <a:cxnLst>
                <a:cxn ang="0">
                  <a:pos x="46" y="25"/>
                </a:cxn>
                <a:cxn ang="0">
                  <a:pos x="46" y="25"/>
                </a:cxn>
                <a:cxn ang="0">
                  <a:pos x="46" y="34"/>
                </a:cxn>
                <a:cxn ang="0">
                  <a:pos x="42" y="42"/>
                </a:cxn>
                <a:cxn ang="0">
                  <a:pos x="34" y="46"/>
                </a:cxn>
                <a:cxn ang="0">
                  <a:pos x="25" y="46"/>
                </a:cxn>
                <a:cxn ang="0">
                  <a:pos x="25" y="46"/>
                </a:cxn>
                <a:cxn ang="0">
                  <a:pos x="13" y="46"/>
                </a:cxn>
                <a:cxn ang="0">
                  <a:pos x="8" y="42"/>
                </a:cxn>
                <a:cxn ang="0">
                  <a:pos x="0" y="34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17"/>
                </a:cxn>
                <a:cxn ang="0">
                  <a:pos x="8" y="9"/>
                </a:cxn>
                <a:cxn ang="0">
                  <a:pos x="13" y="4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34" y="4"/>
                </a:cxn>
                <a:cxn ang="0">
                  <a:pos x="42" y="9"/>
                </a:cxn>
                <a:cxn ang="0">
                  <a:pos x="46" y="17"/>
                </a:cxn>
                <a:cxn ang="0">
                  <a:pos x="46" y="25"/>
                </a:cxn>
              </a:cxnLst>
              <a:rect l="0" t="0" r="r" b="b"/>
              <a:pathLst>
                <a:path w="46" h="46">
                  <a:moveTo>
                    <a:pt x="46" y="25"/>
                  </a:moveTo>
                  <a:lnTo>
                    <a:pt x="46" y="25"/>
                  </a:lnTo>
                  <a:lnTo>
                    <a:pt x="46" y="34"/>
                  </a:lnTo>
                  <a:lnTo>
                    <a:pt x="42" y="42"/>
                  </a:lnTo>
                  <a:lnTo>
                    <a:pt x="34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13" y="46"/>
                  </a:lnTo>
                  <a:lnTo>
                    <a:pt x="8" y="42"/>
                  </a:lnTo>
                  <a:lnTo>
                    <a:pt x="0" y="34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8" y="9"/>
                  </a:lnTo>
                  <a:lnTo>
                    <a:pt x="13" y="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4" y="4"/>
                  </a:lnTo>
                  <a:lnTo>
                    <a:pt x="42" y="9"/>
                  </a:lnTo>
                  <a:lnTo>
                    <a:pt x="46" y="17"/>
                  </a:lnTo>
                  <a:lnTo>
                    <a:pt x="46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8"/>
            <p:cNvSpPr>
              <a:spLocks/>
            </p:cNvSpPr>
            <p:nvPr/>
          </p:nvSpPr>
          <p:spPr bwMode="auto">
            <a:xfrm>
              <a:off x="6067244" y="5219275"/>
              <a:ext cx="108438" cy="108438"/>
            </a:xfrm>
            <a:custGeom>
              <a:avLst/>
              <a:gdLst/>
              <a:ahLst/>
              <a:cxnLst>
                <a:cxn ang="0">
                  <a:pos x="46" y="25"/>
                </a:cxn>
                <a:cxn ang="0">
                  <a:pos x="46" y="25"/>
                </a:cxn>
                <a:cxn ang="0">
                  <a:pos x="46" y="34"/>
                </a:cxn>
                <a:cxn ang="0">
                  <a:pos x="42" y="42"/>
                </a:cxn>
                <a:cxn ang="0">
                  <a:pos x="34" y="46"/>
                </a:cxn>
                <a:cxn ang="0">
                  <a:pos x="25" y="46"/>
                </a:cxn>
                <a:cxn ang="0">
                  <a:pos x="25" y="46"/>
                </a:cxn>
                <a:cxn ang="0">
                  <a:pos x="13" y="46"/>
                </a:cxn>
                <a:cxn ang="0">
                  <a:pos x="8" y="42"/>
                </a:cxn>
                <a:cxn ang="0">
                  <a:pos x="0" y="34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17"/>
                </a:cxn>
                <a:cxn ang="0">
                  <a:pos x="8" y="9"/>
                </a:cxn>
                <a:cxn ang="0">
                  <a:pos x="13" y="4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34" y="4"/>
                </a:cxn>
                <a:cxn ang="0">
                  <a:pos x="42" y="9"/>
                </a:cxn>
                <a:cxn ang="0">
                  <a:pos x="46" y="17"/>
                </a:cxn>
                <a:cxn ang="0">
                  <a:pos x="46" y="25"/>
                </a:cxn>
              </a:cxnLst>
              <a:rect l="0" t="0" r="r" b="b"/>
              <a:pathLst>
                <a:path w="46" h="46">
                  <a:moveTo>
                    <a:pt x="46" y="25"/>
                  </a:moveTo>
                  <a:lnTo>
                    <a:pt x="46" y="25"/>
                  </a:lnTo>
                  <a:lnTo>
                    <a:pt x="46" y="34"/>
                  </a:lnTo>
                  <a:lnTo>
                    <a:pt x="42" y="42"/>
                  </a:lnTo>
                  <a:lnTo>
                    <a:pt x="34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13" y="46"/>
                  </a:lnTo>
                  <a:lnTo>
                    <a:pt x="8" y="42"/>
                  </a:lnTo>
                  <a:lnTo>
                    <a:pt x="0" y="34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8" y="9"/>
                  </a:lnTo>
                  <a:lnTo>
                    <a:pt x="13" y="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4" y="4"/>
                  </a:lnTo>
                  <a:lnTo>
                    <a:pt x="42" y="9"/>
                  </a:lnTo>
                  <a:lnTo>
                    <a:pt x="46" y="17"/>
                  </a:lnTo>
                  <a:lnTo>
                    <a:pt x="46" y="25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9"/>
            <p:cNvSpPr>
              <a:spLocks noEditPoints="1"/>
            </p:cNvSpPr>
            <p:nvPr/>
          </p:nvSpPr>
          <p:spPr bwMode="auto">
            <a:xfrm>
              <a:off x="5305818" y="3755357"/>
              <a:ext cx="1485135" cy="572838"/>
            </a:xfrm>
            <a:custGeom>
              <a:avLst/>
              <a:gdLst/>
              <a:ahLst/>
              <a:cxnLst>
                <a:cxn ang="0">
                  <a:pos x="29" y="176"/>
                </a:cxn>
                <a:cxn ang="0">
                  <a:pos x="8" y="151"/>
                </a:cxn>
                <a:cxn ang="0">
                  <a:pos x="0" y="121"/>
                </a:cxn>
                <a:cxn ang="0">
                  <a:pos x="0" y="121"/>
                </a:cxn>
                <a:cxn ang="0">
                  <a:pos x="8" y="92"/>
                </a:cxn>
                <a:cxn ang="0">
                  <a:pos x="29" y="67"/>
                </a:cxn>
                <a:cxn ang="0">
                  <a:pos x="29" y="67"/>
                </a:cxn>
                <a:cxn ang="0">
                  <a:pos x="96" y="33"/>
                </a:cxn>
                <a:cxn ang="0">
                  <a:pos x="96" y="33"/>
                </a:cxn>
                <a:cxn ang="0">
                  <a:pos x="197" y="8"/>
                </a:cxn>
                <a:cxn ang="0">
                  <a:pos x="315" y="0"/>
                </a:cxn>
                <a:cxn ang="0">
                  <a:pos x="315" y="0"/>
                </a:cxn>
                <a:cxn ang="0">
                  <a:pos x="487" y="16"/>
                </a:cxn>
                <a:cxn ang="0">
                  <a:pos x="550" y="37"/>
                </a:cxn>
                <a:cxn ang="0">
                  <a:pos x="600" y="67"/>
                </a:cxn>
                <a:cxn ang="0">
                  <a:pos x="600" y="67"/>
                </a:cxn>
                <a:cxn ang="0">
                  <a:pos x="621" y="92"/>
                </a:cxn>
                <a:cxn ang="0">
                  <a:pos x="630" y="121"/>
                </a:cxn>
                <a:cxn ang="0">
                  <a:pos x="630" y="121"/>
                </a:cxn>
                <a:cxn ang="0">
                  <a:pos x="621" y="151"/>
                </a:cxn>
                <a:cxn ang="0">
                  <a:pos x="600" y="176"/>
                </a:cxn>
                <a:cxn ang="0">
                  <a:pos x="600" y="176"/>
                </a:cxn>
                <a:cxn ang="0">
                  <a:pos x="533" y="210"/>
                </a:cxn>
                <a:cxn ang="0">
                  <a:pos x="533" y="210"/>
                </a:cxn>
                <a:cxn ang="0">
                  <a:pos x="432" y="235"/>
                </a:cxn>
                <a:cxn ang="0">
                  <a:pos x="315" y="243"/>
                </a:cxn>
                <a:cxn ang="0">
                  <a:pos x="315" y="243"/>
                </a:cxn>
                <a:cxn ang="0">
                  <a:pos x="142" y="222"/>
                </a:cxn>
                <a:cxn ang="0">
                  <a:pos x="75" y="201"/>
                </a:cxn>
                <a:cxn ang="0">
                  <a:pos x="29" y="176"/>
                </a:cxn>
                <a:cxn ang="0">
                  <a:pos x="50" y="92"/>
                </a:cxn>
                <a:cxn ang="0">
                  <a:pos x="33" y="109"/>
                </a:cxn>
                <a:cxn ang="0">
                  <a:pos x="33" y="121"/>
                </a:cxn>
                <a:cxn ang="0">
                  <a:pos x="33" y="134"/>
                </a:cxn>
                <a:cxn ang="0">
                  <a:pos x="50" y="147"/>
                </a:cxn>
                <a:cxn ang="0">
                  <a:pos x="75" y="163"/>
                </a:cxn>
                <a:cxn ang="0">
                  <a:pos x="109" y="180"/>
                </a:cxn>
                <a:cxn ang="0">
                  <a:pos x="151" y="193"/>
                </a:cxn>
                <a:cxn ang="0">
                  <a:pos x="256" y="205"/>
                </a:cxn>
                <a:cxn ang="0">
                  <a:pos x="315" y="210"/>
                </a:cxn>
                <a:cxn ang="0">
                  <a:pos x="357" y="205"/>
                </a:cxn>
                <a:cxn ang="0">
                  <a:pos x="478" y="193"/>
                </a:cxn>
                <a:cxn ang="0">
                  <a:pos x="537" y="172"/>
                </a:cxn>
                <a:cxn ang="0">
                  <a:pos x="579" y="147"/>
                </a:cxn>
                <a:cxn ang="0">
                  <a:pos x="579" y="147"/>
                </a:cxn>
                <a:cxn ang="0">
                  <a:pos x="596" y="121"/>
                </a:cxn>
                <a:cxn ang="0">
                  <a:pos x="596" y="121"/>
                </a:cxn>
                <a:cxn ang="0">
                  <a:pos x="579" y="92"/>
                </a:cxn>
                <a:cxn ang="0">
                  <a:pos x="579" y="92"/>
                </a:cxn>
                <a:cxn ang="0">
                  <a:pos x="520" y="63"/>
                </a:cxn>
                <a:cxn ang="0">
                  <a:pos x="520" y="63"/>
                </a:cxn>
                <a:cxn ang="0">
                  <a:pos x="428" y="42"/>
                </a:cxn>
                <a:cxn ang="0">
                  <a:pos x="315" y="33"/>
                </a:cxn>
                <a:cxn ang="0">
                  <a:pos x="315" y="33"/>
                </a:cxn>
                <a:cxn ang="0">
                  <a:pos x="310" y="33"/>
                </a:cxn>
                <a:cxn ang="0">
                  <a:pos x="226" y="37"/>
                </a:cxn>
                <a:cxn ang="0">
                  <a:pos x="117" y="58"/>
                </a:cxn>
                <a:cxn ang="0">
                  <a:pos x="67" y="79"/>
                </a:cxn>
                <a:cxn ang="0">
                  <a:pos x="50" y="92"/>
                </a:cxn>
              </a:cxnLst>
              <a:rect l="0" t="0" r="r" b="b"/>
              <a:pathLst>
                <a:path w="630" h="243">
                  <a:moveTo>
                    <a:pt x="29" y="176"/>
                  </a:moveTo>
                  <a:lnTo>
                    <a:pt x="29" y="176"/>
                  </a:lnTo>
                  <a:lnTo>
                    <a:pt x="16" y="163"/>
                  </a:lnTo>
                  <a:lnTo>
                    <a:pt x="8" y="151"/>
                  </a:lnTo>
                  <a:lnTo>
                    <a:pt x="0" y="138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05"/>
                  </a:lnTo>
                  <a:lnTo>
                    <a:pt x="8" y="92"/>
                  </a:lnTo>
                  <a:lnTo>
                    <a:pt x="16" y="79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58" y="46"/>
                  </a:lnTo>
                  <a:lnTo>
                    <a:pt x="96" y="33"/>
                  </a:lnTo>
                  <a:lnTo>
                    <a:pt x="96" y="33"/>
                  </a:lnTo>
                  <a:lnTo>
                    <a:pt x="96" y="33"/>
                  </a:lnTo>
                  <a:lnTo>
                    <a:pt x="142" y="16"/>
                  </a:lnTo>
                  <a:lnTo>
                    <a:pt x="197" y="8"/>
                  </a:lnTo>
                  <a:lnTo>
                    <a:pt x="252" y="4"/>
                  </a:lnTo>
                  <a:lnTo>
                    <a:pt x="315" y="0"/>
                  </a:lnTo>
                  <a:lnTo>
                    <a:pt x="315" y="0"/>
                  </a:lnTo>
                  <a:lnTo>
                    <a:pt x="315" y="0"/>
                  </a:lnTo>
                  <a:lnTo>
                    <a:pt x="403" y="4"/>
                  </a:lnTo>
                  <a:lnTo>
                    <a:pt x="487" y="16"/>
                  </a:lnTo>
                  <a:lnTo>
                    <a:pt x="520" y="29"/>
                  </a:lnTo>
                  <a:lnTo>
                    <a:pt x="550" y="37"/>
                  </a:lnTo>
                  <a:lnTo>
                    <a:pt x="579" y="54"/>
                  </a:lnTo>
                  <a:lnTo>
                    <a:pt x="600" y="67"/>
                  </a:lnTo>
                  <a:lnTo>
                    <a:pt x="600" y="67"/>
                  </a:lnTo>
                  <a:lnTo>
                    <a:pt x="600" y="67"/>
                  </a:lnTo>
                  <a:lnTo>
                    <a:pt x="613" y="79"/>
                  </a:lnTo>
                  <a:lnTo>
                    <a:pt x="621" y="92"/>
                  </a:lnTo>
                  <a:lnTo>
                    <a:pt x="630" y="105"/>
                  </a:lnTo>
                  <a:lnTo>
                    <a:pt x="630" y="121"/>
                  </a:lnTo>
                  <a:lnTo>
                    <a:pt x="630" y="121"/>
                  </a:lnTo>
                  <a:lnTo>
                    <a:pt x="630" y="121"/>
                  </a:lnTo>
                  <a:lnTo>
                    <a:pt x="630" y="138"/>
                  </a:lnTo>
                  <a:lnTo>
                    <a:pt x="621" y="151"/>
                  </a:lnTo>
                  <a:lnTo>
                    <a:pt x="613" y="163"/>
                  </a:lnTo>
                  <a:lnTo>
                    <a:pt x="600" y="176"/>
                  </a:lnTo>
                  <a:lnTo>
                    <a:pt x="600" y="176"/>
                  </a:lnTo>
                  <a:lnTo>
                    <a:pt x="600" y="176"/>
                  </a:lnTo>
                  <a:lnTo>
                    <a:pt x="571" y="193"/>
                  </a:lnTo>
                  <a:lnTo>
                    <a:pt x="533" y="210"/>
                  </a:lnTo>
                  <a:lnTo>
                    <a:pt x="533" y="210"/>
                  </a:lnTo>
                  <a:lnTo>
                    <a:pt x="533" y="210"/>
                  </a:lnTo>
                  <a:lnTo>
                    <a:pt x="487" y="222"/>
                  </a:lnTo>
                  <a:lnTo>
                    <a:pt x="432" y="235"/>
                  </a:lnTo>
                  <a:lnTo>
                    <a:pt x="373" y="239"/>
                  </a:lnTo>
                  <a:lnTo>
                    <a:pt x="315" y="243"/>
                  </a:lnTo>
                  <a:lnTo>
                    <a:pt x="315" y="243"/>
                  </a:lnTo>
                  <a:lnTo>
                    <a:pt x="315" y="243"/>
                  </a:lnTo>
                  <a:lnTo>
                    <a:pt x="222" y="239"/>
                  </a:lnTo>
                  <a:lnTo>
                    <a:pt x="142" y="222"/>
                  </a:lnTo>
                  <a:lnTo>
                    <a:pt x="109" y="214"/>
                  </a:lnTo>
                  <a:lnTo>
                    <a:pt x="75" y="201"/>
                  </a:lnTo>
                  <a:lnTo>
                    <a:pt x="50" y="189"/>
                  </a:lnTo>
                  <a:lnTo>
                    <a:pt x="29" y="176"/>
                  </a:lnTo>
                  <a:lnTo>
                    <a:pt x="29" y="176"/>
                  </a:lnTo>
                  <a:close/>
                  <a:moveTo>
                    <a:pt x="50" y="92"/>
                  </a:moveTo>
                  <a:lnTo>
                    <a:pt x="50" y="92"/>
                  </a:lnTo>
                  <a:lnTo>
                    <a:pt x="33" y="109"/>
                  </a:lnTo>
                  <a:lnTo>
                    <a:pt x="33" y="121"/>
                  </a:lnTo>
                  <a:lnTo>
                    <a:pt x="33" y="121"/>
                  </a:lnTo>
                  <a:lnTo>
                    <a:pt x="33" y="121"/>
                  </a:lnTo>
                  <a:lnTo>
                    <a:pt x="33" y="134"/>
                  </a:lnTo>
                  <a:lnTo>
                    <a:pt x="50" y="147"/>
                  </a:lnTo>
                  <a:lnTo>
                    <a:pt x="50" y="147"/>
                  </a:lnTo>
                  <a:lnTo>
                    <a:pt x="50" y="147"/>
                  </a:lnTo>
                  <a:lnTo>
                    <a:pt x="75" y="163"/>
                  </a:lnTo>
                  <a:lnTo>
                    <a:pt x="109" y="180"/>
                  </a:lnTo>
                  <a:lnTo>
                    <a:pt x="109" y="180"/>
                  </a:lnTo>
                  <a:lnTo>
                    <a:pt x="109" y="180"/>
                  </a:lnTo>
                  <a:lnTo>
                    <a:pt x="151" y="193"/>
                  </a:lnTo>
                  <a:lnTo>
                    <a:pt x="201" y="201"/>
                  </a:lnTo>
                  <a:lnTo>
                    <a:pt x="256" y="205"/>
                  </a:lnTo>
                  <a:lnTo>
                    <a:pt x="315" y="210"/>
                  </a:lnTo>
                  <a:lnTo>
                    <a:pt x="315" y="210"/>
                  </a:lnTo>
                  <a:lnTo>
                    <a:pt x="315" y="210"/>
                  </a:lnTo>
                  <a:lnTo>
                    <a:pt x="357" y="205"/>
                  </a:lnTo>
                  <a:lnTo>
                    <a:pt x="403" y="205"/>
                  </a:lnTo>
                  <a:lnTo>
                    <a:pt x="478" y="193"/>
                  </a:lnTo>
                  <a:lnTo>
                    <a:pt x="512" y="180"/>
                  </a:lnTo>
                  <a:lnTo>
                    <a:pt x="537" y="172"/>
                  </a:lnTo>
                  <a:lnTo>
                    <a:pt x="562" y="159"/>
                  </a:lnTo>
                  <a:lnTo>
                    <a:pt x="579" y="147"/>
                  </a:lnTo>
                  <a:lnTo>
                    <a:pt x="579" y="147"/>
                  </a:lnTo>
                  <a:lnTo>
                    <a:pt x="579" y="147"/>
                  </a:lnTo>
                  <a:lnTo>
                    <a:pt x="592" y="134"/>
                  </a:lnTo>
                  <a:lnTo>
                    <a:pt x="596" y="121"/>
                  </a:lnTo>
                  <a:lnTo>
                    <a:pt x="596" y="121"/>
                  </a:lnTo>
                  <a:lnTo>
                    <a:pt x="596" y="121"/>
                  </a:lnTo>
                  <a:lnTo>
                    <a:pt x="592" y="109"/>
                  </a:lnTo>
                  <a:lnTo>
                    <a:pt x="579" y="92"/>
                  </a:lnTo>
                  <a:lnTo>
                    <a:pt x="579" y="92"/>
                  </a:lnTo>
                  <a:lnTo>
                    <a:pt x="579" y="92"/>
                  </a:lnTo>
                  <a:lnTo>
                    <a:pt x="554" y="79"/>
                  </a:lnTo>
                  <a:lnTo>
                    <a:pt x="520" y="63"/>
                  </a:lnTo>
                  <a:lnTo>
                    <a:pt x="520" y="63"/>
                  </a:lnTo>
                  <a:lnTo>
                    <a:pt x="520" y="63"/>
                  </a:lnTo>
                  <a:lnTo>
                    <a:pt x="478" y="50"/>
                  </a:lnTo>
                  <a:lnTo>
                    <a:pt x="428" y="42"/>
                  </a:lnTo>
                  <a:lnTo>
                    <a:pt x="373" y="37"/>
                  </a:lnTo>
                  <a:lnTo>
                    <a:pt x="315" y="33"/>
                  </a:lnTo>
                  <a:lnTo>
                    <a:pt x="315" y="33"/>
                  </a:lnTo>
                  <a:lnTo>
                    <a:pt x="315" y="33"/>
                  </a:lnTo>
                  <a:lnTo>
                    <a:pt x="310" y="33"/>
                  </a:lnTo>
                  <a:lnTo>
                    <a:pt x="310" y="33"/>
                  </a:lnTo>
                  <a:lnTo>
                    <a:pt x="310" y="33"/>
                  </a:lnTo>
                  <a:lnTo>
                    <a:pt x="226" y="37"/>
                  </a:lnTo>
                  <a:lnTo>
                    <a:pt x="151" y="50"/>
                  </a:lnTo>
                  <a:lnTo>
                    <a:pt x="117" y="58"/>
                  </a:lnTo>
                  <a:lnTo>
                    <a:pt x="88" y="71"/>
                  </a:lnTo>
                  <a:lnTo>
                    <a:pt x="67" y="79"/>
                  </a:lnTo>
                  <a:lnTo>
                    <a:pt x="50" y="92"/>
                  </a:lnTo>
                  <a:lnTo>
                    <a:pt x="50" y="9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0"/>
            <p:cNvSpPr>
              <a:spLocks/>
            </p:cNvSpPr>
            <p:nvPr/>
          </p:nvSpPr>
          <p:spPr bwMode="auto">
            <a:xfrm>
              <a:off x="5305818" y="4002879"/>
              <a:ext cx="1485135" cy="1671366"/>
            </a:xfrm>
            <a:custGeom>
              <a:avLst/>
              <a:gdLst/>
              <a:ahLst/>
              <a:cxnLst>
                <a:cxn ang="0">
                  <a:pos x="315" y="709"/>
                </a:cxn>
                <a:cxn ang="0">
                  <a:pos x="226" y="701"/>
                </a:cxn>
                <a:cxn ang="0">
                  <a:pos x="155" y="680"/>
                </a:cxn>
                <a:cxn ang="0">
                  <a:pos x="92" y="646"/>
                </a:cxn>
                <a:cxn ang="0">
                  <a:pos x="92" y="646"/>
                </a:cxn>
                <a:cxn ang="0">
                  <a:pos x="88" y="638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21" y="0"/>
                </a:cxn>
                <a:cxn ang="0">
                  <a:pos x="29" y="8"/>
                </a:cxn>
                <a:cxn ang="0">
                  <a:pos x="33" y="12"/>
                </a:cxn>
                <a:cxn ang="0">
                  <a:pos x="117" y="625"/>
                </a:cxn>
                <a:cxn ang="0">
                  <a:pos x="126" y="630"/>
                </a:cxn>
                <a:cxn ang="0">
                  <a:pos x="168" y="646"/>
                </a:cxn>
                <a:cxn ang="0">
                  <a:pos x="168" y="646"/>
                </a:cxn>
                <a:cxn ang="0">
                  <a:pos x="235" y="667"/>
                </a:cxn>
                <a:cxn ang="0">
                  <a:pos x="315" y="676"/>
                </a:cxn>
                <a:cxn ang="0">
                  <a:pos x="315" y="676"/>
                </a:cxn>
                <a:cxn ang="0">
                  <a:pos x="407" y="663"/>
                </a:cxn>
                <a:cxn ang="0">
                  <a:pos x="508" y="621"/>
                </a:cxn>
                <a:cxn ang="0">
                  <a:pos x="508" y="621"/>
                </a:cxn>
                <a:cxn ang="0">
                  <a:pos x="508" y="604"/>
                </a:cxn>
                <a:cxn ang="0">
                  <a:pos x="520" y="533"/>
                </a:cxn>
                <a:cxn ang="0">
                  <a:pos x="520" y="533"/>
                </a:cxn>
                <a:cxn ang="0">
                  <a:pos x="554" y="323"/>
                </a:cxn>
                <a:cxn ang="0">
                  <a:pos x="596" y="21"/>
                </a:cxn>
                <a:cxn ang="0">
                  <a:pos x="596" y="21"/>
                </a:cxn>
                <a:cxn ang="0">
                  <a:pos x="604" y="8"/>
                </a:cxn>
                <a:cxn ang="0">
                  <a:pos x="617" y="4"/>
                </a:cxn>
                <a:cxn ang="0">
                  <a:pos x="617" y="4"/>
                </a:cxn>
                <a:cxn ang="0">
                  <a:pos x="625" y="12"/>
                </a:cxn>
                <a:cxn ang="0">
                  <a:pos x="630" y="25"/>
                </a:cxn>
                <a:cxn ang="0">
                  <a:pos x="630" y="25"/>
                </a:cxn>
                <a:cxn ang="0">
                  <a:pos x="541" y="630"/>
                </a:cxn>
                <a:cxn ang="0">
                  <a:pos x="541" y="630"/>
                </a:cxn>
                <a:cxn ang="0">
                  <a:pos x="537" y="638"/>
                </a:cxn>
                <a:cxn ang="0">
                  <a:pos x="537" y="642"/>
                </a:cxn>
                <a:cxn ang="0">
                  <a:pos x="529" y="646"/>
                </a:cxn>
                <a:cxn ang="0">
                  <a:pos x="474" y="676"/>
                </a:cxn>
                <a:cxn ang="0">
                  <a:pos x="365" y="705"/>
                </a:cxn>
                <a:cxn ang="0">
                  <a:pos x="315" y="709"/>
                </a:cxn>
                <a:cxn ang="0">
                  <a:pos x="315" y="709"/>
                </a:cxn>
              </a:cxnLst>
              <a:rect l="0" t="0" r="r" b="b"/>
              <a:pathLst>
                <a:path w="630" h="709">
                  <a:moveTo>
                    <a:pt x="315" y="709"/>
                  </a:moveTo>
                  <a:lnTo>
                    <a:pt x="315" y="709"/>
                  </a:lnTo>
                  <a:lnTo>
                    <a:pt x="268" y="705"/>
                  </a:lnTo>
                  <a:lnTo>
                    <a:pt x="226" y="701"/>
                  </a:lnTo>
                  <a:lnTo>
                    <a:pt x="189" y="688"/>
                  </a:lnTo>
                  <a:lnTo>
                    <a:pt x="155" y="680"/>
                  </a:lnTo>
                  <a:lnTo>
                    <a:pt x="109" y="659"/>
                  </a:lnTo>
                  <a:lnTo>
                    <a:pt x="92" y="646"/>
                  </a:lnTo>
                  <a:lnTo>
                    <a:pt x="92" y="646"/>
                  </a:lnTo>
                  <a:lnTo>
                    <a:pt x="92" y="646"/>
                  </a:lnTo>
                  <a:lnTo>
                    <a:pt x="88" y="642"/>
                  </a:lnTo>
                  <a:lnTo>
                    <a:pt x="88" y="638"/>
                  </a:lnTo>
                  <a:lnTo>
                    <a:pt x="88" y="63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25" y="4"/>
                  </a:lnTo>
                  <a:lnTo>
                    <a:pt x="29" y="8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117" y="625"/>
                  </a:lnTo>
                  <a:lnTo>
                    <a:pt x="117" y="625"/>
                  </a:lnTo>
                  <a:lnTo>
                    <a:pt x="126" y="630"/>
                  </a:lnTo>
                  <a:lnTo>
                    <a:pt x="126" y="630"/>
                  </a:lnTo>
                  <a:lnTo>
                    <a:pt x="126" y="630"/>
                  </a:lnTo>
                  <a:lnTo>
                    <a:pt x="168" y="646"/>
                  </a:lnTo>
                  <a:lnTo>
                    <a:pt x="168" y="646"/>
                  </a:lnTo>
                  <a:lnTo>
                    <a:pt x="168" y="646"/>
                  </a:lnTo>
                  <a:lnTo>
                    <a:pt x="197" y="659"/>
                  </a:lnTo>
                  <a:lnTo>
                    <a:pt x="235" y="667"/>
                  </a:lnTo>
                  <a:lnTo>
                    <a:pt x="273" y="672"/>
                  </a:lnTo>
                  <a:lnTo>
                    <a:pt x="315" y="676"/>
                  </a:lnTo>
                  <a:lnTo>
                    <a:pt x="315" y="676"/>
                  </a:lnTo>
                  <a:lnTo>
                    <a:pt x="315" y="676"/>
                  </a:lnTo>
                  <a:lnTo>
                    <a:pt x="361" y="672"/>
                  </a:lnTo>
                  <a:lnTo>
                    <a:pt x="407" y="663"/>
                  </a:lnTo>
                  <a:lnTo>
                    <a:pt x="457" y="646"/>
                  </a:lnTo>
                  <a:lnTo>
                    <a:pt x="508" y="621"/>
                  </a:lnTo>
                  <a:lnTo>
                    <a:pt x="508" y="621"/>
                  </a:lnTo>
                  <a:lnTo>
                    <a:pt x="508" y="621"/>
                  </a:lnTo>
                  <a:lnTo>
                    <a:pt x="508" y="604"/>
                  </a:lnTo>
                  <a:lnTo>
                    <a:pt x="508" y="604"/>
                  </a:lnTo>
                  <a:lnTo>
                    <a:pt x="508" y="604"/>
                  </a:lnTo>
                  <a:lnTo>
                    <a:pt x="520" y="533"/>
                  </a:lnTo>
                  <a:lnTo>
                    <a:pt x="520" y="533"/>
                  </a:lnTo>
                  <a:lnTo>
                    <a:pt x="520" y="533"/>
                  </a:lnTo>
                  <a:lnTo>
                    <a:pt x="554" y="323"/>
                  </a:lnTo>
                  <a:lnTo>
                    <a:pt x="554" y="323"/>
                  </a:lnTo>
                  <a:lnTo>
                    <a:pt x="554" y="323"/>
                  </a:lnTo>
                  <a:lnTo>
                    <a:pt x="596" y="21"/>
                  </a:lnTo>
                  <a:lnTo>
                    <a:pt x="596" y="21"/>
                  </a:lnTo>
                  <a:lnTo>
                    <a:pt x="596" y="21"/>
                  </a:lnTo>
                  <a:lnTo>
                    <a:pt x="600" y="12"/>
                  </a:lnTo>
                  <a:lnTo>
                    <a:pt x="604" y="8"/>
                  </a:lnTo>
                  <a:lnTo>
                    <a:pt x="609" y="4"/>
                  </a:lnTo>
                  <a:lnTo>
                    <a:pt x="617" y="4"/>
                  </a:lnTo>
                  <a:lnTo>
                    <a:pt x="617" y="4"/>
                  </a:lnTo>
                  <a:lnTo>
                    <a:pt x="617" y="4"/>
                  </a:lnTo>
                  <a:lnTo>
                    <a:pt x="621" y="8"/>
                  </a:lnTo>
                  <a:lnTo>
                    <a:pt x="625" y="12"/>
                  </a:lnTo>
                  <a:lnTo>
                    <a:pt x="630" y="16"/>
                  </a:lnTo>
                  <a:lnTo>
                    <a:pt x="630" y="25"/>
                  </a:lnTo>
                  <a:lnTo>
                    <a:pt x="630" y="25"/>
                  </a:lnTo>
                  <a:lnTo>
                    <a:pt x="630" y="25"/>
                  </a:lnTo>
                  <a:lnTo>
                    <a:pt x="592" y="298"/>
                  </a:lnTo>
                  <a:lnTo>
                    <a:pt x="541" y="630"/>
                  </a:lnTo>
                  <a:lnTo>
                    <a:pt x="541" y="630"/>
                  </a:lnTo>
                  <a:lnTo>
                    <a:pt x="541" y="630"/>
                  </a:lnTo>
                  <a:lnTo>
                    <a:pt x="537" y="638"/>
                  </a:lnTo>
                  <a:lnTo>
                    <a:pt x="537" y="638"/>
                  </a:lnTo>
                  <a:lnTo>
                    <a:pt x="537" y="638"/>
                  </a:lnTo>
                  <a:lnTo>
                    <a:pt x="537" y="642"/>
                  </a:lnTo>
                  <a:lnTo>
                    <a:pt x="529" y="646"/>
                  </a:lnTo>
                  <a:lnTo>
                    <a:pt x="529" y="646"/>
                  </a:lnTo>
                  <a:lnTo>
                    <a:pt x="529" y="646"/>
                  </a:lnTo>
                  <a:lnTo>
                    <a:pt x="474" y="676"/>
                  </a:lnTo>
                  <a:lnTo>
                    <a:pt x="420" y="697"/>
                  </a:lnTo>
                  <a:lnTo>
                    <a:pt x="365" y="705"/>
                  </a:lnTo>
                  <a:lnTo>
                    <a:pt x="315" y="709"/>
                  </a:lnTo>
                  <a:lnTo>
                    <a:pt x="315" y="709"/>
                  </a:lnTo>
                  <a:lnTo>
                    <a:pt x="315" y="709"/>
                  </a:lnTo>
                  <a:lnTo>
                    <a:pt x="315" y="709"/>
                  </a:lnTo>
                  <a:lnTo>
                    <a:pt x="315" y="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Приклад:  Вакцинац</a:t>
            </a:r>
            <a:r>
              <a:rPr lang="uk-UA" dirty="0" smtClean="0"/>
              <a:t>ія + скринінг на рак шийки матки – результати поєднання двох медичних технологій</a:t>
            </a:r>
            <a:endParaRPr lang="en-US" dirty="0"/>
          </a:p>
        </p:txBody>
      </p:sp>
      <p:sp>
        <p:nvSpPr>
          <p:cNvPr id="18" name="Content Placeholder 23"/>
          <p:cNvSpPr>
            <a:spLocks noGrp="1"/>
          </p:cNvSpPr>
          <p:nvPr>
            <p:ph idx="1"/>
          </p:nvPr>
        </p:nvSpPr>
        <p:spPr>
          <a:xfrm>
            <a:off x="217549" y="1244406"/>
            <a:ext cx="8503920" cy="5392420"/>
          </a:xfrm>
        </p:spPr>
        <p:txBody>
          <a:bodyPr/>
          <a:lstStyle/>
          <a:p>
            <a:pPr marL="342900" indent="-342900">
              <a:buNone/>
            </a:pPr>
            <a:r>
              <a:rPr lang="en-US" sz="2000" dirty="0" smtClean="0"/>
              <a:t>   </a:t>
            </a:r>
          </a:p>
        </p:txBody>
      </p:sp>
      <p:sp>
        <p:nvSpPr>
          <p:cNvPr id="14" name="AutoShape 97"/>
          <p:cNvSpPr>
            <a:spLocks noChangeAspect="1" noChangeArrowheads="1" noTextEdit="1"/>
          </p:cNvSpPr>
          <p:nvPr/>
        </p:nvSpPr>
        <p:spPr bwMode="auto">
          <a:xfrm>
            <a:off x="2286000" y="3648618"/>
            <a:ext cx="3136605" cy="215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5" name="Content Placeholder 3"/>
          <p:cNvGraphicFramePr>
            <a:graphicFrameLocks/>
          </p:cNvGraphicFramePr>
          <p:nvPr/>
        </p:nvGraphicFramePr>
        <p:xfrm>
          <a:off x="434208" y="1646789"/>
          <a:ext cx="8353531" cy="4475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0706"/>
                <a:gridCol w="142675"/>
                <a:gridCol w="1528032"/>
                <a:gridCol w="1670706"/>
                <a:gridCol w="1670706"/>
                <a:gridCol w="167070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uk-UA" dirty="0" smtClean="0"/>
                        <a:t>Показник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Тільки скринінг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Вакцинація + скринінг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</a:t>
                      </a:r>
                      <a:r>
                        <a:rPr lang="ru-RU" dirty="0" smtClean="0"/>
                        <a:t> </a:t>
                      </a:r>
                      <a:r>
                        <a:rPr lang="uk-UA" dirty="0" smtClean="0"/>
                        <a:t>доданої цінності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ICER**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1600" dirty="0" smtClean="0"/>
                        <a:t>Витрати, Євро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/>
                        <a:t>62,776,737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112,201,766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49,425,029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1600" dirty="0" smtClean="0"/>
                        <a:t>Роки життя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20,435,831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20,446,980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11,149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4 433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1600" dirty="0" smtClean="0"/>
                        <a:t>Захворюваність на рак шийки матки (РШМ)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1,938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37 741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sz="1600" dirty="0" smtClean="0"/>
                        <a:t>Смертність від РШМ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798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541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91 397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QALY*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20,431,738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20,445,599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13,861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3 566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uk-UA" sz="1600" b="1" dirty="0" smtClean="0"/>
                        <a:t>Роки життя, що пов</a:t>
                      </a:r>
                      <a:r>
                        <a:rPr lang="en-US" sz="1600" b="1" dirty="0" smtClean="0"/>
                        <a:t>’</a:t>
                      </a:r>
                      <a:r>
                        <a:rPr lang="uk-UA" sz="1600" b="1" dirty="0" smtClean="0"/>
                        <a:t>язані з захворюванням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Роки життя </a:t>
                      </a:r>
                      <a:r>
                        <a:rPr lang="en-US" sz="1600" baseline="0" dirty="0" smtClean="0"/>
                        <a:t>(</a:t>
                      </a:r>
                      <a:r>
                        <a:rPr lang="uk-UA" sz="1600" baseline="0" dirty="0" smtClean="0"/>
                        <a:t>РШМ)</a:t>
                      </a:r>
                      <a:endParaRPr lang="ru-RU" sz="16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8,435,602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8,437,683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2,081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29 011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QALY</a:t>
                      </a:r>
                      <a:endParaRPr lang="ru-RU" sz="16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8,434,595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8,437,332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2,737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22 055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15640" y="6115790"/>
            <a:ext cx="834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*QALY-Quality Adjusted Life Years</a:t>
            </a:r>
            <a:r>
              <a:rPr lang="uk-UA" sz="1400" i="1" dirty="0" smtClean="0"/>
              <a:t> </a:t>
            </a:r>
            <a:r>
              <a:rPr lang="en-US" sz="1400" i="1" dirty="0" smtClean="0"/>
              <a:t>**Incremental cost-effectiveness ratio</a:t>
            </a:r>
            <a:endParaRPr lang="ru-RU" sz="1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98764" y="6446021"/>
            <a:ext cx="84307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G. La Torre et al. / The Health Technology Assessment of bivalent HPV vaccine </a:t>
            </a:r>
            <a:r>
              <a:rPr lang="en-US" sz="1050" dirty="0" err="1" smtClean="0"/>
              <a:t>Cervarix</a:t>
            </a:r>
            <a:r>
              <a:rPr lang="en-US" sz="1050" dirty="0" smtClean="0"/>
              <a:t>® in Italy</a:t>
            </a:r>
            <a:r>
              <a:rPr lang="ru-RU" sz="1050" dirty="0" smtClean="0"/>
              <a:t>;</a:t>
            </a:r>
            <a:r>
              <a:rPr lang="en-US" sz="1050" dirty="0" smtClean="0"/>
              <a:t> Vaccine </a:t>
            </a:r>
            <a:r>
              <a:rPr lang="en-US" sz="1050" i="1" dirty="0" smtClean="0"/>
              <a:t>28 (2010) 3379–3384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5. Соціальна складова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передбачає соціальну та соціально-медичну оцінку технології, тобто визначення ступеню впливу медичної технології на захворюваність і поширеність певних захворювань в суспільстві, а також згубних звичок та інших факторів негативного впливу на суспільне здоров’я</a:t>
            </a:r>
          </a:p>
          <a:p>
            <a:r>
              <a:rPr lang="uk-UA" sz="2400" dirty="0" smtClean="0"/>
              <a:t>Основні показники:</a:t>
            </a:r>
          </a:p>
          <a:p>
            <a:pPr marL="609600" lvl="1" indent="-342900" eaLnBrk="0" hangingPunct="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uk-UA" sz="2200" dirty="0" smtClean="0"/>
              <a:t>Вплив на захворюваність</a:t>
            </a:r>
            <a:endParaRPr lang="en-US" sz="2200" kern="0" dirty="0" smtClean="0"/>
          </a:p>
          <a:p>
            <a:pPr marL="609600" lvl="1" indent="-342900" eaLnBrk="0" hangingPunct="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uk-UA" sz="2200" kern="0" dirty="0" smtClean="0"/>
              <a:t>Вплив на смертність</a:t>
            </a:r>
            <a:endParaRPr lang="en-US" sz="2200" kern="0" dirty="0" smtClean="0"/>
          </a:p>
          <a:p>
            <a:pPr marL="609600" lvl="1" indent="-342900" eaLnBrk="0" hangingPunct="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uk-UA" sz="2200" kern="0" dirty="0" smtClean="0"/>
              <a:t>Вплив на інвалідізацію та постійну непрацездатність</a:t>
            </a:r>
          </a:p>
          <a:p>
            <a:pPr marL="609600" lvl="1" indent="-342900" eaLnBrk="0" hangingPunct="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uk-UA" sz="2200" kern="0" dirty="0" smtClean="0"/>
              <a:t>Вплив на тимчасову непрацездатність</a:t>
            </a:r>
            <a:endParaRPr lang="en-US" sz="2200" kern="0" dirty="0" smtClean="0"/>
          </a:p>
          <a:p>
            <a:pPr marL="609600" lvl="1" indent="-342900" eaLnBrk="0" hangingPunct="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uk-UA" sz="2200" dirty="0" smtClean="0"/>
              <a:t>Вплив на поширеність в популяції</a:t>
            </a:r>
            <a:endParaRPr lang="en-US" sz="2200" kern="0" dirty="0" smtClean="0"/>
          </a:p>
          <a:p>
            <a:pPr marL="609600" lvl="1" indent="-342900" eaLnBrk="0" hangingPunct="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uk-UA" sz="2200" kern="0" dirty="0" smtClean="0"/>
              <a:t>Обізнаність/ поінформованість щодо МТ</a:t>
            </a:r>
            <a:endParaRPr lang="en-US" sz="2200" kern="0" dirty="0" smtClean="0"/>
          </a:p>
          <a:p>
            <a:pPr marL="609600" lvl="1" indent="-342900" eaLnBrk="0" hangingPunct="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uk-UA" sz="2200" dirty="0" smtClean="0"/>
              <a:t>Вплив на формування соціального тягаря захворювання</a:t>
            </a:r>
            <a:endParaRPr lang="en-US" sz="2200" dirty="0" smtClean="0"/>
          </a:p>
          <a:p>
            <a:endParaRPr lang="ru-RU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1886" y="6442502"/>
            <a:ext cx="84433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лабкий Г.О., </a:t>
            </a:r>
            <a:r>
              <a:rPr kumimoji="0" lang="ru-RU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Марков О.Ю.,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Горбенко О.В.</a:t>
            </a:r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Цінність та вартість – дві компоненти системи оцінки медичних технологій та прийняття </a:t>
            </a:r>
          </a:p>
          <a:p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рішень в охороні здоров’я// Вісник соціальної гігієни та організації охорони здоров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’</a:t>
            </a:r>
            <a:r>
              <a:rPr lang="uk-UA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я України. - №2. – 2012. С.98-103</a:t>
            </a:r>
            <a:endParaRPr kumimoji="0" lang="uk-UA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00" y="177800"/>
            <a:ext cx="9144000" cy="1003300"/>
          </a:xfrm>
        </p:spPr>
        <p:txBody>
          <a:bodyPr/>
          <a:lstStyle/>
          <a:p>
            <a:r>
              <a:rPr lang="uk-UA" dirty="0" smtClean="0"/>
              <a:t>Приклад: оцінка соціального тягаря ХОЗЛ (ВООЗ)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050" y="3705100"/>
            <a:ext cx="8503920" cy="3038599"/>
          </a:xfrm>
        </p:spPr>
        <p:txBody>
          <a:bodyPr/>
          <a:lstStyle/>
          <a:p>
            <a:r>
              <a:rPr lang="uk-UA" sz="2000" b="1" dirty="0" smtClean="0"/>
              <a:t>Висока поширеність</a:t>
            </a:r>
            <a:r>
              <a:rPr lang="en-US" sz="2000" dirty="0" smtClean="0"/>
              <a:t> </a:t>
            </a:r>
            <a:r>
              <a:rPr lang="uk-UA" sz="2000" dirty="0" smtClean="0"/>
              <a:t>у світовій популяції </a:t>
            </a:r>
            <a:r>
              <a:rPr lang="en-US" sz="2000" dirty="0" smtClean="0"/>
              <a:t>(3-11% </a:t>
            </a:r>
            <a:r>
              <a:rPr lang="uk-UA" sz="2000" dirty="0" smtClean="0"/>
              <a:t>залежно від регіону/країни</a:t>
            </a:r>
            <a:r>
              <a:rPr lang="en-US" sz="2000" dirty="0" smtClean="0"/>
              <a:t>)</a:t>
            </a:r>
          </a:p>
          <a:p>
            <a:r>
              <a:rPr lang="uk-UA" sz="2000" b="1" dirty="0" smtClean="0"/>
              <a:t>Соціальний тягар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  <a:r>
              <a:rPr lang="uk-UA" sz="2000" dirty="0" smtClean="0"/>
              <a:t>в</a:t>
            </a:r>
            <a:r>
              <a:rPr lang="en-US" sz="2000" dirty="0" smtClean="0"/>
              <a:t> 2004</a:t>
            </a:r>
            <a:r>
              <a:rPr lang="uk-UA" sz="2000" dirty="0" smtClean="0"/>
              <a:t> році ХОЗЛ</a:t>
            </a:r>
            <a:r>
              <a:rPr lang="en-US" sz="2000" dirty="0" smtClean="0"/>
              <a:t> </a:t>
            </a:r>
            <a:r>
              <a:rPr lang="uk-UA" sz="2000" dirty="0" smtClean="0"/>
              <a:t>спричинили </a:t>
            </a:r>
            <a:r>
              <a:rPr lang="en-US" sz="2000" b="1" dirty="0" smtClean="0"/>
              <a:t>26,6 </a:t>
            </a:r>
            <a:r>
              <a:rPr lang="uk-UA" sz="2000" b="1" dirty="0" smtClean="0"/>
              <a:t>мільйонів випадків інвалідізації у світі </a:t>
            </a:r>
            <a:r>
              <a:rPr lang="en-US" sz="2000" dirty="0" smtClean="0"/>
              <a:t>(10</a:t>
            </a:r>
            <a:r>
              <a:rPr lang="uk-UA" sz="2000" baseline="30000" dirty="0" smtClean="0"/>
              <a:t>те</a:t>
            </a:r>
            <a:r>
              <a:rPr lang="en-US" sz="2000" dirty="0" smtClean="0"/>
              <a:t> </a:t>
            </a:r>
            <a:r>
              <a:rPr lang="uk-UA" sz="2000" dirty="0" smtClean="0"/>
              <a:t>місце серед причин інвалідізації до </a:t>
            </a:r>
            <a:r>
              <a:rPr lang="en-US" sz="2000" dirty="0" smtClean="0"/>
              <a:t>2020</a:t>
            </a:r>
            <a:r>
              <a:rPr lang="uk-UA" sz="2000" dirty="0" smtClean="0"/>
              <a:t> року</a:t>
            </a:r>
            <a:r>
              <a:rPr lang="en-US" sz="2000" dirty="0" smtClean="0"/>
              <a:t>). </a:t>
            </a:r>
            <a:endParaRPr lang="uk-UA" sz="2000" dirty="0" smtClean="0"/>
          </a:p>
          <a:p>
            <a:r>
              <a:rPr lang="uk-UA" sz="2000" dirty="0" smtClean="0"/>
              <a:t>До 2030 року ХОЗЛ</a:t>
            </a:r>
            <a:r>
              <a:rPr lang="en-US" sz="2000" dirty="0" smtClean="0"/>
              <a:t> </a:t>
            </a:r>
            <a:r>
              <a:rPr lang="uk-UA" sz="2000" dirty="0" smtClean="0"/>
              <a:t>посядуть </a:t>
            </a:r>
            <a:r>
              <a:rPr lang="uk-UA" sz="2000" b="1" dirty="0" smtClean="0"/>
              <a:t>7 місце </a:t>
            </a:r>
            <a:r>
              <a:rPr lang="uk-UA" sz="2000" dirty="0" smtClean="0"/>
              <a:t>серед всіх причин втрати років життя належної якості</a:t>
            </a:r>
            <a:r>
              <a:rPr lang="en-US" sz="2000" dirty="0" smtClean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318" y="985646"/>
            <a:ext cx="82804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11"/>
          <p:cNvSpPr/>
          <p:nvPr/>
        </p:nvSpPr>
        <p:spPr>
          <a:xfrm>
            <a:off x="0" y="2210784"/>
            <a:ext cx="3051953" cy="1494318"/>
          </a:xfrm>
          <a:prstGeom prst="wedgeRoundRectCallout">
            <a:avLst>
              <a:gd name="adj1" fmla="val 56636"/>
              <a:gd name="adj2" fmla="val -2382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800" dirty="0" smtClean="0">
                <a:solidFill>
                  <a:schemeClr val="tx1"/>
                </a:solidFill>
              </a:rPr>
              <a:t>Експерти ВООЗ прогнозують, що до 2030 року ХОЗЛ посядуть </a:t>
            </a:r>
            <a:r>
              <a:rPr lang="en-US" sz="1800" b="1" dirty="0" smtClean="0">
                <a:solidFill>
                  <a:schemeClr val="tx1"/>
                </a:solidFill>
              </a:rPr>
              <a:t>4</a:t>
            </a:r>
            <a:r>
              <a:rPr lang="uk-UA" sz="1800" b="1" baseline="30000" dirty="0" smtClean="0">
                <a:solidFill>
                  <a:schemeClr val="tx1"/>
                </a:solidFill>
              </a:rPr>
              <a:t> </a:t>
            </a:r>
            <a:r>
              <a:rPr lang="uk-UA" sz="1800" b="1" dirty="0" smtClean="0">
                <a:solidFill>
                  <a:schemeClr val="tx1"/>
                </a:solidFill>
              </a:rPr>
              <a:t>місце серед всіх причин смерті</a:t>
            </a:r>
            <a:endParaRPr lang="uk-UA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8750" y="6127547"/>
            <a:ext cx="8051482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050" dirty="0" smtClean="0">
                <a:solidFill>
                  <a:schemeClr val="tx1"/>
                </a:solidFill>
              </a:rPr>
              <a:t>Global Strategy for the Diagnosis, Management, and Prevention of Chronic Obstructive </a:t>
            </a:r>
            <a:r>
              <a:rPr lang="uk-UA" sz="1050" dirty="0" smtClean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Pulmonary Disease, GOLD 2011 (available at: GOLD </a:t>
            </a:r>
            <a:r>
              <a:rPr lang="en-US" sz="1050" dirty="0" smtClean="0">
                <a:solidFill>
                  <a:schemeClr val="tx1"/>
                </a:solidFill>
                <a:hlinkClick r:id="rId3"/>
              </a:rPr>
              <a:t>http://www.goldcopd.org/</a:t>
            </a:r>
            <a:r>
              <a:rPr lang="en-US" sz="1050" dirty="0" smtClean="0">
                <a:solidFill>
                  <a:schemeClr val="tx1"/>
                </a:solidFill>
              </a:rPr>
              <a:t> )</a:t>
            </a:r>
            <a:r>
              <a:rPr lang="uk-UA" sz="1050" dirty="0" smtClean="0">
                <a:solidFill>
                  <a:schemeClr val="tx1"/>
                </a:solidFill>
              </a:rPr>
              <a:t> </a:t>
            </a:r>
            <a:r>
              <a:rPr lang="en-GB" sz="1050" dirty="0" err="1" smtClean="0"/>
              <a:t>Mathers</a:t>
            </a:r>
            <a:r>
              <a:rPr lang="en-GB" sz="1050" dirty="0" smtClean="0"/>
              <a:t> </a:t>
            </a:r>
            <a:r>
              <a:rPr lang="en-GB" sz="1050" dirty="0"/>
              <a:t>CD, </a:t>
            </a:r>
            <a:r>
              <a:rPr lang="en-GB" sz="1050" dirty="0" err="1"/>
              <a:t>Loncar</a:t>
            </a:r>
            <a:r>
              <a:rPr lang="en-GB" sz="1050" dirty="0"/>
              <a:t> D </a:t>
            </a:r>
            <a:r>
              <a:rPr lang="ru-RU" sz="1050" dirty="0"/>
              <a:t>// </a:t>
            </a:r>
            <a:r>
              <a:rPr lang="en-GB" sz="1050" dirty="0" err="1">
                <a:latin typeface="+mj-lt"/>
              </a:rPr>
              <a:t>PLoS</a:t>
            </a:r>
            <a:r>
              <a:rPr lang="en-GB" sz="1050" dirty="0">
                <a:latin typeface="+mj-lt"/>
              </a:rPr>
              <a:t> Med. 2006 November; 3(11): </a:t>
            </a:r>
            <a:r>
              <a:rPr lang="en-GB" sz="1050" dirty="0" smtClean="0">
                <a:latin typeface="+mj-lt"/>
              </a:rPr>
              <a:t>e442</a:t>
            </a:r>
          </a:p>
          <a:p>
            <a:pPr eaLnBrk="0" hangingPunct="0">
              <a:defRPr/>
            </a:pPr>
            <a:r>
              <a:rPr lang="en-GB" sz="1050" dirty="0" smtClean="0">
                <a:latin typeface="+mj-lt"/>
                <a:hlinkClick r:id="rId4"/>
              </a:rPr>
              <a:t>http://www.who.int/topics/global_burden_of_disease/en/</a:t>
            </a:r>
            <a:r>
              <a:rPr lang="en-GB" sz="1050" dirty="0" smtClean="0">
                <a:latin typeface="+mj-lt"/>
              </a:rPr>
              <a:t> </a:t>
            </a:r>
          </a:p>
          <a:p>
            <a:pPr eaLnBrk="0" hangingPunct="0">
              <a:defRPr/>
            </a:pPr>
            <a:r>
              <a:rPr lang="en-GB" sz="105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GB" sz="1050" dirty="0" smtClean="0">
              <a:latin typeface="+mj-lt"/>
            </a:endParaRPr>
          </a:p>
          <a:p>
            <a:pPr eaLnBrk="0" hangingPunct="0">
              <a:defRPr/>
            </a:pPr>
            <a:endParaRPr lang="ru-RU" sz="1050" dirty="0">
              <a:latin typeface="+mj-lt"/>
            </a:endParaRPr>
          </a:p>
        </p:txBody>
      </p:sp>
      <p:sp>
        <p:nvSpPr>
          <p:cNvPr id="7" name="Овал 10"/>
          <p:cNvSpPr/>
          <p:nvPr/>
        </p:nvSpPr>
        <p:spPr>
          <a:xfrm>
            <a:off x="3233056" y="2470068"/>
            <a:ext cx="555171" cy="213755"/>
          </a:xfrm>
          <a:prstGeom prst="ellips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6. Етична складова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передбачає оцінку медичної технології на предмет її морально-етичної </a:t>
            </a:r>
            <a:r>
              <a:rPr lang="uk-UA" sz="2400" dirty="0" smtClean="0"/>
              <a:t>прийнятності</a:t>
            </a:r>
            <a:endParaRPr lang="uk-UA" sz="2400" dirty="0" smtClean="0"/>
          </a:p>
          <a:p>
            <a:r>
              <a:rPr lang="uk-UA" sz="2400" dirty="0" smtClean="0"/>
              <a:t>Параметри:</a:t>
            </a:r>
          </a:p>
          <a:p>
            <a:pPr lvl="1"/>
            <a:r>
              <a:rPr lang="uk-UA" sz="2000" dirty="0" smtClean="0"/>
              <a:t>доступність та рівність можливостей для застосування медичної технології</a:t>
            </a:r>
          </a:p>
          <a:p>
            <a:pPr lvl="1"/>
            <a:r>
              <a:rPr lang="uk-UA" sz="2000" dirty="0" smtClean="0"/>
              <a:t>відсутність конфлікту інтересів між всіма залученими сторонами</a:t>
            </a:r>
          </a:p>
          <a:p>
            <a:pPr lvl="1"/>
            <a:r>
              <a:rPr lang="uk-UA" sz="2000" dirty="0" smtClean="0"/>
              <a:t>дотримання правил біоетики в ході обгрунтування ефективності, безпеки та інших характеристик медичної технології</a:t>
            </a:r>
          </a:p>
          <a:p>
            <a:pPr lvl="1"/>
            <a:r>
              <a:rPr lang="uk-UA" sz="2000" dirty="0" smtClean="0"/>
              <a:t>відсутність пропаганди насильства та будь-якої дискримінації (фізичної, расової, соціальної, гендерної тощо)</a:t>
            </a:r>
            <a:endParaRPr lang="ru-RU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1886" y="6442502"/>
            <a:ext cx="84433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лабкий Г.О., </a:t>
            </a:r>
            <a:r>
              <a:rPr kumimoji="0" lang="ru-RU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Марков О.Ю.,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Горбенко О.В.</a:t>
            </a:r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Цінність та вартість – дві компоненти системи оцінки медичних технологій та прийняття </a:t>
            </a:r>
          </a:p>
          <a:p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рішень в охороні здоров’я// Вісник соціальної гігієни та організації охорони здоров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’</a:t>
            </a:r>
            <a:r>
              <a:rPr lang="uk-UA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я України. - №2. – 2012. С.98-103</a:t>
            </a:r>
            <a:endParaRPr kumimoji="0" lang="uk-UA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Деякі Принципи Оцінки Медичних Технологій (ОМТ)...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6" y="1139749"/>
            <a:ext cx="8633361" cy="5256213"/>
          </a:xfrm>
        </p:spPr>
        <p:txBody>
          <a:bodyPr/>
          <a:lstStyle/>
          <a:p>
            <a:r>
              <a:rPr lang="ru-RU" sz="2000" dirty="0" smtClean="0"/>
              <a:t>Принцип 1: ОМТ має бути застосована до конкретних технологій з чітко визначеною метою. </a:t>
            </a:r>
          </a:p>
          <a:p>
            <a:r>
              <a:rPr lang="ru-RU" sz="2000" dirty="0" smtClean="0"/>
              <a:t>Принцип 3: ОМТ має включати всі наявні медичні технології. </a:t>
            </a:r>
          </a:p>
          <a:p>
            <a:r>
              <a:rPr lang="ru-RU" sz="2000" dirty="0" smtClean="0"/>
              <a:t>Принцип 5: ОМТ має включати прийнятні методи для оцінки вартості та ефективності технологій.</a:t>
            </a:r>
          </a:p>
          <a:p>
            <a:r>
              <a:rPr lang="ru-RU" sz="2000" dirty="0" smtClean="0"/>
              <a:t>Принцип 7: ОМТ має враховувати соціальне значення технологій.</a:t>
            </a:r>
          </a:p>
          <a:p>
            <a:r>
              <a:rPr lang="ru-RU" sz="2000" dirty="0" smtClean="0"/>
              <a:t>Принцип 10: ОМТ має залучати всі зацікавлені групи.</a:t>
            </a:r>
          </a:p>
          <a:p>
            <a:r>
              <a:rPr lang="ru-RU" sz="2000" dirty="0" smtClean="0"/>
              <a:t>Принцип 11: ОМТ має брати до уваги всі наявні джерела інформації.</a:t>
            </a:r>
          </a:p>
          <a:p>
            <a:r>
              <a:rPr lang="ru-RU" sz="2000" dirty="0" smtClean="0"/>
              <a:t>Принцип 12: Імплементація результатів ОМТ має моніторуватись.</a:t>
            </a:r>
          </a:p>
          <a:p>
            <a:r>
              <a:rPr lang="ru-RU" sz="2000" dirty="0" smtClean="0"/>
              <a:t>Принцип 14: Результати ОМТ мають бути поширені за допомогою прийнятних методів серед тих, хто приймає рішення.</a:t>
            </a:r>
          </a:p>
          <a:p>
            <a:r>
              <a:rPr lang="ru-RU" sz="2000" dirty="0" smtClean="0"/>
              <a:t>Принцип 15: Зв'язок між результатами ОМТ та прийняттям конкретного рішення має бути прозорим і взаємовизначеним.</a:t>
            </a:r>
          </a:p>
          <a:p>
            <a:endParaRPr lang="ru-RU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8769" y="6329550"/>
            <a:ext cx="8039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Key principles for the improved conduct of health technology assessments for resource allocation decisions /</a:t>
            </a:r>
            <a:r>
              <a:rPr lang="uk-UA" sz="1000" dirty="0" smtClean="0"/>
              <a:t> </a:t>
            </a:r>
            <a:r>
              <a:rPr lang="de-DE" sz="1000" dirty="0" smtClean="0"/>
              <a:t>M. F. Drummond, J. S. Schwartz, B. Jo</a:t>
            </a:r>
            <a:r>
              <a:rPr lang="en-US" sz="1000" dirty="0" err="1" smtClean="0"/>
              <a:t>nsson</a:t>
            </a:r>
            <a:r>
              <a:rPr lang="en-US" sz="1000" dirty="0" smtClean="0"/>
              <a:t> [et al.] // Int. J. Technol. Assess. Health Care. – 2008. – Vol. 24 (3). –</a:t>
            </a:r>
            <a:r>
              <a:rPr lang="uk-UA" sz="1000" dirty="0" smtClean="0"/>
              <a:t> </a:t>
            </a:r>
            <a:r>
              <a:rPr lang="en-US" sz="1000" dirty="0" smtClean="0"/>
              <a:t>P. 244–258; discussion 362–368.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Інструменти для оцінки (4,5,6)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 smtClean="0"/>
              <a:t>Демографічні дані</a:t>
            </a:r>
          </a:p>
          <a:p>
            <a:r>
              <a:rPr lang="uk-UA" sz="2000" dirty="0" smtClean="0"/>
              <a:t>Статистичні дані щодо витрат в системі охорони здоров’я</a:t>
            </a:r>
          </a:p>
          <a:p>
            <a:r>
              <a:rPr lang="uk-UA" sz="2000" dirty="0" smtClean="0"/>
              <a:t>Статистичні дані щодо поширеності захворювань та окремих негативних явищ, захворюваності, інвалідності, непрацездатності та смертності;</a:t>
            </a:r>
          </a:p>
          <a:p>
            <a:r>
              <a:rPr lang="uk-UA" sz="2000" dirty="0" smtClean="0"/>
              <a:t>Результати епідеміологічних, обсерваційних, лонгітудінальних та проспективних досліджень</a:t>
            </a:r>
          </a:p>
          <a:p>
            <a:r>
              <a:rPr lang="uk-UA" sz="2000" dirty="0" smtClean="0"/>
              <a:t>Аналітичні звіти щодо сегментів ринку охорони здоров’я</a:t>
            </a:r>
          </a:p>
          <a:p>
            <a:r>
              <a:rPr lang="uk-UA" sz="2000" dirty="0" smtClean="0"/>
              <a:t>Митні дані щодо ввозу на територію країни певних лікарських засобів, апаратури та продуктів медичного призначення</a:t>
            </a:r>
          </a:p>
          <a:p>
            <a:r>
              <a:rPr lang="uk-UA" sz="2000" dirty="0" smtClean="0"/>
              <a:t>Дані роздрібної реалізації</a:t>
            </a:r>
          </a:p>
          <a:p>
            <a:r>
              <a:rPr lang="uk-UA" sz="2000" dirty="0" smtClean="0"/>
              <a:t>Результати фармакоекономічних досліджень (за наявності)</a:t>
            </a:r>
          </a:p>
          <a:p>
            <a:r>
              <a:rPr lang="uk-UA" sz="2000" dirty="0" smtClean="0"/>
              <a:t>Соціологічні дослідження</a:t>
            </a:r>
          </a:p>
          <a:p>
            <a:r>
              <a:rPr lang="uk-UA" sz="2000" dirty="0" smtClean="0"/>
              <a:t>Звіти/ </a:t>
            </a:r>
            <a:r>
              <a:rPr lang="uk-UA" sz="2000" dirty="0" smtClean="0"/>
              <a:t>висновки </a:t>
            </a:r>
            <a:r>
              <a:rPr lang="uk-UA" sz="2000" dirty="0" smtClean="0"/>
              <a:t>експертів або експертних груп</a:t>
            </a:r>
            <a:endParaRPr lang="en-US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Багатовимірність та системний підхід у визначенні ціннісної компоненти в СОМТ</a:t>
            </a:r>
            <a:r>
              <a:rPr lang="uk-UA" dirty="0" smtClean="0"/>
              <a:t> </a:t>
            </a:r>
            <a:r>
              <a:rPr lang="uk-UA" dirty="0" smtClean="0"/>
              <a:t>(Зведений Індекс)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46909" y="1350963"/>
          <a:ext cx="7534256" cy="4456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5557689" y="1911913"/>
            <a:ext cx="2101914" cy="57001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kern="0" dirty="0" smtClean="0">
                <a:solidFill>
                  <a:srgbClr val="FFFFFF"/>
                </a:solidFill>
                <a:latin typeface="Arial"/>
              </a:rPr>
              <a:t>1.Складова ефективності</a:t>
            </a:r>
            <a:endParaRPr lang="en-US" sz="1800" b="1" kern="0" dirty="0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175657" y="1947554"/>
            <a:ext cx="2196935" cy="60564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lvl="0"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800" b="1" kern="0" dirty="0" smtClean="0">
              <a:solidFill>
                <a:srgbClr val="336699"/>
              </a:solidFill>
            </a:endParaRPr>
          </a:p>
          <a:p>
            <a:pPr lvl="0"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kern="0" dirty="0" smtClean="0">
                <a:solidFill>
                  <a:srgbClr val="336699"/>
                </a:solidFill>
              </a:rPr>
              <a:t>5.Соціальна складова</a:t>
            </a:r>
            <a:endParaRPr lang="en-US" sz="1800" b="1" kern="0" dirty="0" smtClean="0">
              <a:solidFill>
                <a:srgbClr val="336699"/>
              </a:solidFill>
            </a:endParaRPr>
          </a:p>
          <a:p>
            <a:pPr marL="342900" lvl="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kern="0" dirty="0" smtClean="0">
              <a:solidFill>
                <a:srgbClr val="336699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496291" y="4667005"/>
            <a:ext cx="2897580" cy="116378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lvl="0"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kern="0" dirty="0" smtClean="0">
                <a:solidFill>
                  <a:schemeClr val="bg1"/>
                </a:solidFill>
              </a:rPr>
              <a:t>3.Складова комплайнсу та зручності застосування</a:t>
            </a:r>
            <a:endParaRPr lang="en-US" sz="1800" b="1" kern="0" dirty="0" smtClean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4381995" y="3752604"/>
            <a:ext cx="866899" cy="2363188"/>
          </a:xfrm>
          <a:prstGeom prst="downArrow">
            <a:avLst/>
          </a:prstGeom>
          <a:solidFill>
            <a:srgbClr val="C00000">
              <a:alpha val="49000"/>
            </a:srgb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ru-RU" sz="2800" b="1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971304" y="6056412"/>
            <a:ext cx="5735781" cy="8015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kern="0" dirty="0" smtClean="0">
                <a:solidFill>
                  <a:srgbClr val="C00000"/>
                </a:solidFill>
                <a:latin typeface="Arial"/>
              </a:rPr>
              <a:t>Зведений Індекс Цінності Медичної Технології (ЗІЦМТ)</a:t>
            </a:r>
            <a:endParaRPr lang="ru-RU" sz="1800" b="1" kern="0" dirty="0" err="1" smtClean="0">
              <a:solidFill>
                <a:srgbClr val="C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760196" cy="1003300"/>
          </a:xfrm>
        </p:spPr>
        <p:txBody>
          <a:bodyPr/>
          <a:lstStyle/>
          <a:p>
            <a:r>
              <a:rPr lang="uk-UA" dirty="0" smtClean="0"/>
              <a:t>ІІ. ВАРТ</a:t>
            </a:r>
            <a:r>
              <a:rPr lang="uk-UA" dirty="0" smtClean="0"/>
              <a:t>ІСТЬ </a:t>
            </a:r>
            <a:r>
              <a:rPr lang="uk-UA" dirty="0" smtClean="0"/>
              <a:t>медичної технології  </a:t>
            </a:r>
            <a:r>
              <a:rPr lang="uk-UA" dirty="0" smtClean="0"/>
              <a:t>(</a:t>
            </a:r>
            <a:r>
              <a:rPr lang="uk-UA" dirty="0" smtClean="0"/>
              <a:t>політична</a:t>
            </a:r>
            <a:r>
              <a:rPr lang="uk-UA" dirty="0" smtClean="0"/>
              <a:t> </a:t>
            </a:r>
            <a:r>
              <a:rPr lang="uk-UA" dirty="0" smtClean="0"/>
              <a:t>площина ОМТ)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799" y="1375030"/>
            <a:ext cx="8641443" cy="5392420"/>
          </a:xfrm>
        </p:spPr>
        <p:txBody>
          <a:bodyPr/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Варт</a:t>
            </a:r>
            <a:r>
              <a:rPr lang="uk-UA" sz="2400" b="1" dirty="0" smtClean="0">
                <a:solidFill>
                  <a:srgbClr val="C00000"/>
                </a:solidFill>
              </a:rPr>
              <a:t>ість</a:t>
            </a:r>
            <a:r>
              <a:rPr lang="uk-UA" sz="2400" dirty="0" smtClean="0"/>
              <a:t> </a:t>
            </a:r>
            <a:r>
              <a:rPr lang="uk-UA" sz="2400" dirty="0" smtClean="0"/>
              <a:t>є </a:t>
            </a:r>
            <a:r>
              <a:rPr lang="uk-UA" sz="2400" dirty="0" smtClean="0"/>
              <a:t>другою</a:t>
            </a:r>
            <a:r>
              <a:rPr lang="uk-UA" sz="2400" dirty="0" smtClean="0"/>
              <a:t> </a:t>
            </a:r>
            <a:r>
              <a:rPr lang="uk-UA" sz="2400" dirty="0" smtClean="0"/>
              <a:t>компонентою запропоновної нами системи оцінки медичних технологій (СОМТ), що включає </a:t>
            </a:r>
            <a:r>
              <a:rPr lang="uk-UA" sz="2400" dirty="0" smtClean="0"/>
              <a:t>6</a:t>
            </a:r>
            <a:r>
              <a:rPr lang="uk-UA" sz="2400" dirty="0" smtClean="0"/>
              <a:t> складових:</a:t>
            </a:r>
            <a:endParaRPr lang="uk-UA" sz="2400" dirty="0" smtClean="0"/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ru-RU" sz="2000" dirty="0" smtClean="0"/>
              <a:t>П</a:t>
            </a:r>
            <a:r>
              <a:rPr lang="ru-RU" sz="2000" dirty="0" smtClean="0"/>
              <a:t>рийняття </a:t>
            </a:r>
            <a:r>
              <a:rPr lang="ru-RU" sz="2000" dirty="0" smtClean="0"/>
              <a:t>рішень щодо </a:t>
            </a:r>
            <a:r>
              <a:rPr lang="ru-RU" sz="2000" dirty="0" smtClean="0"/>
              <a:t>первинно встановленої вартості МТ</a:t>
            </a:r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uk-UA" sz="2000" dirty="0" smtClean="0"/>
              <a:t>Оцінка вартісної компоненти шляхом розрахунку </a:t>
            </a:r>
            <a:r>
              <a:rPr lang="ru-RU" sz="2000" dirty="0" smtClean="0"/>
              <a:t>р</a:t>
            </a:r>
            <a:r>
              <a:rPr lang="uk-UA" sz="2000" dirty="0" smtClean="0"/>
              <a:t>ічної вартості окремих товарів/послуг по відношенню до Валового Національного Доходу на душу населення в аспекті купівельної спроможності (англ. Gross National Income (GNI) at purchasing power parity (PPP) per capita) </a:t>
            </a:r>
            <a:endParaRPr lang="ru-RU" sz="2000" dirty="0" smtClean="0"/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ru-RU" sz="2000" dirty="0" smtClean="0"/>
              <a:t>Співставлення ціннісної та вартісної компонент </a:t>
            </a:r>
            <a:r>
              <a:rPr lang="ru-RU" sz="2000" dirty="0" smtClean="0"/>
              <a:t>СОМТ</a:t>
            </a:r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ru-RU" sz="2000" dirty="0" smtClean="0"/>
              <a:t>Визначення </a:t>
            </a:r>
            <a:r>
              <a:rPr lang="ru-RU" sz="2000" dirty="0" smtClean="0"/>
              <a:t>типу відношення </a:t>
            </a:r>
            <a:r>
              <a:rPr lang="ru-RU" sz="2000" dirty="0" smtClean="0"/>
              <a:t>компонент та потенціалу для відшкодування вартості</a:t>
            </a:r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ru-RU" sz="2000" dirty="0" smtClean="0"/>
              <a:t>Прийняття вмотивованого рішення щодо доцільності придбання медичних технологій</a:t>
            </a:r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ru-RU" sz="2000" dirty="0" smtClean="0"/>
              <a:t>Визначення обсягів відшкодування </a:t>
            </a:r>
            <a:r>
              <a:rPr lang="ru-RU" sz="2000" dirty="0" smtClean="0"/>
              <a:t>вартості</a:t>
            </a:r>
            <a:endParaRPr lang="uk-UA" sz="2200" dirty="0" smtClean="0"/>
          </a:p>
          <a:p>
            <a:pPr marL="457200" indent="-457200">
              <a:buSzPct val="100000"/>
              <a:buNone/>
            </a:pPr>
            <a:r>
              <a:rPr lang="uk-UA" sz="2200" b="1" dirty="0" smtClean="0"/>
              <a:t>Складові </a:t>
            </a:r>
            <a:r>
              <a:rPr lang="uk-UA" sz="2200" b="1" dirty="0" smtClean="0"/>
              <a:t>ВАРТОСТІ </a:t>
            </a:r>
            <a:r>
              <a:rPr lang="uk-UA" sz="2200" b="1" dirty="0" smtClean="0"/>
              <a:t>є об</a:t>
            </a:r>
            <a:r>
              <a:rPr lang="en-US" sz="2200" b="1" dirty="0" smtClean="0"/>
              <a:t>’</a:t>
            </a:r>
            <a:r>
              <a:rPr lang="uk-UA" sz="2200" b="1" dirty="0" smtClean="0"/>
              <a:t>єктами </a:t>
            </a:r>
            <a:r>
              <a:rPr lang="uk-UA" sz="2200" b="1" dirty="0" smtClean="0"/>
              <a:t>політичного </a:t>
            </a:r>
            <a:r>
              <a:rPr lang="uk-UA" sz="2200" b="1" dirty="0" smtClean="0"/>
              <a:t>етапу СОМТ</a:t>
            </a:r>
            <a:endParaRPr lang="ru-RU" sz="2200" b="1" dirty="0" smtClean="0"/>
          </a:p>
          <a:p>
            <a:pPr lvl="1"/>
            <a:endParaRPr lang="ru-RU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1886" y="6442502"/>
            <a:ext cx="84433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лабкий Г.О., </a:t>
            </a:r>
            <a:r>
              <a:rPr kumimoji="0" lang="ru-RU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Марков О.Ю.,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Горбенко О.В.</a:t>
            </a:r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Цінність та вартість – дві компоненти системи оцінки медичних технологій та прийняття </a:t>
            </a:r>
          </a:p>
          <a:p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рішень в охороні здоров’я// Вісник соціальної гігієни та організації охорони здоров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’</a:t>
            </a:r>
            <a:r>
              <a:rPr lang="uk-UA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я України. - №2. – 2012. С.98-103</a:t>
            </a:r>
            <a:endParaRPr kumimoji="0" lang="uk-UA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Граничні рівні фінансової доступності медичних технологій за первинно встановленою вартістю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4386" y="1615044"/>
          <a:ext cx="8823362" cy="4048943"/>
        </p:xfrm>
        <a:graphic>
          <a:graphicData uri="http://schemas.openxmlformats.org/drawingml/2006/table">
            <a:tbl>
              <a:tblPr/>
              <a:tblGrid>
                <a:gridCol w="1317819"/>
                <a:gridCol w="1317819"/>
                <a:gridCol w="1317819"/>
                <a:gridCol w="1317819"/>
                <a:gridCol w="1317819"/>
                <a:gridCol w="1317819"/>
                <a:gridCol w="916448"/>
              </a:tblGrid>
              <a:tr h="88573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% вартості медичної технології від Валового Національного Доходу на душу населення в аспекті купівельної спроможності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Фінансова доступність медичної технології за квинтилями Валового Національного Доходу на душу населення в аспекті купівельної спроможності (від найнижчого – до найвищого)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43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Q1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 (20%)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Q2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 (20%)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Q3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 (20%)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Q4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 (20%)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Q5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 (20%)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26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Низька вартість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До 1%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562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1-2%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Низька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Середня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4287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Висока вартість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2-5%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Недоступна*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Низька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Середня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Середня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42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5-10%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Недоступна*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Недоступна*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Низька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Низька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Середня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2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Вище 10%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Недоступна*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Недоступна*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Недоступна*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Недоступна*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Низька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6260" y="5712038"/>
            <a:ext cx="8549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>
                <a:solidFill>
                  <a:schemeClr val="tx1"/>
                </a:solidFill>
              </a:rPr>
              <a:t>*Означає практично повну фінансову недоступність медичної технології для населення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514" y="6234545"/>
            <a:ext cx="779572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Hudgings</a:t>
            </a:r>
            <a:r>
              <a:rPr lang="en-US" sz="1100" dirty="0" smtClean="0"/>
              <a:t>, T. Ukraine: contraceptive availability assessment /</a:t>
            </a:r>
            <a:r>
              <a:rPr lang="en-US" sz="1100" dirty="0" err="1" smtClean="0"/>
              <a:t>Hudgings</a:t>
            </a:r>
            <a:r>
              <a:rPr lang="en-US" sz="1100" dirty="0" smtClean="0"/>
              <a:t>, Tony, and Chris Wright // Report John Snow, Inc. </a:t>
            </a:r>
            <a:r>
              <a:rPr lang="en-US" sz="1100" dirty="0" smtClean="0"/>
              <a:t>/</a:t>
            </a:r>
            <a:endParaRPr lang="uk-UA" sz="1100" dirty="0" smtClean="0"/>
          </a:p>
          <a:p>
            <a:r>
              <a:rPr lang="en-US" sz="1100" dirty="0" smtClean="0"/>
              <a:t>DELIVER</a:t>
            </a:r>
            <a:r>
              <a:rPr lang="en-US" sz="1100" dirty="0" smtClean="0"/>
              <a:t>, for the U.S. Agency for International Development. – Arlington, Washington. – 2004. – 34 p</a:t>
            </a:r>
            <a:r>
              <a:rPr lang="en-US" sz="1100" dirty="0" smtClean="0"/>
              <a:t>.</a:t>
            </a:r>
            <a:endParaRPr lang="uk-UA" sz="1100" dirty="0" smtClean="0"/>
          </a:p>
          <a:p>
            <a:r>
              <a:rPr lang="uk-UA" sz="1100" u="sng" dirty="0" smtClean="0">
                <a:hlinkClick r:id="rId2"/>
              </a:rPr>
              <a:t>http://data.worldbank.org/indicator/NY.GNP.PCAP.PP.CD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Чому саме такий підхід?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 smtClean="0"/>
              <a:t>В Україні наразі відсутня єдина система відшкодування вартості медичних технологій (СВВМТ), пов</a:t>
            </a:r>
            <a:r>
              <a:rPr lang="en-US" sz="2000" dirty="0" smtClean="0"/>
              <a:t>’</a:t>
            </a:r>
            <a:r>
              <a:rPr lang="uk-UA" sz="2000" dirty="0" smtClean="0"/>
              <a:t>язана із системою медичної стандартизації</a:t>
            </a:r>
          </a:p>
          <a:p>
            <a:r>
              <a:rPr lang="uk-UA" sz="2000" dirty="0" smtClean="0"/>
              <a:t>Вартість будь-якої медичної технології в цьому випадку не відрізняється від вартості будь-якого товару споживання, послуг, тощо.</a:t>
            </a:r>
          </a:p>
          <a:p>
            <a:r>
              <a:rPr lang="uk-UA" sz="2000" dirty="0" smtClean="0"/>
              <a:t>За універсальною методикою Світового Банку ця вартість може бути співставлена з середньорічним показником Валового </a:t>
            </a:r>
            <a:r>
              <a:rPr lang="uk-UA" sz="2000" dirty="0" smtClean="0"/>
              <a:t>Національного Доходу на душу населення в аспекті купівельної спроможності (англ. Gross National Income (GNI) at purchasing power parity (PPP) per capita</a:t>
            </a:r>
            <a:r>
              <a:rPr lang="uk-UA" sz="2000" dirty="0" smtClean="0"/>
              <a:t>)</a:t>
            </a:r>
          </a:p>
          <a:p>
            <a:r>
              <a:rPr lang="uk-UA" sz="2000" dirty="0" smtClean="0"/>
              <a:t>Після цього вартість може бути оцінена як висока або низька, відповідно до чого визначається рівень фінансової доступності</a:t>
            </a:r>
          </a:p>
          <a:p>
            <a:r>
              <a:rPr lang="uk-UA" sz="2000" dirty="0" smtClean="0"/>
              <a:t>Це допомагає визначити стратегію відшкодування вартості медичних технологій (ВВМТ)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53" y="177800"/>
            <a:ext cx="8503920" cy="1003300"/>
          </a:xfrm>
        </p:spPr>
        <p:txBody>
          <a:bodyPr/>
          <a:lstStyle/>
          <a:p>
            <a:r>
              <a:rPr lang="uk-UA" dirty="0" smtClean="0"/>
              <a:t>Чотири моделі співвідношення ціннісної та вартісної компонент </a:t>
            </a:r>
            <a:r>
              <a:rPr lang="uk-UA" dirty="0" smtClean="0"/>
              <a:t>СОМТ</a:t>
            </a:r>
            <a:endParaRPr lang="ru-RU" dirty="0"/>
          </a:p>
        </p:txBody>
      </p:sp>
      <p:sp>
        <p:nvSpPr>
          <p:cNvPr id="18" name="Right Arrow 17"/>
          <p:cNvSpPr/>
          <p:nvPr/>
        </p:nvSpPr>
        <p:spPr bwMode="auto">
          <a:xfrm>
            <a:off x="3906983" y="4785757"/>
            <a:ext cx="950026" cy="546264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ru-RU" sz="2800" b="1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5807033" y="3764477"/>
            <a:ext cx="570016" cy="771897"/>
          </a:xfrm>
          <a:prstGeom prst="downArrow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ru-RU" sz="2800" b="1" kern="0" dirty="0" err="1" smtClean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0" name="Group 19"/>
          <p:cNvGrpSpPr>
            <a:grpSpLocks noGrp="1" noChangeAspect="1"/>
          </p:cNvGrpSpPr>
          <p:nvPr/>
        </p:nvGrpSpPr>
        <p:grpSpPr bwMode="auto">
          <a:xfrm>
            <a:off x="292661" y="958257"/>
            <a:ext cx="8558678" cy="5392737"/>
            <a:chOff x="1850" y="2295"/>
            <a:chExt cx="7389" cy="5574"/>
          </a:xfrm>
        </p:grpSpPr>
        <p:sp>
          <p:nvSpPr>
            <p:cNvPr id="21" name="AutoShape 17"/>
            <p:cNvSpPr>
              <a:spLocks noChangeAspect="1" noChangeArrowheads="1"/>
            </p:cNvSpPr>
            <p:nvPr/>
          </p:nvSpPr>
          <p:spPr bwMode="auto">
            <a:xfrm>
              <a:off x="1850" y="2295"/>
              <a:ext cx="7342" cy="5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Rectangle 21" descr="Штриховой вертикальный"/>
            <p:cNvSpPr>
              <a:spLocks noChangeArrowheads="1"/>
            </p:cNvSpPr>
            <p:nvPr/>
          </p:nvSpPr>
          <p:spPr bwMode="auto">
            <a:xfrm>
              <a:off x="2415" y="3131"/>
              <a:ext cx="2965" cy="1951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sz="1200" dirty="0"/>
            </a:p>
            <a:p>
              <a:pPr algn="ctr"/>
              <a:endParaRPr lang="uk-UA" sz="1200" dirty="0"/>
            </a:p>
            <a:p>
              <a:pPr algn="ctr"/>
              <a:endParaRPr lang="ru-RU" sz="1200" dirty="0"/>
            </a:p>
            <a:p>
              <a:pPr algn="ctr"/>
              <a:r>
                <a:rPr lang="ru-RU" sz="2000" b="1" dirty="0" smtClean="0">
                  <a:solidFill>
                    <a:srgbClr val="CC0000"/>
                  </a:solidFill>
                </a:rPr>
                <a:t>Модель II (</a:t>
              </a:r>
              <a:r>
                <a:rPr lang="uk-UA" sz="2000" b="1" dirty="0" smtClean="0">
                  <a:solidFill>
                    <a:srgbClr val="CC0000"/>
                  </a:solidFill>
                </a:rPr>
                <a:t>Нульовий потенціал ВВМТ</a:t>
              </a:r>
              <a:r>
                <a:rPr lang="ru-RU" sz="2000" b="1" dirty="0" smtClean="0">
                  <a:solidFill>
                    <a:srgbClr val="CC0000"/>
                  </a:solidFill>
                </a:rPr>
                <a:t>)</a:t>
              </a:r>
              <a:endParaRPr lang="ru-RU" dirty="0">
                <a:solidFill>
                  <a:srgbClr val="CC0000"/>
                </a:solidFill>
              </a:endParaRPr>
            </a:p>
          </p:txBody>
        </p:sp>
        <p:sp>
          <p:nvSpPr>
            <p:cNvPr id="23" name="Rectangle 22" descr="Крупная клетка"/>
            <p:cNvSpPr>
              <a:spLocks noChangeArrowheads="1"/>
            </p:cNvSpPr>
            <p:nvPr/>
          </p:nvSpPr>
          <p:spPr bwMode="auto">
            <a:xfrm>
              <a:off x="5380" y="3131"/>
              <a:ext cx="2965" cy="1951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sz="1200" dirty="0"/>
            </a:p>
            <a:p>
              <a:pPr algn="ctr"/>
              <a:endParaRPr lang="ru-RU" sz="2000" b="1" dirty="0">
                <a:solidFill>
                  <a:srgbClr val="000000"/>
                </a:solidFill>
              </a:endParaRPr>
            </a:p>
            <a:p>
              <a:pPr algn="ctr"/>
              <a:r>
                <a:rPr lang="ru-RU" sz="2000" b="1" dirty="0" smtClean="0">
                  <a:solidFill>
                    <a:srgbClr val="000000"/>
                  </a:solidFill>
                </a:rPr>
                <a:t>Модель III</a:t>
              </a:r>
              <a:r>
                <a:rPr lang="en-US" sz="2000" b="1" dirty="0" smtClean="0">
                  <a:solidFill>
                    <a:srgbClr val="000000"/>
                  </a:solidFill>
                </a:rPr>
                <a:t> </a:t>
              </a:r>
              <a:r>
                <a:rPr lang="ru-RU" sz="2000" b="1" dirty="0" smtClean="0">
                  <a:solidFill>
                    <a:srgbClr val="000000"/>
                  </a:solidFill>
                </a:rPr>
                <a:t>(</a:t>
              </a:r>
              <a:r>
                <a:rPr lang="uk-UA" sz="2000" b="1" dirty="0" smtClean="0">
                  <a:solidFill>
                    <a:srgbClr val="000000"/>
                  </a:solidFill>
                </a:rPr>
                <a:t>Середній потенціал ВВМТ</a:t>
              </a:r>
              <a:r>
                <a:rPr lang="ru-RU" sz="2000" b="1" dirty="0" smtClean="0">
                  <a:solidFill>
                    <a:srgbClr val="000000"/>
                  </a:solidFill>
                </a:rPr>
                <a:t>)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415" y="5082"/>
              <a:ext cx="2965" cy="22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1200" dirty="0"/>
            </a:p>
            <a:p>
              <a:pPr algn="ctr"/>
              <a:endParaRPr lang="ru-RU" sz="1200" dirty="0"/>
            </a:p>
            <a:p>
              <a:endParaRPr lang="ru-RU" sz="1200" dirty="0"/>
            </a:p>
            <a:p>
              <a:pPr algn="ctr"/>
              <a:r>
                <a:rPr lang="ru-RU" sz="2000" b="1" dirty="0" smtClean="0"/>
                <a:t>Модель I (</a:t>
              </a:r>
              <a:r>
                <a:rPr lang="uk-UA" b="1" dirty="0" smtClean="0"/>
                <a:t>Низький потенціал ВВМТ</a:t>
              </a:r>
              <a:r>
                <a:rPr lang="ru-RU" sz="2000" b="1" dirty="0" smtClean="0"/>
                <a:t>)</a:t>
              </a:r>
              <a:endParaRPr lang="ru-RU" dirty="0"/>
            </a:p>
          </p:txBody>
        </p:sp>
        <p:sp>
          <p:nvSpPr>
            <p:cNvPr id="25" name="Rectangle 24" descr="Дранка"/>
            <p:cNvSpPr>
              <a:spLocks noChangeArrowheads="1"/>
            </p:cNvSpPr>
            <p:nvPr/>
          </p:nvSpPr>
          <p:spPr bwMode="auto">
            <a:xfrm>
              <a:off x="5380" y="5082"/>
              <a:ext cx="2965" cy="2230"/>
            </a:xfrm>
            <a:prstGeom prst="rect">
              <a:avLst/>
            </a:prstGeom>
            <a:pattFill prst="shingle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sz="1200" dirty="0"/>
            </a:p>
            <a:p>
              <a:pPr algn="ctr"/>
              <a:endParaRPr lang="ru-RU" sz="1200" dirty="0"/>
            </a:p>
            <a:p>
              <a:endParaRPr lang="ru-RU" sz="1200" dirty="0"/>
            </a:p>
            <a:p>
              <a:pPr algn="ctr"/>
              <a:r>
                <a:rPr lang="ru-RU" sz="2000" b="1" dirty="0" smtClean="0">
                  <a:solidFill>
                    <a:srgbClr val="333399"/>
                  </a:solidFill>
                </a:rPr>
                <a:t>Модель IV (</a:t>
              </a:r>
              <a:r>
                <a:rPr lang="uk-UA" sz="2000" b="1" dirty="0" smtClean="0">
                  <a:solidFill>
                    <a:srgbClr val="333399"/>
                  </a:solidFill>
                </a:rPr>
                <a:t>Високий потенціал ВВМТ</a:t>
              </a:r>
              <a:r>
                <a:rPr lang="ru-RU" sz="2000" b="1" dirty="0" smtClean="0">
                  <a:solidFill>
                    <a:srgbClr val="333399"/>
                  </a:solidFill>
                </a:rPr>
                <a:t>)</a:t>
              </a:r>
              <a:endParaRPr lang="ru-RU" dirty="0">
                <a:solidFill>
                  <a:srgbClr val="333399"/>
                </a:solidFill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V="1">
              <a:off x="2415" y="2574"/>
              <a:ext cx="0" cy="47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2415" y="7312"/>
              <a:ext cx="67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8345" y="6815"/>
              <a:ext cx="894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b="1" dirty="0" smtClean="0">
                  <a:solidFill>
                    <a:srgbClr val="333399"/>
                  </a:solidFill>
                </a:rPr>
                <a:t>ЗІЦМТ</a:t>
              </a:r>
              <a:endParaRPr lang="ru-RU" b="1" dirty="0">
                <a:solidFill>
                  <a:srgbClr val="333399"/>
                </a:solidFill>
              </a:endParaRPr>
            </a:p>
          </p:txBody>
        </p: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2462" y="2629"/>
              <a:ext cx="1230" cy="4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b="1" dirty="0" smtClean="0">
                  <a:solidFill>
                    <a:srgbClr val="CC0000"/>
                  </a:solidFill>
                </a:rPr>
                <a:t>Вартість</a:t>
              </a:r>
              <a:endParaRPr lang="ru-RU" b="1" dirty="0">
                <a:solidFill>
                  <a:srgbClr val="CC0000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415" y="7312"/>
              <a:ext cx="29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Н и з ь к и й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5380" y="7312"/>
              <a:ext cx="29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В и с о к и й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991" y="5082"/>
              <a:ext cx="424" cy="2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sz="1200" dirty="0" smtClean="0"/>
            </a:p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Ни</a:t>
              </a:r>
            </a:p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з</a:t>
              </a:r>
            </a:p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ь</a:t>
              </a:r>
            </a:p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к</a:t>
              </a:r>
            </a:p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а</a:t>
              </a:r>
            </a:p>
            <a:p>
              <a:pPr algn="ctr"/>
              <a:endParaRPr lang="uk-UA" sz="36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991" y="3131"/>
              <a:ext cx="424" cy="19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56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Ви</a:t>
              </a:r>
            </a:p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с</a:t>
              </a:r>
            </a:p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о</a:t>
              </a:r>
            </a:p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к</a:t>
              </a:r>
            </a:p>
            <a:p>
              <a:pPr algn="ctr"/>
              <a:r>
                <a:rPr lang="uk-UA" b="1" dirty="0" smtClean="0">
                  <a:solidFill>
                    <a:srgbClr val="000000"/>
                  </a:solidFill>
                </a:rPr>
                <a:t>а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Модель І: </a:t>
            </a:r>
            <a:r>
              <a:rPr lang="uk-UA" dirty="0" smtClean="0"/>
              <a:t>Низька цінність/ </a:t>
            </a:r>
            <a:r>
              <a:rPr lang="uk-UA" dirty="0" smtClean="0"/>
              <a:t>Низька </a:t>
            </a:r>
            <a:r>
              <a:rPr lang="uk-UA" dirty="0" smtClean="0"/>
              <a:t>вартість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505655"/>
            <a:ext cx="8503920" cy="5392420"/>
          </a:xfrm>
        </p:spPr>
        <p:txBody>
          <a:bodyPr/>
          <a:lstStyle/>
          <a:p>
            <a:r>
              <a:rPr lang="uk-UA" sz="2400" dirty="0" smtClean="0"/>
              <a:t>Характеризується низькими значеннями ЗІЦМТ та низькою вартістю медичної технології</a:t>
            </a:r>
          </a:p>
          <a:p>
            <a:r>
              <a:rPr lang="uk-UA" sz="2400" dirty="0" smtClean="0"/>
              <a:t>Потенціал ВВМТ теоретично є низьким, але.....</a:t>
            </a:r>
          </a:p>
          <a:p>
            <a:r>
              <a:rPr lang="uk-UA" sz="2400" dirty="0" smtClean="0"/>
              <a:t>У разі неналежного застосування фармакоекономічного підходу з мінімізації вартості, серед двох медичних технологій обирається одна з найнижчою вартістю, а за цінністю ці технології вважаються тотожними</a:t>
            </a:r>
          </a:p>
          <a:p>
            <a:r>
              <a:rPr lang="uk-UA" sz="2400" dirty="0" smtClean="0"/>
              <a:t>За відсутності досліджень з еквівалентності двох та більше технологій, такі медичні технології не можуть вважатись тотожними за ціннісними параметрами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Модель </a:t>
            </a:r>
            <a:r>
              <a:rPr lang="uk-UA" dirty="0" smtClean="0"/>
              <a:t>ІІ: </a:t>
            </a:r>
            <a:r>
              <a:rPr lang="uk-UA" dirty="0" smtClean="0"/>
              <a:t>Низька цінність/ </a:t>
            </a:r>
            <a:r>
              <a:rPr lang="uk-UA" dirty="0" smtClean="0"/>
              <a:t>Висока </a:t>
            </a:r>
            <a:r>
              <a:rPr lang="uk-UA" dirty="0" smtClean="0"/>
              <a:t>вартість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Характеризується </a:t>
            </a:r>
            <a:r>
              <a:rPr lang="uk-UA" sz="2400" dirty="0" smtClean="0"/>
              <a:t>низькими значеннями ЗІЦМТ та високою вартістю медичної </a:t>
            </a:r>
            <a:r>
              <a:rPr lang="uk-UA" sz="2400" dirty="0" smtClean="0"/>
              <a:t>технології</a:t>
            </a:r>
          </a:p>
          <a:p>
            <a:r>
              <a:rPr lang="uk-UA" sz="2400" dirty="0" smtClean="0"/>
              <a:t>Потенціал </a:t>
            </a:r>
            <a:r>
              <a:rPr lang="uk-UA" sz="2400" dirty="0" smtClean="0"/>
              <a:t>для ВВМТ відсутній (</a:t>
            </a:r>
            <a:r>
              <a:rPr lang="uk-UA" sz="2400" dirty="0" smtClean="0"/>
              <a:t>нульовий)</a:t>
            </a:r>
          </a:p>
          <a:p>
            <a:r>
              <a:rPr lang="uk-UA" sz="2400" dirty="0" smtClean="0"/>
              <a:t>В </a:t>
            </a:r>
            <a:r>
              <a:rPr lang="uk-UA" sz="2400" dirty="0" smtClean="0"/>
              <a:t>якості прикладу можна навести високотехнологічна процедура, діагностична цінність якої є сумнівною, а профіль безпеки є невисоким. Міжнародні настанови не рекомендують цю процедуру для діагностики відповідної нозології з огляду на існування інших більш доступних та безпечних технологій.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Модель </a:t>
            </a:r>
            <a:r>
              <a:rPr lang="uk-UA" dirty="0" smtClean="0"/>
              <a:t>ІІІ: Висока </a:t>
            </a:r>
            <a:r>
              <a:rPr lang="uk-UA" dirty="0" smtClean="0"/>
              <a:t>цінність/ Висока вартість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 smtClean="0"/>
              <a:t>Передбачає </a:t>
            </a:r>
            <a:r>
              <a:rPr lang="uk-UA" sz="2000" dirty="0" smtClean="0"/>
              <a:t>високий ЗІЦМТ та високу вартість медичної </a:t>
            </a:r>
            <a:r>
              <a:rPr lang="uk-UA" sz="2000" dirty="0" smtClean="0"/>
              <a:t>технології</a:t>
            </a:r>
          </a:p>
          <a:p>
            <a:r>
              <a:rPr lang="uk-UA" sz="2000" dirty="0" smtClean="0"/>
              <a:t>Потенціал </a:t>
            </a:r>
            <a:r>
              <a:rPr lang="uk-UA" sz="2000" dirty="0" smtClean="0"/>
              <a:t>ВВМТ є середнім з огляду на обмеженість фінансових ресурсів у платників, в той час як цінність технології для охорони здоров</a:t>
            </a:r>
            <a:r>
              <a:rPr lang="ru-RU" sz="2000" dirty="0" smtClean="0"/>
              <a:t>’</a:t>
            </a:r>
            <a:r>
              <a:rPr lang="uk-UA" sz="2000" dirty="0" smtClean="0"/>
              <a:t>я є </a:t>
            </a:r>
            <a:r>
              <a:rPr lang="uk-UA" sz="2000" dirty="0" smtClean="0"/>
              <a:t>високою</a:t>
            </a:r>
          </a:p>
          <a:p>
            <a:r>
              <a:rPr lang="uk-UA" sz="2000" dirty="0" smtClean="0"/>
              <a:t>Високотехнологічні </a:t>
            </a:r>
            <a:r>
              <a:rPr lang="uk-UA" sz="2000" dirty="0" smtClean="0"/>
              <a:t>підходи для діагностики та лікування, покращення організації медичної допомоги, рідше – для профілактики </a:t>
            </a:r>
            <a:r>
              <a:rPr lang="uk-UA" sz="2000" dirty="0" smtClean="0"/>
              <a:t>захворювань</a:t>
            </a:r>
          </a:p>
          <a:p>
            <a:r>
              <a:rPr lang="uk-UA" sz="2000" dirty="0" smtClean="0"/>
              <a:t>В </a:t>
            </a:r>
            <a:r>
              <a:rPr lang="uk-UA" sz="2000" dirty="0" smtClean="0"/>
              <a:t>ході вирішення питання щодо доцільності придбання таких технологій до особливої уваги береться соціальна та етична складові цінності, а також інноваційність та </a:t>
            </a:r>
            <a:r>
              <a:rPr lang="uk-UA" sz="2000" dirty="0" smtClean="0"/>
              <a:t>ексклюзивність</a:t>
            </a:r>
          </a:p>
          <a:p>
            <a:r>
              <a:rPr lang="uk-UA" sz="2000" dirty="0" smtClean="0"/>
              <a:t>Приклад: вартість антиретровірусної </a:t>
            </a:r>
            <a:r>
              <a:rPr lang="uk-UA" sz="2000" dirty="0" smtClean="0"/>
              <a:t>терапії (АРВ-терапія), що застосовується для стабілізації вірусного навантаження у ВІЛ-інфікованих пацієнтів, є високою, в той час як з урахуванням інтенсивного поширення ВІЛ-епідемії на придбання засобів АРВ-терапії у багатьох країнах витрачаються значні кошти державного, недержавного та приватного секторів.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Модель </a:t>
            </a:r>
            <a:r>
              <a:rPr lang="uk-UA" dirty="0" smtClean="0"/>
              <a:t>І</a:t>
            </a:r>
            <a:r>
              <a:rPr lang="en-US" dirty="0" smtClean="0"/>
              <a:t>V</a:t>
            </a:r>
            <a:r>
              <a:rPr lang="uk-UA" dirty="0" smtClean="0"/>
              <a:t>: </a:t>
            </a:r>
            <a:r>
              <a:rPr lang="uk-UA" dirty="0" smtClean="0"/>
              <a:t>Висока цінність/ </a:t>
            </a:r>
            <a:r>
              <a:rPr lang="uk-UA" dirty="0" smtClean="0"/>
              <a:t>Низька </a:t>
            </a:r>
            <a:r>
              <a:rPr lang="uk-UA" dirty="0" smtClean="0"/>
              <a:t>вартість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Передбачає </a:t>
            </a:r>
            <a:r>
              <a:rPr lang="uk-UA" sz="2400" dirty="0" smtClean="0"/>
              <a:t>високий ЗІЦМТ та низьку вартість медичної </a:t>
            </a:r>
            <a:r>
              <a:rPr lang="uk-UA" sz="2400" dirty="0" smtClean="0"/>
              <a:t>технології</a:t>
            </a:r>
          </a:p>
          <a:p>
            <a:r>
              <a:rPr lang="uk-UA" sz="2400" dirty="0" smtClean="0"/>
              <a:t>Потенціал </a:t>
            </a:r>
            <a:r>
              <a:rPr lang="uk-UA" sz="2400" dirty="0" smtClean="0"/>
              <a:t>ВВМТ є </a:t>
            </a:r>
            <a:r>
              <a:rPr lang="uk-UA" sz="2400" dirty="0" smtClean="0"/>
              <a:t>високим</a:t>
            </a:r>
          </a:p>
          <a:p>
            <a:r>
              <a:rPr lang="uk-UA" sz="2400" dirty="0" smtClean="0"/>
              <a:t>Медичні технології вибору </a:t>
            </a:r>
            <a:r>
              <a:rPr lang="uk-UA" sz="2400" dirty="0" smtClean="0"/>
              <a:t>для систем охорони </a:t>
            </a:r>
            <a:r>
              <a:rPr lang="uk-UA" sz="2400" dirty="0" smtClean="0"/>
              <a:t>здоров’я</a:t>
            </a:r>
          </a:p>
          <a:p>
            <a:r>
              <a:rPr lang="uk-UA" sz="2400" dirty="0" smtClean="0"/>
              <a:t>Приклад: профілактичні </a:t>
            </a:r>
            <a:r>
              <a:rPr lang="uk-UA" sz="2400" dirty="0" smtClean="0"/>
              <a:t>та </a:t>
            </a:r>
            <a:r>
              <a:rPr lang="uk-UA" sz="2400" dirty="0" smtClean="0"/>
              <a:t>скринінгові технології (різні </a:t>
            </a:r>
            <a:r>
              <a:rPr lang="uk-UA" sz="2400" dirty="0" smtClean="0"/>
              <a:t>види вакцинації, профілактичні огляди, комплекс заходів «Інформація-Навчання-Комунікація» з пропаганди здорового способу життя та проіфілактики захворювань, флюорографія органів грудної клітки, заходи з обмеження тютюнокуріння </a:t>
            </a:r>
            <a:r>
              <a:rPr lang="uk-UA" sz="2400" dirty="0" smtClean="0"/>
              <a:t>тощо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Два методологічних підходи до медичних технологій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5636" y="1123875"/>
          <a:ext cx="8407730" cy="5340437"/>
        </p:xfrm>
        <a:graphic>
          <a:graphicData uri="http://schemas.openxmlformats.org/drawingml/2006/table">
            <a:tbl>
              <a:tblPr/>
              <a:tblGrid>
                <a:gridCol w="469391"/>
                <a:gridCol w="3981916"/>
                <a:gridCol w="3956423"/>
              </a:tblGrid>
              <a:tr h="265233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Нозологічний підхід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Технологічний підхід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93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Принцип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Нозологія (синдром, патологічний стан)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Медична технологія 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Медична технологія 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Медична технологія 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Медична технологія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Нозологія (синдром, патологічний стан) 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Нозологія (синдром, патологічний стан) 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Нозологія (синдром, патологічний стан) 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86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Приклади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Нозологія: Атопічний дерматит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Елімінаційний режим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Елімінаційна дієта/харчовий щоденник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Емолієнти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Топічні глюкокортикостероїди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Топічні інгібітори кальциневрину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Топічні антимікробні засоби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Циклоспорин 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Медична технологія: Місцеве </a:t>
                      </a:r>
                      <a:r>
                        <a:rPr lang="uk-UA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застосування ретиноїдів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Фотостаріння шкіри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Акне (вугрова хвороба)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Саркома Капоші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Псоріаз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39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</a:rPr>
                        <a:t>Документи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Міжнародні та Національні клінічні настанови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Клінічні протоколи надання медичної допомоги (уніфіковані і локальні)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Клінічні стандарти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Технологічні стандарти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(NICE, FDA)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Галузев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і стандарти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Стандартні операційні процедури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Алгоритми застосування медичних технологій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Інструкції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91886" y="6442502"/>
            <a:ext cx="84433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лабкий Г.О., </a:t>
            </a:r>
            <a:r>
              <a:rPr kumimoji="0" lang="ru-RU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Марков О.Ю.,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Горбенко О.В.</a:t>
            </a:r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Цінність та вартість – дві компоненти системи оцінки медичних технологій та прийняття </a:t>
            </a:r>
          </a:p>
          <a:p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рішень в охороні здоров’я// Вісник соціальної гігієни та організації охорони здоров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’</a:t>
            </a:r>
            <a:r>
              <a:rPr lang="uk-UA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я України. - №2. – 2012. С.98-103</a:t>
            </a:r>
            <a:endParaRPr kumimoji="0" lang="uk-UA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Виключення та обмеження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uk-UA" sz="2400" dirty="0" smtClean="0"/>
              <a:t>Гострі </a:t>
            </a:r>
            <a:r>
              <a:rPr lang="uk-UA" sz="2400" dirty="0" smtClean="0"/>
              <a:t>та невідкладні стани, які загрожують життю і потребують інтенсивної або реанімаційної </a:t>
            </a:r>
            <a:r>
              <a:rPr lang="uk-UA" sz="2400" dirty="0" smtClean="0"/>
              <a:t>допомоги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uk-UA" sz="24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uk-UA" sz="2400" dirty="0" smtClean="0"/>
              <a:t>Нозології</a:t>
            </a:r>
            <a:r>
              <a:rPr lang="uk-UA" sz="2400" dirty="0" smtClean="0"/>
              <a:t>, що рідко зустрічаються і/або які потребують застосування орфанних медичних технологій (від гр. «</a:t>
            </a:r>
            <a:r>
              <a:rPr lang="en-US" sz="2400" dirty="0" smtClean="0"/>
              <a:t>orphan</a:t>
            </a:r>
            <a:r>
              <a:rPr lang="uk-UA" sz="2400" dirty="0" smtClean="0"/>
              <a:t>» - сирота, іншими словами, дуже рідкісний, незвичний); наприклад, деякі спадкові захворювання.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0"/>
            <a:ext cx="9144000" cy="1003300"/>
          </a:xfrm>
        </p:spPr>
        <p:txBody>
          <a:bodyPr>
            <a:noAutofit/>
          </a:bodyPr>
          <a:lstStyle/>
          <a:p>
            <a:r>
              <a:rPr lang="uk-UA" sz="2400" dirty="0" smtClean="0"/>
              <a:t>Концепція відшкодування вартості медичних технологій різним категоріям населення відповідно до </a:t>
            </a:r>
            <a:r>
              <a:rPr lang="uk-UA" sz="2400" dirty="0" smtClean="0"/>
              <a:t>квинтилів платоспроможності</a:t>
            </a:r>
            <a:endParaRPr lang="ru-RU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0220" y="1503604"/>
          <a:ext cx="8451271" cy="3792788"/>
        </p:xfrm>
        <a:graphic>
          <a:graphicData uri="http://schemas.openxmlformats.org/drawingml/2006/table">
            <a:tbl>
              <a:tblPr/>
              <a:tblGrid>
                <a:gridCol w="1262245"/>
                <a:gridCol w="1262245"/>
                <a:gridCol w="1262245"/>
                <a:gridCol w="1262245"/>
                <a:gridCol w="1262245"/>
                <a:gridCol w="1262245"/>
                <a:gridCol w="877801"/>
              </a:tblGrid>
              <a:tr h="64719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% вартості медичної технології від Валового Національного Доходу на душу населення в аспекті купівельної спроможності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Можливі обсяги відшкодування вартості (у %)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83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Q1</a:t>
                      </a:r>
                      <a:r>
                        <a:rPr lang="uk-UA" sz="1600">
                          <a:latin typeface="Times New Roman"/>
                          <a:ea typeface="Times New Roman"/>
                        </a:rPr>
                        <a:t> (20%)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Q2</a:t>
                      </a:r>
                      <a:r>
                        <a:rPr lang="uk-UA" sz="1600">
                          <a:latin typeface="Times New Roman"/>
                          <a:ea typeface="Times New Roman"/>
                        </a:rPr>
                        <a:t> (20%)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Q3</a:t>
                      </a:r>
                      <a:r>
                        <a:rPr lang="uk-UA" sz="1600">
                          <a:latin typeface="Times New Roman"/>
                          <a:ea typeface="Times New Roman"/>
                        </a:rPr>
                        <a:t> (20%)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Q4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 (20%)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Q5</a:t>
                      </a: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 (20%)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86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Низька вартість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До 1%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1-2%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50-100%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До 50%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93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Висока вартість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2-5%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50-100%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До 50%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До 50%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5-10%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50-100%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50-100%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До 50%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Вище 10%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50-100%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3317" marR="63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-119075"/>
            <a:ext cx="8503920" cy="1003300"/>
          </a:xfrm>
        </p:spPr>
        <p:txBody>
          <a:bodyPr/>
          <a:lstStyle/>
          <a:p>
            <a:r>
              <a:rPr lang="uk-UA" dirty="0" smtClean="0"/>
              <a:t>Приклад застосування запропонованої СОМТ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78212" y="668438"/>
          <a:ext cx="7280140" cy="6105075"/>
        </p:xfrm>
        <a:graphic>
          <a:graphicData uri="http://schemas.openxmlformats.org/drawingml/2006/table">
            <a:tbl>
              <a:tblPr/>
              <a:tblGrid>
                <a:gridCol w="321196"/>
                <a:gridCol w="911147"/>
                <a:gridCol w="704196"/>
                <a:gridCol w="662772"/>
                <a:gridCol w="662772"/>
                <a:gridCol w="662772"/>
                <a:gridCol w="662772"/>
                <a:gridCol w="662772"/>
                <a:gridCol w="2029741"/>
              </a:tblGrid>
              <a:tr h="432909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Arial"/>
                        </a:rPr>
                        <a:t>Health technologies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RI - relative index (holistic value)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Income quintiles of GNI at purchasing power parity (PPP) per capita, Hryvnas (2010)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Arial"/>
                        </a:rPr>
                        <a:t>Decision on reimburcement, share of price covering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0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Q1 - 20%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Q2 - 20%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Q3 - 20%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Q4 - 20%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Q5 - 20%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0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Arial"/>
                        </a:rPr>
                        <a:t>24 576 and less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"/>
                        </a:rPr>
                        <a:t>35 736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45 920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Arial"/>
                        </a:rPr>
                        <a:t>58 976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Arial"/>
                        </a:rPr>
                        <a:t>97 360 and more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6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7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/>
                        </a:rPr>
                        <a:t>0,22%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Non-reimbursable, off-pocket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/>
                        </a:rPr>
                        <a:t>0,41%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Non-reimbursable, off-pocket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/>
                        </a:rPr>
                        <a:t>1,55%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/>
                        </a:rPr>
                        <a:t>0,39%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50% rembursable for Q1 (20%)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/>
                        </a:rPr>
                        <a:t>1,69%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/>
                        </a:rPr>
                        <a:t>0,43%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50% rembursable for Q1 (20%)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0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2,11%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"/>
                        </a:rPr>
                        <a:t>0,53%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 dirty="0">
                          <a:latin typeface="Arial"/>
                        </a:rPr>
                        <a:t>100% reimbursable for Q1 (20%)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0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2,56%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0,65%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 dirty="0">
                          <a:latin typeface="Arial"/>
                        </a:rPr>
                        <a:t>100% reimbursable for Q1 (20%)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4,03%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2,77%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2,16%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Non-reimbursable, off-pocket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91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4,79%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3,29%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2,56%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100% reimbursable for Q1 (20%),50% reimbursable for Q2-Q3 (40%)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112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6,64%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4,57%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3,55%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2,77%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1,68%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100% reimbursable for Q1 (20%),50% reimbursable for Q2-Q4 (60%)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112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8,22%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5,65%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4,40%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3,43%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2,07%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100% reimbursable for Q1 (20%),50% reimbursable for Q2-Q5 (80%)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112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13,55%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9,32%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7,25%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5,65%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3,42%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100% reimbursable for Q1 (20%),50% reimbursable for Q2-Q5 (80%)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73,54%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50,57%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39,36%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30,64%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18,56%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Non-reimbursable, off-pocket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149,84%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103,05%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80,19%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62,44%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37,82%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100% reimbursable for 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HT-14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157,55%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108,35%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84,32%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65,65%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39,77%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100% 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reimbursable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for 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HT-15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704,04%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484,17%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376,79%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293,38%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Arial"/>
                        </a:rPr>
                        <a:t>177,72%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100% 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reimbursable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for 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01"/>
          <p:cNvSpPr>
            <a:spLocks noEditPoints="1"/>
          </p:cNvSpPr>
          <p:nvPr/>
        </p:nvSpPr>
        <p:spPr bwMode="auto">
          <a:xfrm>
            <a:off x="1926900" y="2063603"/>
            <a:ext cx="6415412" cy="4794397"/>
          </a:xfrm>
          <a:custGeom>
            <a:avLst/>
            <a:gdLst/>
            <a:ahLst/>
            <a:cxnLst>
              <a:cxn ang="0">
                <a:pos x="17" y="454"/>
              </a:cxn>
              <a:cxn ang="0">
                <a:pos x="627" y="484"/>
              </a:cxn>
              <a:cxn ang="0">
                <a:pos x="644" y="385"/>
              </a:cxn>
              <a:cxn ang="0">
                <a:pos x="605" y="316"/>
              </a:cxn>
              <a:cxn ang="0">
                <a:pos x="536" y="298"/>
              </a:cxn>
              <a:cxn ang="0">
                <a:pos x="476" y="359"/>
              </a:cxn>
              <a:cxn ang="0">
                <a:pos x="480" y="445"/>
              </a:cxn>
              <a:cxn ang="0">
                <a:pos x="549" y="515"/>
              </a:cxn>
              <a:cxn ang="0">
                <a:pos x="13" y="450"/>
              </a:cxn>
              <a:cxn ang="0">
                <a:pos x="13" y="450"/>
              </a:cxn>
              <a:cxn ang="0">
                <a:pos x="1163" y="13"/>
              </a:cxn>
              <a:cxn ang="0">
                <a:pos x="1207" y="91"/>
              </a:cxn>
              <a:cxn ang="0">
                <a:pos x="1163" y="104"/>
              </a:cxn>
              <a:cxn ang="0">
                <a:pos x="1189" y="61"/>
              </a:cxn>
              <a:cxn ang="0">
                <a:pos x="1181" y="39"/>
              </a:cxn>
              <a:cxn ang="0">
                <a:pos x="1150" y="82"/>
              </a:cxn>
              <a:cxn ang="0">
                <a:pos x="1163" y="13"/>
              </a:cxn>
              <a:cxn ang="0">
                <a:pos x="1159" y="5"/>
              </a:cxn>
              <a:cxn ang="0">
                <a:pos x="1124" y="69"/>
              </a:cxn>
              <a:cxn ang="0">
                <a:pos x="1120" y="48"/>
              </a:cxn>
              <a:cxn ang="0">
                <a:pos x="1129" y="5"/>
              </a:cxn>
              <a:cxn ang="0">
                <a:pos x="1107" y="30"/>
              </a:cxn>
              <a:cxn ang="0">
                <a:pos x="1081" y="104"/>
              </a:cxn>
              <a:cxn ang="0">
                <a:pos x="1064" y="91"/>
              </a:cxn>
              <a:cxn ang="0">
                <a:pos x="1029" y="82"/>
              </a:cxn>
              <a:cxn ang="0">
                <a:pos x="1051" y="126"/>
              </a:cxn>
              <a:cxn ang="0">
                <a:pos x="796" y="420"/>
              </a:cxn>
              <a:cxn ang="0">
                <a:pos x="610" y="541"/>
              </a:cxn>
              <a:cxn ang="0">
                <a:pos x="242" y="523"/>
              </a:cxn>
              <a:cxn ang="0">
                <a:pos x="160" y="506"/>
              </a:cxn>
              <a:cxn ang="0">
                <a:pos x="147" y="441"/>
              </a:cxn>
              <a:cxn ang="0">
                <a:pos x="130" y="437"/>
              </a:cxn>
              <a:cxn ang="0">
                <a:pos x="125" y="476"/>
              </a:cxn>
              <a:cxn ang="0">
                <a:pos x="82" y="445"/>
              </a:cxn>
              <a:cxn ang="0">
                <a:pos x="34" y="420"/>
              </a:cxn>
              <a:cxn ang="0">
                <a:pos x="39" y="433"/>
              </a:cxn>
              <a:cxn ang="0">
                <a:pos x="69" y="471"/>
              </a:cxn>
              <a:cxn ang="0">
                <a:pos x="13" y="441"/>
              </a:cxn>
              <a:cxn ang="0">
                <a:pos x="13" y="450"/>
              </a:cxn>
              <a:cxn ang="0">
                <a:pos x="56" y="489"/>
              </a:cxn>
              <a:cxn ang="0">
                <a:pos x="13" y="476"/>
              </a:cxn>
              <a:cxn ang="0">
                <a:pos x="17" y="497"/>
              </a:cxn>
              <a:cxn ang="0">
                <a:pos x="60" y="515"/>
              </a:cxn>
              <a:cxn ang="0">
                <a:pos x="21" y="528"/>
              </a:cxn>
              <a:cxn ang="0">
                <a:pos x="21" y="536"/>
              </a:cxn>
              <a:cxn ang="0">
                <a:pos x="104" y="545"/>
              </a:cxn>
              <a:cxn ang="0">
                <a:pos x="182" y="584"/>
              </a:cxn>
              <a:cxn ang="0">
                <a:pos x="454" y="683"/>
              </a:cxn>
              <a:cxn ang="0">
                <a:pos x="463" y="826"/>
              </a:cxn>
              <a:cxn ang="0">
                <a:pos x="761" y="908"/>
              </a:cxn>
              <a:cxn ang="0">
                <a:pos x="761" y="744"/>
              </a:cxn>
              <a:cxn ang="0">
                <a:pos x="943" y="433"/>
              </a:cxn>
              <a:cxn ang="0">
                <a:pos x="1120" y="195"/>
              </a:cxn>
              <a:cxn ang="0">
                <a:pos x="1168" y="130"/>
              </a:cxn>
              <a:cxn ang="0">
                <a:pos x="1215" y="100"/>
              </a:cxn>
            </a:cxnLst>
            <a:rect l="0" t="0" r="r" b="b"/>
            <a:pathLst>
              <a:path w="1215" h="908">
                <a:moveTo>
                  <a:pt x="17" y="454"/>
                </a:moveTo>
                <a:lnTo>
                  <a:pt x="17" y="454"/>
                </a:lnTo>
                <a:lnTo>
                  <a:pt x="21" y="458"/>
                </a:lnTo>
                <a:lnTo>
                  <a:pt x="17" y="454"/>
                </a:lnTo>
                <a:lnTo>
                  <a:pt x="17" y="454"/>
                </a:lnTo>
                <a:close/>
                <a:moveTo>
                  <a:pt x="584" y="515"/>
                </a:moveTo>
                <a:lnTo>
                  <a:pt x="584" y="515"/>
                </a:lnTo>
                <a:lnTo>
                  <a:pt x="601" y="506"/>
                </a:lnTo>
                <a:lnTo>
                  <a:pt x="614" y="497"/>
                </a:lnTo>
                <a:lnTo>
                  <a:pt x="627" y="484"/>
                </a:lnTo>
                <a:lnTo>
                  <a:pt x="640" y="467"/>
                </a:lnTo>
                <a:lnTo>
                  <a:pt x="644" y="450"/>
                </a:lnTo>
                <a:lnTo>
                  <a:pt x="649" y="428"/>
                </a:lnTo>
                <a:lnTo>
                  <a:pt x="649" y="407"/>
                </a:lnTo>
                <a:lnTo>
                  <a:pt x="644" y="385"/>
                </a:lnTo>
                <a:lnTo>
                  <a:pt x="644" y="385"/>
                </a:lnTo>
                <a:lnTo>
                  <a:pt x="640" y="363"/>
                </a:lnTo>
                <a:lnTo>
                  <a:pt x="631" y="346"/>
                </a:lnTo>
                <a:lnTo>
                  <a:pt x="618" y="329"/>
                </a:lnTo>
                <a:lnTo>
                  <a:pt x="605" y="316"/>
                </a:lnTo>
                <a:lnTo>
                  <a:pt x="588" y="303"/>
                </a:lnTo>
                <a:lnTo>
                  <a:pt x="571" y="298"/>
                </a:lnTo>
                <a:lnTo>
                  <a:pt x="553" y="294"/>
                </a:lnTo>
                <a:lnTo>
                  <a:pt x="536" y="298"/>
                </a:lnTo>
                <a:lnTo>
                  <a:pt x="536" y="298"/>
                </a:lnTo>
                <a:lnTo>
                  <a:pt x="519" y="303"/>
                </a:lnTo>
                <a:lnTo>
                  <a:pt x="506" y="311"/>
                </a:lnTo>
                <a:lnTo>
                  <a:pt x="493" y="324"/>
                </a:lnTo>
                <a:lnTo>
                  <a:pt x="484" y="342"/>
                </a:lnTo>
                <a:lnTo>
                  <a:pt x="476" y="359"/>
                </a:lnTo>
                <a:lnTo>
                  <a:pt x="471" y="381"/>
                </a:lnTo>
                <a:lnTo>
                  <a:pt x="471" y="402"/>
                </a:lnTo>
                <a:lnTo>
                  <a:pt x="476" y="424"/>
                </a:lnTo>
                <a:lnTo>
                  <a:pt x="476" y="424"/>
                </a:lnTo>
                <a:lnTo>
                  <a:pt x="480" y="445"/>
                </a:lnTo>
                <a:lnTo>
                  <a:pt x="489" y="467"/>
                </a:lnTo>
                <a:lnTo>
                  <a:pt x="502" y="480"/>
                </a:lnTo>
                <a:lnTo>
                  <a:pt x="515" y="497"/>
                </a:lnTo>
                <a:lnTo>
                  <a:pt x="532" y="506"/>
                </a:lnTo>
                <a:lnTo>
                  <a:pt x="549" y="515"/>
                </a:lnTo>
                <a:lnTo>
                  <a:pt x="566" y="515"/>
                </a:lnTo>
                <a:lnTo>
                  <a:pt x="584" y="515"/>
                </a:lnTo>
                <a:lnTo>
                  <a:pt x="584" y="515"/>
                </a:lnTo>
                <a:close/>
                <a:moveTo>
                  <a:pt x="13" y="450"/>
                </a:moveTo>
                <a:lnTo>
                  <a:pt x="13" y="450"/>
                </a:lnTo>
                <a:lnTo>
                  <a:pt x="17" y="454"/>
                </a:lnTo>
                <a:lnTo>
                  <a:pt x="17" y="454"/>
                </a:lnTo>
                <a:lnTo>
                  <a:pt x="13" y="450"/>
                </a:lnTo>
                <a:lnTo>
                  <a:pt x="13" y="450"/>
                </a:lnTo>
                <a:lnTo>
                  <a:pt x="13" y="450"/>
                </a:lnTo>
                <a:lnTo>
                  <a:pt x="13" y="450"/>
                </a:lnTo>
                <a:close/>
                <a:moveTo>
                  <a:pt x="1163" y="18"/>
                </a:moveTo>
                <a:lnTo>
                  <a:pt x="1163" y="18"/>
                </a:lnTo>
                <a:lnTo>
                  <a:pt x="1163" y="13"/>
                </a:lnTo>
                <a:lnTo>
                  <a:pt x="1163" y="13"/>
                </a:lnTo>
                <a:lnTo>
                  <a:pt x="1159" y="26"/>
                </a:lnTo>
                <a:lnTo>
                  <a:pt x="1163" y="18"/>
                </a:lnTo>
                <a:lnTo>
                  <a:pt x="1163" y="18"/>
                </a:lnTo>
                <a:close/>
                <a:moveTo>
                  <a:pt x="1207" y="91"/>
                </a:moveTo>
                <a:lnTo>
                  <a:pt x="1207" y="91"/>
                </a:lnTo>
                <a:lnTo>
                  <a:pt x="1185" y="104"/>
                </a:lnTo>
                <a:lnTo>
                  <a:pt x="1185" y="104"/>
                </a:lnTo>
                <a:lnTo>
                  <a:pt x="1168" y="104"/>
                </a:lnTo>
                <a:lnTo>
                  <a:pt x="1168" y="104"/>
                </a:lnTo>
                <a:lnTo>
                  <a:pt x="1163" y="104"/>
                </a:lnTo>
                <a:lnTo>
                  <a:pt x="1159" y="104"/>
                </a:lnTo>
                <a:lnTo>
                  <a:pt x="1163" y="100"/>
                </a:lnTo>
                <a:lnTo>
                  <a:pt x="1163" y="100"/>
                </a:lnTo>
                <a:lnTo>
                  <a:pt x="1181" y="78"/>
                </a:lnTo>
                <a:lnTo>
                  <a:pt x="1189" y="61"/>
                </a:lnTo>
                <a:lnTo>
                  <a:pt x="1198" y="43"/>
                </a:lnTo>
                <a:lnTo>
                  <a:pt x="1198" y="43"/>
                </a:lnTo>
                <a:lnTo>
                  <a:pt x="1194" y="35"/>
                </a:lnTo>
                <a:lnTo>
                  <a:pt x="1189" y="35"/>
                </a:lnTo>
                <a:lnTo>
                  <a:pt x="1181" y="39"/>
                </a:lnTo>
                <a:lnTo>
                  <a:pt x="1181" y="39"/>
                </a:lnTo>
                <a:lnTo>
                  <a:pt x="1168" y="65"/>
                </a:lnTo>
                <a:lnTo>
                  <a:pt x="1168" y="65"/>
                </a:lnTo>
                <a:lnTo>
                  <a:pt x="1159" y="74"/>
                </a:lnTo>
                <a:lnTo>
                  <a:pt x="1150" y="82"/>
                </a:lnTo>
                <a:lnTo>
                  <a:pt x="1150" y="82"/>
                </a:lnTo>
                <a:lnTo>
                  <a:pt x="1146" y="82"/>
                </a:lnTo>
                <a:lnTo>
                  <a:pt x="1142" y="74"/>
                </a:lnTo>
                <a:lnTo>
                  <a:pt x="1142" y="74"/>
                </a:lnTo>
                <a:lnTo>
                  <a:pt x="1163" y="13"/>
                </a:lnTo>
                <a:lnTo>
                  <a:pt x="1163" y="13"/>
                </a:lnTo>
                <a:lnTo>
                  <a:pt x="1163" y="9"/>
                </a:lnTo>
                <a:lnTo>
                  <a:pt x="1163" y="9"/>
                </a:lnTo>
                <a:lnTo>
                  <a:pt x="1163" y="5"/>
                </a:lnTo>
                <a:lnTo>
                  <a:pt x="1159" y="5"/>
                </a:lnTo>
                <a:lnTo>
                  <a:pt x="1150" y="9"/>
                </a:lnTo>
                <a:lnTo>
                  <a:pt x="1146" y="22"/>
                </a:lnTo>
                <a:lnTo>
                  <a:pt x="1146" y="22"/>
                </a:lnTo>
                <a:lnTo>
                  <a:pt x="1133" y="56"/>
                </a:lnTo>
                <a:lnTo>
                  <a:pt x="1124" y="69"/>
                </a:lnTo>
                <a:lnTo>
                  <a:pt x="1124" y="74"/>
                </a:lnTo>
                <a:lnTo>
                  <a:pt x="1120" y="74"/>
                </a:lnTo>
                <a:lnTo>
                  <a:pt x="1120" y="74"/>
                </a:lnTo>
                <a:lnTo>
                  <a:pt x="1120" y="61"/>
                </a:lnTo>
                <a:lnTo>
                  <a:pt x="1120" y="48"/>
                </a:lnTo>
                <a:lnTo>
                  <a:pt x="1129" y="18"/>
                </a:lnTo>
                <a:lnTo>
                  <a:pt x="1129" y="18"/>
                </a:lnTo>
                <a:lnTo>
                  <a:pt x="1129" y="9"/>
                </a:lnTo>
                <a:lnTo>
                  <a:pt x="1129" y="9"/>
                </a:lnTo>
                <a:lnTo>
                  <a:pt x="1129" y="5"/>
                </a:lnTo>
                <a:lnTo>
                  <a:pt x="1124" y="0"/>
                </a:lnTo>
                <a:lnTo>
                  <a:pt x="1120" y="5"/>
                </a:lnTo>
                <a:lnTo>
                  <a:pt x="1116" y="9"/>
                </a:lnTo>
                <a:lnTo>
                  <a:pt x="1116" y="9"/>
                </a:lnTo>
                <a:lnTo>
                  <a:pt x="1107" y="30"/>
                </a:lnTo>
                <a:lnTo>
                  <a:pt x="1098" y="56"/>
                </a:lnTo>
                <a:lnTo>
                  <a:pt x="1094" y="78"/>
                </a:lnTo>
                <a:lnTo>
                  <a:pt x="1090" y="87"/>
                </a:lnTo>
                <a:lnTo>
                  <a:pt x="1090" y="87"/>
                </a:lnTo>
                <a:lnTo>
                  <a:pt x="1081" y="104"/>
                </a:lnTo>
                <a:lnTo>
                  <a:pt x="1077" y="113"/>
                </a:lnTo>
                <a:lnTo>
                  <a:pt x="1072" y="113"/>
                </a:lnTo>
                <a:lnTo>
                  <a:pt x="1072" y="113"/>
                </a:lnTo>
                <a:lnTo>
                  <a:pt x="1072" y="100"/>
                </a:lnTo>
                <a:lnTo>
                  <a:pt x="1064" y="91"/>
                </a:lnTo>
                <a:lnTo>
                  <a:pt x="1047" y="82"/>
                </a:lnTo>
                <a:lnTo>
                  <a:pt x="1047" y="82"/>
                </a:lnTo>
                <a:lnTo>
                  <a:pt x="1034" y="78"/>
                </a:lnTo>
                <a:lnTo>
                  <a:pt x="1029" y="82"/>
                </a:lnTo>
                <a:lnTo>
                  <a:pt x="1029" y="82"/>
                </a:lnTo>
                <a:lnTo>
                  <a:pt x="1034" y="95"/>
                </a:lnTo>
                <a:lnTo>
                  <a:pt x="1034" y="95"/>
                </a:lnTo>
                <a:lnTo>
                  <a:pt x="1042" y="108"/>
                </a:lnTo>
                <a:lnTo>
                  <a:pt x="1051" y="126"/>
                </a:lnTo>
                <a:lnTo>
                  <a:pt x="1051" y="126"/>
                </a:lnTo>
                <a:lnTo>
                  <a:pt x="1064" y="164"/>
                </a:lnTo>
                <a:lnTo>
                  <a:pt x="1064" y="164"/>
                </a:lnTo>
                <a:lnTo>
                  <a:pt x="990" y="238"/>
                </a:lnTo>
                <a:lnTo>
                  <a:pt x="865" y="359"/>
                </a:lnTo>
                <a:lnTo>
                  <a:pt x="796" y="420"/>
                </a:lnTo>
                <a:lnTo>
                  <a:pt x="726" y="476"/>
                </a:lnTo>
                <a:lnTo>
                  <a:pt x="662" y="519"/>
                </a:lnTo>
                <a:lnTo>
                  <a:pt x="636" y="532"/>
                </a:lnTo>
                <a:lnTo>
                  <a:pt x="610" y="541"/>
                </a:lnTo>
                <a:lnTo>
                  <a:pt x="610" y="541"/>
                </a:lnTo>
                <a:lnTo>
                  <a:pt x="558" y="549"/>
                </a:lnTo>
                <a:lnTo>
                  <a:pt x="493" y="549"/>
                </a:lnTo>
                <a:lnTo>
                  <a:pt x="428" y="549"/>
                </a:lnTo>
                <a:lnTo>
                  <a:pt x="363" y="541"/>
                </a:lnTo>
                <a:lnTo>
                  <a:pt x="242" y="523"/>
                </a:lnTo>
                <a:lnTo>
                  <a:pt x="199" y="515"/>
                </a:lnTo>
                <a:lnTo>
                  <a:pt x="169" y="506"/>
                </a:lnTo>
                <a:lnTo>
                  <a:pt x="169" y="506"/>
                </a:lnTo>
                <a:lnTo>
                  <a:pt x="160" y="506"/>
                </a:lnTo>
                <a:lnTo>
                  <a:pt x="160" y="506"/>
                </a:lnTo>
                <a:lnTo>
                  <a:pt x="151" y="471"/>
                </a:lnTo>
                <a:lnTo>
                  <a:pt x="151" y="471"/>
                </a:lnTo>
                <a:lnTo>
                  <a:pt x="147" y="454"/>
                </a:lnTo>
                <a:lnTo>
                  <a:pt x="147" y="441"/>
                </a:lnTo>
                <a:lnTo>
                  <a:pt x="147" y="441"/>
                </a:lnTo>
                <a:lnTo>
                  <a:pt x="143" y="428"/>
                </a:lnTo>
                <a:lnTo>
                  <a:pt x="143" y="428"/>
                </a:lnTo>
                <a:lnTo>
                  <a:pt x="138" y="428"/>
                </a:lnTo>
                <a:lnTo>
                  <a:pt x="130" y="437"/>
                </a:lnTo>
                <a:lnTo>
                  <a:pt x="130" y="437"/>
                </a:lnTo>
                <a:lnTo>
                  <a:pt x="125" y="454"/>
                </a:lnTo>
                <a:lnTo>
                  <a:pt x="125" y="463"/>
                </a:lnTo>
                <a:lnTo>
                  <a:pt x="130" y="471"/>
                </a:lnTo>
                <a:lnTo>
                  <a:pt x="130" y="471"/>
                </a:lnTo>
                <a:lnTo>
                  <a:pt x="125" y="476"/>
                </a:lnTo>
                <a:lnTo>
                  <a:pt x="117" y="471"/>
                </a:lnTo>
                <a:lnTo>
                  <a:pt x="104" y="463"/>
                </a:lnTo>
                <a:lnTo>
                  <a:pt x="104" y="463"/>
                </a:lnTo>
                <a:lnTo>
                  <a:pt x="95" y="458"/>
                </a:lnTo>
                <a:lnTo>
                  <a:pt x="82" y="445"/>
                </a:lnTo>
                <a:lnTo>
                  <a:pt x="65" y="433"/>
                </a:lnTo>
                <a:lnTo>
                  <a:pt x="43" y="420"/>
                </a:lnTo>
                <a:lnTo>
                  <a:pt x="43" y="420"/>
                </a:lnTo>
                <a:lnTo>
                  <a:pt x="39" y="420"/>
                </a:lnTo>
                <a:lnTo>
                  <a:pt x="34" y="420"/>
                </a:lnTo>
                <a:lnTo>
                  <a:pt x="34" y="424"/>
                </a:lnTo>
                <a:lnTo>
                  <a:pt x="34" y="428"/>
                </a:lnTo>
                <a:lnTo>
                  <a:pt x="34" y="428"/>
                </a:lnTo>
                <a:lnTo>
                  <a:pt x="39" y="433"/>
                </a:lnTo>
                <a:lnTo>
                  <a:pt x="39" y="433"/>
                </a:lnTo>
                <a:lnTo>
                  <a:pt x="60" y="450"/>
                </a:lnTo>
                <a:lnTo>
                  <a:pt x="69" y="463"/>
                </a:lnTo>
                <a:lnTo>
                  <a:pt x="73" y="471"/>
                </a:lnTo>
                <a:lnTo>
                  <a:pt x="73" y="471"/>
                </a:lnTo>
                <a:lnTo>
                  <a:pt x="69" y="471"/>
                </a:lnTo>
                <a:lnTo>
                  <a:pt x="56" y="463"/>
                </a:lnTo>
                <a:lnTo>
                  <a:pt x="30" y="445"/>
                </a:lnTo>
                <a:lnTo>
                  <a:pt x="30" y="445"/>
                </a:lnTo>
                <a:lnTo>
                  <a:pt x="17" y="441"/>
                </a:lnTo>
                <a:lnTo>
                  <a:pt x="13" y="441"/>
                </a:lnTo>
                <a:lnTo>
                  <a:pt x="9" y="441"/>
                </a:lnTo>
                <a:lnTo>
                  <a:pt x="9" y="445"/>
                </a:lnTo>
                <a:lnTo>
                  <a:pt x="9" y="445"/>
                </a:lnTo>
                <a:lnTo>
                  <a:pt x="13" y="450"/>
                </a:lnTo>
                <a:lnTo>
                  <a:pt x="13" y="450"/>
                </a:lnTo>
                <a:lnTo>
                  <a:pt x="56" y="480"/>
                </a:lnTo>
                <a:lnTo>
                  <a:pt x="56" y="480"/>
                </a:lnTo>
                <a:lnTo>
                  <a:pt x="60" y="489"/>
                </a:lnTo>
                <a:lnTo>
                  <a:pt x="56" y="489"/>
                </a:lnTo>
                <a:lnTo>
                  <a:pt x="56" y="489"/>
                </a:lnTo>
                <a:lnTo>
                  <a:pt x="47" y="489"/>
                </a:lnTo>
                <a:lnTo>
                  <a:pt x="34" y="484"/>
                </a:lnTo>
                <a:lnTo>
                  <a:pt x="34" y="484"/>
                </a:lnTo>
                <a:lnTo>
                  <a:pt x="13" y="476"/>
                </a:lnTo>
                <a:lnTo>
                  <a:pt x="13" y="476"/>
                </a:lnTo>
                <a:lnTo>
                  <a:pt x="4" y="476"/>
                </a:lnTo>
                <a:lnTo>
                  <a:pt x="0" y="480"/>
                </a:lnTo>
                <a:lnTo>
                  <a:pt x="4" y="489"/>
                </a:lnTo>
                <a:lnTo>
                  <a:pt x="4" y="489"/>
                </a:lnTo>
                <a:lnTo>
                  <a:pt x="17" y="497"/>
                </a:lnTo>
                <a:lnTo>
                  <a:pt x="34" y="502"/>
                </a:lnTo>
                <a:lnTo>
                  <a:pt x="60" y="510"/>
                </a:lnTo>
                <a:lnTo>
                  <a:pt x="60" y="510"/>
                </a:lnTo>
                <a:lnTo>
                  <a:pt x="60" y="510"/>
                </a:lnTo>
                <a:lnTo>
                  <a:pt x="60" y="515"/>
                </a:lnTo>
                <a:lnTo>
                  <a:pt x="56" y="515"/>
                </a:lnTo>
                <a:lnTo>
                  <a:pt x="56" y="515"/>
                </a:lnTo>
                <a:lnTo>
                  <a:pt x="43" y="523"/>
                </a:lnTo>
                <a:lnTo>
                  <a:pt x="43" y="523"/>
                </a:lnTo>
                <a:lnTo>
                  <a:pt x="21" y="528"/>
                </a:lnTo>
                <a:lnTo>
                  <a:pt x="21" y="528"/>
                </a:lnTo>
                <a:lnTo>
                  <a:pt x="17" y="532"/>
                </a:lnTo>
                <a:lnTo>
                  <a:pt x="17" y="532"/>
                </a:lnTo>
                <a:lnTo>
                  <a:pt x="21" y="536"/>
                </a:lnTo>
                <a:lnTo>
                  <a:pt x="21" y="536"/>
                </a:lnTo>
                <a:lnTo>
                  <a:pt x="30" y="541"/>
                </a:lnTo>
                <a:lnTo>
                  <a:pt x="47" y="541"/>
                </a:lnTo>
                <a:lnTo>
                  <a:pt x="69" y="536"/>
                </a:lnTo>
                <a:lnTo>
                  <a:pt x="69" y="536"/>
                </a:lnTo>
                <a:lnTo>
                  <a:pt x="104" y="545"/>
                </a:lnTo>
                <a:lnTo>
                  <a:pt x="125" y="558"/>
                </a:lnTo>
                <a:lnTo>
                  <a:pt x="147" y="562"/>
                </a:lnTo>
                <a:lnTo>
                  <a:pt x="147" y="558"/>
                </a:lnTo>
                <a:lnTo>
                  <a:pt x="147" y="558"/>
                </a:lnTo>
                <a:lnTo>
                  <a:pt x="182" y="584"/>
                </a:lnTo>
                <a:lnTo>
                  <a:pt x="251" y="618"/>
                </a:lnTo>
                <a:lnTo>
                  <a:pt x="294" y="640"/>
                </a:lnTo>
                <a:lnTo>
                  <a:pt x="346" y="657"/>
                </a:lnTo>
                <a:lnTo>
                  <a:pt x="398" y="675"/>
                </a:lnTo>
                <a:lnTo>
                  <a:pt x="454" y="683"/>
                </a:lnTo>
                <a:lnTo>
                  <a:pt x="454" y="683"/>
                </a:lnTo>
                <a:lnTo>
                  <a:pt x="463" y="718"/>
                </a:lnTo>
                <a:lnTo>
                  <a:pt x="467" y="752"/>
                </a:lnTo>
                <a:lnTo>
                  <a:pt x="467" y="791"/>
                </a:lnTo>
                <a:lnTo>
                  <a:pt x="463" y="826"/>
                </a:lnTo>
                <a:lnTo>
                  <a:pt x="454" y="886"/>
                </a:lnTo>
                <a:lnTo>
                  <a:pt x="445" y="908"/>
                </a:lnTo>
                <a:lnTo>
                  <a:pt x="445" y="908"/>
                </a:lnTo>
                <a:lnTo>
                  <a:pt x="761" y="908"/>
                </a:lnTo>
                <a:lnTo>
                  <a:pt x="761" y="908"/>
                </a:lnTo>
                <a:lnTo>
                  <a:pt x="752" y="895"/>
                </a:lnTo>
                <a:lnTo>
                  <a:pt x="748" y="882"/>
                </a:lnTo>
                <a:lnTo>
                  <a:pt x="748" y="843"/>
                </a:lnTo>
                <a:lnTo>
                  <a:pt x="752" y="796"/>
                </a:lnTo>
                <a:lnTo>
                  <a:pt x="761" y="744"/>
                </a:lnTo>
                <a:lnTo>
                  <a:pt x="783" y="636"/>
                </a:lnTo>
                <a:lnTo>
                  <a:pt x="809" y="554"/>
                </a:lnTo>
                <a:lnTo>
                  <a:pt x="809" y="554"/>
                </a:lnTo>
                <a:lnTo>
                  <a:pt x="878" y="493"/>
                </a:lnTo>
                <a:lnTo>
                  <a:pt x="943" y="433"/>
                </a:lnTo>
                <a:lnTo>
                  <a:pt x="995" y="372"/>
                </a:lnTo>
                <a:lnTo>
                  <a:pt x="1038" y="320"/>
                </a:lnTo>
                <a:lnTo>
                  <a:pt x="1077" y="268"/>
                </a:lnTo>
                <a:lnTo>
                  <a:pt x="1103" y="229"/>
                </a:lnTo>
                <a:lnTo>
                  <a:pt x="1120" y="195"/>
                </a:lnTo>
                <a:lnTo>
                  <a:pt x="1120" y="195"/>
                </a:lnTo>
                <a:lnTo>
                  <a:pt x="1120" y="195"/>
                </a:lnTo>
                <a:lnTo>
                  <a:pt x="1120" y="195"/>
                </a:lnTo>
                <a:lnTo>
                  <a:pt x="1150" y="156"/>
                </a:lnTo>
                <a:lnTo>
                  <a:pt x="1168" y="130"/>
                </a:lnTo>
                <a:lnTo>
                  <a:pt x="1168" y="130"/>
                </a:lnTo>
                <a:lnTo>
                  <a:pt x="1194" y="121"/>
                </a:lnTo>
                <a:lnTo>
                  <a:pt x="1207" y="108"/>
                </a:lnTo>
                <a:lnTo>
                  <a:pt x="1215" y="100"/>
                </a:lnTo>
                <a:lnTo>
                  <a:pt x="1215" y="100"/>
                </a:lnTo>
                <a:lnTo>
                  <a:pt x="1215" y="95"/>
                </a:lnTo>
                <a:lnTo>
                  <a:pt x="1215" y="91"/>
                </a:lnTo>
                <a:lnTo>
                  <a:pt x="1207" y="91"/>
                </a:lnTo>
                <a:lnTo>
                  <a:pt x="1207" y="9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відшкодування вартості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8" name="Content Placeholder 23"/>
          <p:cNvSpPr>
            <a:spLocks noGrp="1"/>
          </p:cNvSpPr>
          <p:nvPr>
            <p:ph idx="1"/>
          </p:nvPr>
        </p:nvSpPr>
        <p:spPr>
          <a:xfrm>
            <a:off x="241300" y="1425038"/>
            <a:ext cx="8503920" cy="496241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Державні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Недержавні</a:t>
            </a:r>
            <a:endParaRPr lang="en-US" sz="2800" dirty="0" smtClean="0"/>
          </a:p>
          <a:p>
            <a:pPr marL="723900" lvl="1" indent="-457200"/>
            <a:r>
              <a:rPr lang="uk-UA" sz="2400" dirty="0" smtClean="0"/>
              <a:t>Пацієнтські організації (реєстри)</a:t>
            </a:r>
            <a:endParaRPr lang="en-US" sz="2400" dirty="0" smtClean="0"/>
          </a:p>
          <a:p>
            <a:pPr marL="723900" lvl="1" indent="-457200"/>
            <a:r>
              <a:rPr lang="uk-UA" sz="2400" dirty="0" smtClean="0"/>
              <a:t>Лікарняні каси</a:t>
            </a:r>
            <a:endParaRPr lang="en-US" sz="2400" dirty="0" smtClean="0"/>
          </a:p>
          <a:p>
            <a:pPr marL="723900" lvl="1" indent="-457200"/>
            <a:r>
              <a:rPr lang="uk-UA" sz="2400" dirty="0" smtClean="0"/>
              <a:t>Програми виробників/постачальників медичних технологій</a:t>
            </a:r>
            <a:r>
              <a:rPr lang="en-US" sz="2400" dirty="0" smtClean="0"/>
              <a:t>	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14" name="AutoShape 97"/>
          <p:cNvSpPr>
            <a:spLocks noChangeAspect="1" noChangeArrowheads="1" noTextEdit="1"/>
          </p:cNvSpPr>
          <p:nvPr/>
        </p:nvSpPr>
        <p:spPr bwMode="auto">
          <a:xfrm>
            <a:off x="2286000" y="3648618"/>
            <a:ext cx="3136605" cy="215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http://www.orangecard.com.ua/theme/img/inside/oran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00549"/>
            <a:ext cx="2943225" cy="245745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0088" y="6044540"/>
            <a:ext cx="34163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hlinkClick r:id="rId4"/>
              </a:rPr>
              <a:t>http://www.orangecard.com.ua/ru/disease/copd/about</a:t>
            </a:r>
            <a:r>
              <a:rPr lang="en-US" sz="1050" dirty="0" smtClean="0">
                <a:hlinkClick r:id="rId4"/>
              </a:rPr>
              <a:t>/</a:t>
            </a:r>
            <a:endParaRPr lang="uk-UA" sz="1050" dirty="0" smtClean="0"/>
          </a:p>
          <a:p>
            <a:endParaRPr lang="ru-RU" sz="1050" dirty="0"/>
          </a:p>
        </p:txBody>
      </p:sp>
      <p:pic>
        <p:nvPicPr>
          <p:cNvPr id="6147" name="Picture 3" descr="ViiV Healthca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1455" y="4880758"/>
            <a:ext cx="1151906" cy="99482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231325" y="6209654"/>
            <a:ext cx="200567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hlinkClick r:id="rId6"/>
              </a:rPr>
              <a:t>http://www.viivhealthcare.com</a:t>
            </a:r>
            <a:r>
              <a:rPr lang="en-US" sz="1050" dirty="0" smtClean="0">
                <a:hlinkClick r:id="rId6"/>
              </a:rPr>
              <a:t>/</a:t>
            </a:r>
            <a:endParaRPr lang="uk-UA" sz="1050" dirty="0" smtClean="0"/>
          </a:p>
          <a:p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987556" y="1716129"/>
            <a:ext cx="4156444" cy="4132221"/>
            <a:chOff x="4493784" y="3232399"/>
            <a:chExt cx="2475305" cy="246598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8" name="Freeform 18"/>
            <p:cNvSpPr>
              <a:spLocks noEditPoints="1"/>
            </p:cNvSpPr>
            <p:nvPr/>
          </p:nvSpPr>
          <p:spPr bwMode="auto">
            <a:xfrm>
              <a:off x="4493784" y="4148604"/>
              <a:ext cx="2475305" cy="1549783"/>
            </a:xfrm>
            <a:custGeom>
              <a:avLst/>
              <a:gdLst/>
              <a:ahLst/>
              <a:cxnLst>
                <a:cxn ang="0">
                  <a:pos x="219" y="171"/>
                </a:cxn>
                <a:cxn ang="0">
                  <a:pos x="249" y="160"/>
                </a:cxn>
                <a:cxn ang="0">
                  <a:pos x="238" y="130"/>
                </a:cxn>
                <a:cxn ang="0">
                  <a:pos x="208" y="141"/>
                </a:cxn>
                <a:cxn ang="0">
                  <a:pos x="637" y="141"/>
                </a:cxn>
                <a:cxn ang="0">
                  <a:pos x="566" y="44"/>
                </a:cxn>
                <a:cxn ang="0">
                  <a:pos x="424" y="0"/>
                </a:cxn>
                <a:cxn ang="0">
                  <a:pos x="421" y="55"/>
                </a:cxn>
                <a:cxn ang="0">
                  <a:pos x="432" y="167"/>
                </a:cxn>
                <a:cxn ang="0">
                  <a:pos x="432" y="253"/>
                </a:cxn>
                <a:cxn ang="0">
                  <a:pos x="409" y="287"/>
                </a:cxn>
                <a:cxn ang="0">
                  <a:pos x="368" y="335"/>
                </a:cxn>
                <a:cxn ang="0">
                  <a:pos x="346" y="339"/>
                </a:cxn>
                <a:cxn ang="0">
                  <a:pos x="361" y="320"/>
                </a:cxn>
                <a:cxn ang="0">
                  <a:pos x="398" y="283"/>
                </a:cxn>
                <a:cxn ang="0">
                  <a:pos x="406" y="246"/>
                </a:cxn>
                <a:cxn ang="0">
                  <a:pos x="406" y="175"/>
                </a:cxn>
                <a:cxn ang="0">
                  <a:pos x="387" y="152"/>
                </a:cxn>
                <a:cxn ang="0">
                  <a:pos x="368" y="156"/>
                </a:cxn>
                <a:cxn ang="0">
                  <a:pos x="324" y="223"/>
                </a:cxn>
                <a:cxn ang="0">
                  <a:pos x="309" y="264"/>
                </a:cxn>
                <a:cxn ang="0">
                  <a:pos x="324" y="309"/>
                </a:cxn>
                <a:cxn ang="0">
                  <a:pos x="316" y="335"/>
                </a:cxn>
                <a:cxn ang="0">
                  <a:pos x="309" y="316"/>
                </a:cxn>
                <a:cxn ang="0">
                  <a:pos x="301" y="231"/>
                </a:cxn>
                <a:cxn ang="0">
                  <a:pos x="309" y="182"/>
                </a:cxn>
                <a:cxn ang="0">
                  <a:pos x="383" y="123"/>
                </a:cxn>
                <a:cxn ang="0">
                  <a:pos x="398" y="55"/>
                </a:cxn>
                <a:cxn ang="0">
                  <a:pos x="368" y="41"/>
                </a:cxn>
                <a:cxn ang="0">
                  <a:pos x="301" y="41"/>
                </a:cxn>
                <a:cxn ang="0">
                  <a:pos x="242" y="115"/>
                </a:cxn>
                <a:cxn ang="0">
                  <a:pos x="264" y="149"/>
                </a:cxn>
                <a:cxn ang="0">
                  <a:pos x="227" y="186"/>
                </a:cxn>
                <a:cxn ang="0">
                  <a:pos x="190" y="149"/>
                </a:cxn>
                <a:cxn ang="0">
                  <a:pos x="219" y="111"/>
                </a:cxn>
                <a:cxn ang="0">
                  <a:pos x="249" y="3"/>
                </a:cxn>
                <a:cxn ang="0">
                  <a:pos x="138" y="33"/>
                </a:cxn>
                <a:cxn ang="0">
                  <a:pos x="70" y="104"/>
                </a:cxn>
                <a:cxn ang="0">
                  <a:pos x="0" y="410"/>
                </a:cxn>
                <a:cxn ang="0">
                  <a:pos x="44" y="451"/>
                </a:cxn>
                <a:cxn ang="0">
                  <a:pos x="581" y="469"/>
                </a:cxn>
                <a:cxn ang="0">
                  <a:pos x="752" y="495"/>
                </a:cxn>
                <a:cxn ang="0">
                  <a:pos x="763" y="473"/>
                </a:cxn>
                <a:cxn ang="0">
                  <a:pos x="797" y="417"/>
                </a:cxn>
                <a:cxn ang="0">
                  <a:pos x="126" y="331"/>
                </a:cxn>
                <a:cxn ang="0">
                  <a:pos x="149" y="264"/>
                </a:cxn>
                <a:cxn ang="0">
                  <a:pos x="521" y="216"/>
                </a:cxn>
                <a:cxn ang="0">
                  <a:pos x="458" y="216"/>
                </a:cxn>
                <a:cxn ang="0">
                  <a:pos x="495" y="201"/>
                </a:cxn>
                <a:cxn ang="0">
                  <a:pos x="558" y="324"/>
                </a:cxn>
                <a:cxn ang="0">
                  <a:pos x="585" y="283"/>
                </a:cxn>
                <a:cxn ang="0">
                  <a:pos x="566" y="402"/>
                </a:cxn>
              </a:cxnLst>
              <a:rect l="0" t="0" r="r" b="b"/>
              <a:pathLst>
                <a:path w="797" h="499">
                  <a:moveTo>
                    <a:pt x="205" y="149"/>
                  </a:moveTo>
                  <a:lnTo>
                    <a:pt x="205" y="149"/>
                  </a:lnTo>
                  <a:lnTo>
                    <a:pt x="208" y="160"/>
                  </a:lnTo>
                  <a:lnTo>
                    <a:pt x="212" y="167"/>
                  </a:lnTo>
                  <a:lnTo>
                    <a:pt x="219" y="171"/>
                  </a:lnTo>
                  <a:lnTo>
                    <a:pt x="227" y="171"/>
                  </a:lnTo>
                  <a:lnTo>
                    <a:pt x="227" y="171"/>
                  </a:lnTo>
                  <a:lnTo>
                    <a:pt x="238" y="171"/>
                  </a:lnTo>
                  <a:lnTo>
                    <a:pt x="246" y="167"/>
                  </a:lnTo>
                  <a:lnTo>
                    <a:pt x="249" y="160"/>
                  </a:lnTo>
                  <a:lnTo>
                    <a:pt x="249" y="149"/>
                  </a:lnTo>
                  <a:lnTo>
                    <a:pt x="249" y="149"/>
                  </a:lnTo>
                  <a:lnTo>
                    <a:pt x="249" y="141"/>
                  </a:lnTo>
                  <a:lnTo>
                    <a:pt x="246" y="134"/>
                  </a:lnTo>
                  <a:lnTo>
                    <a:pt x="238" y="130"/>
                  </a:lnTo>
                  <a:lnTo>
                    <a:pt x="227" y="126"/>
                  </a:lnTo>
                  <a:lnTo>
                    <a:pt x="227" y="126"/>
                  </a:lnTo>
                  <a:lnTo>
                    <a:pt x="219" y="130"/>
                  </a:lnTo>
                  <a:lnTo>
                    <a:pt x="212" y="134"/>
                  </a:lnTo>
                  <a:lnTo>
                    <a:pt x="208" y="141"/>
                  </a:lnTo>
                  <a:lnTo>
                    <a:pt x="205" y="149"/>
                  </a:lnTo>
                  <a:lnTo>
                    <a:pt x="205" y="149"/>
                  </a:lnTo>
                  <a:close/>
                  <a:moveTo>
                    <a:pt x="797" y="417"/>
                  </a:moveTo>
                  <a:lnTo>
                    <a:pt x="704" y="272"/>
                  </a:lnTo>
                  <a:lnTo>
                    <a:pt x="637" y="141"/>
                  </a:lnTo>
                  <a:lnTo>
                    <a:pt x="637" y="141"/>
                  </a:lnTo>
                  <a:lnTo>
                    <a:pt x="614" y="100"/>
                  </a:lnTo>
                  <a:lnTo>
                    <a:pt x="592" y="67"/>
                  </a:lnTo>
                  <a:lnTo>
                    <a:pt x="581" y="55"/>
                  </a:lnTo>
                  <a:lnTo>
                    <a:pt x="566" y="44"/>
                  </a:lnTo>
                  <a:lnTo>
                    <a:pt x="551" y="33"/>
                  </a:lnTo>
                  <a:lnTo>
                    <a:pt x="532" y="29"/>
                  </a:lnTo>
                  <a:lnTo>
                    <a:pt x="424" y="0"/>
                  </a:lnTo>
                  <a:lnTo>
                    <a:pt x="424" y="0"/>
                  </a:lnTo>
                  <a:lnTo>
                    <a:pt x="424" y="0"/>
                  </a:lnTo>
                  <a:lnTo>
                    <a:pt x="424" y="0"/>
                  </a:lnTo>
                  <a:lnTo>
                    <a:pt x="417" y="11"/>
                  </a:lnTo>
                  <a:lnTo>
                    <a:pt x="417" y="11"/>
                  </a:lnTo>
                  <a:lnTo>
                    <a:pt x="421" y="55"/>
                  </a:lnTo>
                  <a:lnTo>
                    <a:pt x="421" y="55"/>
                  </a:lnTo>
                  <a:lnTo>
                    <a:pt x="417" y="93"/>
                  </a:lnTo>
                  <a:lnTo>
                    <a:pt x="413" y="134"/>
                  </a:lnTo>
                  <a:lnTo>
                    <a:pt x="413" y="134"/>
                  </a:lnTo>
                  <a:lnTo>
                    <a:pt x="424" y="149"/>
                  </a:lnTo>
                  <a:lnTo>
                    <a:pt x="432" y="167"/>
                  </a:lnTo>
                  <a:lnTo>
                    <a:pt x="436" y="186"/>
                  </a:lnTo>
                  <a:lnTo>
                    <a:pt x="439" y="208"/>
                  </a:lnTo>
                  <a:lnTo>
                    <a:pt x="439" y="208"/>
                  </a:lnTo>
                  <a:lnTo>
                    <a:pt x="436" y="231"/>
                  </a:lnTo>
                  <a:lnTo>
                    <a:pt x="432" y="253"/>
                  </a:lnTo>
                  <a:lnTo>
                    <a:pt x="432" y="253"/>
                  </a:lnTo>
                  <a:lnTo>
                    <a:pt x="428" y="260"/>
                  </a:lnTo>
                  <a:lnTo>
                    <a:pt x="421" y="264"/>
                  </a:lnTo>
                  <a:lnTo>
                    <a:pt x="421" y="264"/>
                  </a:lnTo>
                  <a:lnTo>
                    <a:pt x="409" y="287"/>
                  </a:lnTo>
                  <a:lnTo>
                    <a:pt x="398" y="305"/>
                  </a:lnTo>
                  <a:lnTo>
                    <a:pt x="387" y="320"/>
                  </a:lnTo>
                  <a:lnTo>
                    <a:pt x="372" y="331"/>
                  </a:lnTo>
                  <a:lnTo>
                    <a:pt x="372" y="331"/>
                  </a:lnTo>
                  <a:lnTo>
                    <a:pt x="368" y="335"/>
                  </a:lnTo>
                  <a:lnTo>
                    <a:pt x="368" y="335"/>
                  </a:lnTo>
                  <a:lnTo>
                    <a:pt x="365" y="342"/>
                  </a:lnTo>
                  <a:lnTo>
                    <a:pt x="354" y="346"/>
                  </a:lnTo>
                  <a:lnTo>
                    <a:pt x="354" y="346"/>
                  </a:lnTo>
                  <a:lnTo>
                    <a:pt x="346" y="339"/>
                  </a:lnTo>
                  <a:lnTo>
                    <a:pt x="346" y="328"/>
                  </a:lnTo>
                  <a:lnTo>
                    <a:pt x="346" y="328"/>
                  </a:lnTo>
                  <a:lnTo>
                    <a:pt x="350" y="320"/>
                  </a:lnTo>
                  <a:lnTo>
                    <a:pt x="361" y="320"/>
                  </a:lnTo>
                  <a:lnTo>
                    <a:pt x="361" y="320"/>
                  </a:lnTo>
                  <a:lnTo>
                    <a:pt x="365" y="320"/>
                  </a:lnTo>
                  <a:lnTo>
                    <a:pt x="365" y="320"/>
                  </a:lnTo>
                  <a:lnTo>
                    <a:pt x="376" y="313"/>
                  </a:lnTo>
                  <a:lnTo>
                    <a:pt x="391" y="298"/>
                  </a:lnTo>
                  <a:lnTo>
                    <a:pt x="398" y="283"/>
                  </a:lnTo>
                  <a:lnTo>
                    <a:pt x="409" y="260"/>
                  </a:lnTo>
                  <a:lnTo>
                    <a:pt x="409" y="260"/>
                  </a:lnTo>
                  <a:lnTo>
                    <a:pt x="406" y="253"/>
                  </a:lnTo>
                  <a:lnTo>
                    <a:pt x="406" y="246"/>
                  </a:lnTo>
                  <a:lnTo>
                    <a:pt x="406" y="246"/>
                  </a:lnTo>
                  <a:lnTo>
                    <a:pt x="409" y="227"/>
                  </a:lnTo>
                  <a:lnTo>
                    <a:pt x="409" y="208"/>
                  </a:lnTo>
                  <a:lnTo>
                    <a:pt x="409" y="208"/>
                  </a:lnTo>
                  <a:lnTo>
                    <a:pt x="409" y="190"/>
                  </a:lnTo>
                  <a:lnTo>
                    <a:pt x="406" y="175"/>
                  </a:lnTo>
                  <a:lnTo>
                    <a:pt x="406" y="175"/>
                  </a:lnTo>
                  <a:lnTo>
                    <a:pt x="398" y="160"/>
                  </a:lnTo>
                  <a:lnTo>
                    <a:pt x="387" y="152"/>
                  </a:lnTo>
                  <a:lnTo>
                    <a:pt x="387" y="152"/>
                  </a:lnTo>
                  <a:lnTo>
                    <a:pt x="387" y="152"/>
                  </a:lnTo>
                  <a:lnTo>
                    <a:pt x="387" y="152"/>
                  </a:lnTo>
                  <a:lnTo>
                    <a:pt x="383" y="152"/>
                  </a:lnTo>
                  <a:lnTo>
                    <a:pt x="383" y="152"/>
                  </a:lnTo>
                  <a:lnTo>
                    <a:pt x="376" y="152"/>
                  </a:lnTo>
                  <a:lnTo>
                    <a:pt x="368" y="156"/>
                  </a:lnTo>
                  <a:lnTo>
                    <a:pt x="350" y="171"/>
                  </a:lnTo>
                  <a:lnTo>
                    <a:pt x="335" y="193"/>
                  </a:lnTo>
                  <a:lnTo>
                    <a:pt x="324" y="223"/>
                  </a:lnTo>
                  <a:lnTo>
                    <a:pt x="324" y="223"/>
                  </a:lnTo>
                  <a:lnTo>
                    <a:pt x="324" y="223"/>
                  </a:lnTo>
                  <a:lnTo>
                    <a:pt x="320" y="231"/>
                  </a:lnTo>
                  <a:lnTo>
                    <a:pt x="313" y="234"/>
                  </a:lnTo>
                  <a:lnTo>
                    <a:pt x="313" y="234"/>
                  </a:lnTo>
                  <a:lnTo>
                    <a:pt x="309" y="264"/>
                  </a:lnTo>
                  <a:lnTo>
                    <a:pt x="309" y="264"/>
                  </a:lnTo>
                  <a:lnTo>
                    <a:pt x="313" y="290"/>
                  </a:lnTo>
                  <a:lnTo>
                    <a:pt x="320" y="309"/>
                  </a:lnTo>
                  <a:lnTo>
                    <a:pt x="320" y="309"/>
                  </a:lnTo>
                  <a:lnTo>
                    <a:pt x="324" y="309"/>
                  </a:lnTo>
                  <a:lnTo>
                    <a:pt x="324" y="309"/>
                  </a:lnTo>
                  <a:lnTo>
                    <a:pt x="331" y="316"/>
                  </a:lnTo>
                  <a:lnTo>
                    <a:pt x="331" y="324"/>
                  </a:lnTo>
                  <a:lnTo>
                    <a:pt x="331" y="324"/>
                  </a:lnTo>
                  <a:lnTo>
                    <a:pt x="327" y="331"/>
                  </a:lnTo>
                  <a:lnTo>
                    <a:pt x="316" y="335"/>
                  </a:lnTo>
                  <a:lnTo>
                    <a:pt x="316" y="335"/>
                  </a:lnTo>
                  <a:lnTo>
                    <a:pt x="309" y="328"/>
                  </a:lnTo>
                  <a:lnTo>
                    <a:pt x="309" y="320"/>
                  </a:lnTo>
                  <a:lnTo>
                    <a:pt x="309" y="320"/>
                  </a:lnTo>
                  <a:lnTo>
                    <a:pt x="309" y="316"/>
                  </a:lnTo>
                  <a:lnTo>
                    <a:pt x="309" y="316"/>
                  </a:lnTo>
                  <a:lnTo>
                    <a:pt x="301" y="294"/>
                  </a:lnTo>
                  <a:lnTo>
                    <a:pt x="298" y="264"/>
                  </a:lnTo>
                  <a:lnTo>
                    <a:pt x="298" y="264"/>
                  </a:lnTo>
                  <a:lnTo>
                    <a:pt x="301" y="231"/>
                  </a:lnTo>
                  <a:lnTo>
                    <a:pt x="301" y="231"/>
                  </a:lnTo>
                  <a:lnTo>
                    <a:pt x="294" y="223"/>
                  </a:lnTo>
                  <a:lnTo>
                    <a:pt x="294" y="216"/>
                  </a:lnTo>
                  <a:lnTo>
                    <a:pt x="294" y="216"/>
                  </a:lnTo>
                  <a:lnTo>
                    <a:pt x="309" y="182"/>
                  </a:lnTo>
                  <a:lnTo>
                    <a:pt x="327" y="152"/>
                  </a:lnTo>
                  <a:lnTo>
                    <a:pt x="342" y="141"/>
                  </a:lnTo>
                  <a:lnTo>
                    <a:pt x="354" y="130"/>
                  </a:lnTo>
                  <a:lnTo>
                    <a:pt x="368" y="126"/>
                  </a:lnTo>
                  <a:lnTo>
                    <a:pt x="383" y="123"/>
                  </a:lnTo>
                  <a:lnTo>
                    <a:pt x="383" y="123"/>
                  </a:lnTo>
                  <a:lnTo>
                    <a:pt x="391" y="126"/>
                  </a:lnTo>
                  <a:lnTo>
                    <a:pt x="391" y="126"/>
                  </a:lnTo>
                  <a:lnTo>
                    <a:pt x="395" y="89"/>
                  </a:lnTo>
                  <a:lnTo>
                    <a:pt x="398" y="55"/>
                  </a:lnTo>
                  <a:lnTo>
                    <a:pt x="398" y="55"/>
                  </a:lnTo>
                  <a:lnTo>
                    <a:pt x="395" y="26"/>
                  </a:lnTo>
                  <a:lnTo>
                    <a:pt x="395" y="26"/>
                  </a:lnTo>
                  <a:lnTo>
                    <a:pt x="383" y="37"/>
                  </a:lnTo>
                  <a:lnTo>
                    <a:pt x="368" y="41"/>
                  </a:lnTo>
                  <a:lnTo>
                    <a:pt x="354" y="44"/>
                  </a:lnTo>
                  <a:lnTo>
                    <a:pt x="335" y="48"/>
                  </a:lnTo>
                  <a:lnTo>
                    <a:pt x="335" y="48"/>
                  </a:lnTo>
                  <a:lnTo>
                    <a:pt x="320" y="44"/>
                  </a:lnTo>
                  <a:lnTo>
                    <a:pt x="301" y="41"/>
                  </a:lnTo>
                  <a:lnTo>
                    <a:pt x="287" y="33"/>
                  </a:lnTo>
                  <a:lnTo>
                    <a:pt x="272" y="22"/>
                  </a:lnTo>
                  <a:lnTo>
                    <a:pt x="272" y="22"/>
                  </a:lnTo>
                  <a:lnTo>
                    <a:pt x="257" y="63"/>
                  </a:lnTo>
                  <a:lnTo>
                    <a:pt x="242" y="115"/>
                  </a:lnTo>
                  <a:lnTo>
                    <a:pt x="242" y="115"/>
                  </a:lnTo>
                  <a:lnTo>
                    <a:pt x="253" y="123"/>
                  </a:lnTo>
                  <a:lnTo>
                    <a:pt x="260" y="130"/>
                  </a:lnTo>
                  <a:lnTo>
                    <a:pt x="264" y="137"/>
                  </a:lnTo>
                  <a:lnTo>
                    <a:pt x="264" y="149"/>
                  </a:lnTo>
                  <a:lnTo>
                    <a:pt x="264" y="149"/>
                  </a:lnTo>
                  <a:lnTo>
                    <a:pt x="264" y="164"/>
                  </a:lnTo>
                  <a:lnTo>
                    <a:pt x="253" y="178"/>
                  </a:lnTo>
                  <a:lnTo>
                    <a:pt x="242" y="186"/>
                  </a:lnTo>
                  <a:lnTo>
                    <a:pt x="227" y="186"/>
                  </a:lnTo>
                  <a:lnTo>
                    <a:pt x="227" y="186"/>
                  </a:lnTo>
                  <a:lnTo>
                    <a:pt x="212" y="186"/>
                  </a:lnTo>
                  <a:lnTo>
                    <a:pt x="201" y="178"/>
                  </a:lnTo>
                  <a:lnTo>
                    <a:pt x="193" y="164"/>
                  </a:lnTo>
                  <a:lnTo>
                    <a:pt x="190" y="149"/>
                  </a:lnTo>
                  <a:lnTo>
                    <a:pt x="190" y="149"/>
                  </a:lnTo>
                  <a:lnTo>
                    <a:pt x="193" y="137"/>
                  </a:lnTo>
                  <a:lnTo>
                    <a:pt x="197" y="126"/>
                  </a:lnTo>
                  <a:lnTo>
                    <a:pt x="208" y="119"/>
                  </a:lnTo>
                  <a:lnTo>
                    <a:pt x="219" y="111"/>
                  </a:lnTo>
                  <a:lnTo>
                    <a:pt x="219" y="111"/>
                  </a:lnTo>
                  <a:lnTo>
                    <a:pt x="234" y="55"/>
                  </a:lnTo>
                  <a:lnTo>
                    <a:pt x="253" y="7"/>
                  </a:lnTo>
                  <a:lnTo>
                    <a:pt x="253" y="7"/>
                  </a:lnTo>
                  <a:lnTo>
                    <a:pt x="249" y="3"/>
                  </a:lnTo>
                  <a:lnTo>
                    <a:pt x="249" y="3"/>
                  </a:lnTo>
                  <a:lnTo>
                    <a:pt x="246" y="3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38" y="33"/>
                  </a:lnTo>
                  <a:lnTo>
                    <a:pt x="119" y="44"/>
                  </a:lnTo>
                  <a:lnTo>
                    <a:pt x="104" y="55"/>
                  </a:lnTo>
                  <a:lnTo>
                    <a:pt x="93" y="70"/>
                  </a:lnTo>
                  <a:lnTo>
                    <a:pt x="82" y="89"/>
                  </a:lnTo>
                  <a:lnTo>
                    <a:pt x="70" y="104"/>
                  </a:lnTo>
                  <a:lnTo>
                    <a:pt x="63" y="123"/>
                  </a:lnTo>
                  <a:lnTo>
                    <a:pt x="59" y="141"/>
                  </a:lnTo>
                  <a:lnTo>
                    <a:pt x="59" y="141"/>
                  </a:lnTo>
                  <a:lnTo>
                    <a:pt x="33" y="253"/>
                  </a:lnTo>
                  <a:lnTo>
                    <a:pt x="0" y="410"/>
                  </a:lnTo>
                  <a:lnTo>
                    <a:pt x="0" y="410"/>
                  </a:lnTo>
                  <a:lnTo>
                    <a:pt x="0" y="421"/>
                  </a:lnTo>
                  <a:lnTo>
                    <a:pt x="11" y="432"/>
                  </a:lnTo>
                  <a:lnTo>
                    <a:pt x="26" y="439"/>
                  </a:lnTo>
                  <a:lnTo>
                    <a:pt x="44" y="451"/>
                  </a:lnTo>
                  <a:lnTo>
                    <a:pt x="89" y="462"/>
                  </a:lnTo>
                  <a:lnTo>
                    <a:pt x="130" y="465"/>
                  </a:lnTo>
                  <a:lnTo>
                    <a:pt x="558" y="465"/>
                  </a:lnTo>
                  <a:lnTo>
                    <a:pt x="558" y="465"/>
                  </a:lnTo>
                  <a:lnTo>
                    <a:pt x="581" y="469"/>
                  </a:lnTo>
                  <a:lnTo>
                    <a:pt x="611" y="473"/>
                  </a:lnTo>
                  <a:lnTo>
                    <a:pt x="678" y="488"/>
                  </a:lnTo>
                  <a:lnTo>
                    <a:pt x="711" y="495"/>
                  </a:lnTo>
                  <a:lnTo>
                    <a:pt x="737" y="499"/>
                  </a:lnTo>
                  <a:lnTo>
                    <a:pt x="752" y="495"/>
                  </a:lnTo>
                  <a:lnTo>
                    <a:pt x="760" y="492"/>
                  </a:lnTo>
                  <a:lnTo>
                    <a:pt x="760" y="488"/>
                  </a:lnTo>
                  <a:lnTo>
                    <a:pt x="760" y="488"/>
                  </a:lnTo>
                  <a:lnTo>
                    <a:pt x="760" y="480"/>
                  </a:lnTo>
                  <a:lnTo>
                    <a:pt x="763" y="473"/>
                  </a:lnTo>
                  <a:lnTo>
                    <a:pt x="778" y="462"/>
                  </a:lnTo>
                  <a:lnTo>
                    <a:pt x="786" y="454"/>
                  </a:lnTo>
                  <a:lnTo>
                    <a:pt x="789" y="447"/>
                  </a:lnTo>
                  <a:lnTo>
                    <a:pt x="793" y="432"/>
                  </a:lnTo>
                  <a:lnTo>
                    <a:pt x="797" y="417"/>
                  </a:lnTo>
                  <a:lnTo>
                    <a:pt x="797" y="417"/>
                  </a:lnTo>
                  <a:close/>
                  <a:moveTo>
                    <a:pt x="145" y="402"/>
                  </a:moveTo>
                  <a:lnTo>
                    <a:pt x="115" y="402"/>
                  </a:lnTo>
                  <a:lnTo>
                    <a:pt x="115" y="402"/>
                  </a:lnTo>
                  <a:lnTo>
                    <a:pt x="126" y="331"/>
                  </a:lnTo>
                  <a:lnTo>
                    <a:pt x="138" y="283"/>
                  </a:lnTo>
                  <a:lnTo>
                    <a:pt x="141" y="268"/>
                  </a:lnTo>
                  <a:lnTo>
                    <a:pt x="149" y="260"/>
                  </a:lnTo>
                  <a:lnTo>
                    <a:pt x="149" y="260"/>
                  </a:lnTo>
                  <a:lnTo>
                    <a:pt x="149" y="264"/>
                  </a:lnTo>
                  <a:lnTo>
                    <a:pt x="149" y="279"/>
                  </a:lnTo>
                  <a:lnTo>
                    <a:pt x="149" y="331"/>
                  </a:lnTo>
                  <a:lnTo>
                    <a:pt x="145" y="402"/>
                  </a:lnTo>
                  <a:lnTo>
                    <a:pt x="145" y="402"/>
                  </a:lnTo>
                  <a:close/>
                  <a:moveTo>
                    <a:pt x="521" y="216"/>
                  </a:moveTo>
                  <a:lnTo>
                    <a:pt x="495" y="216"/>
                  </a:lnTo>
                  <a:lnTo>
                    <a:pt x="495" y="238"/>
                  </a:lnTo>
                  <a:lnTo>
                    <a:pt x="480" y="238"/>
                  </a:lnTo>
                  <a:lnTo>
                    <a:pt x="480" y="216"/>
                  </a:lnTo>
                  <a:lnTo>
                    <a:pt x="458" y="216"/>
                  </a:lnTo>
                  <a:lnTo>
                    <a:pt x="458" y="201"/>
                  </a:lnTo>
                  <a:lnTo>
                    <a:pt x="480" y="201"/>
                  </a:lnTo>
                  <a:lnTo>
                    <a:pt x="480" y="175"/>
                  </a:lnTo>
                  <a:lnTo>
                    <a:pt x="495" y="175"/>
                  </a:lnTo>
                  <a:lnTo>
                    <a:pt x="495" y="201"/>
                  </a:lnTo>
                  <a:lnTo>
                    <a:pt x="521" y="201"/>
                  </a:lnTo>
                  <a:lnTo>
                    <a:pt x="521" y="216"/>
                  </a:lnTo>
                  <a:close/>
                  <a:moveTo>
                    <a:pt x="566" y="402"/>
                  </a:moveTo>
                  <a:lnTo>
                    <a:pt x="566" y="402"/>
                  </a:lnTo>
                  <a:lnTo>
                    <a:pt x="558" y="324"/>
                  </a:lnTo>
                  <a:lnTo>
                    <a:pt x="558" y="268"/>
                  </a:lnTo>
                  <a:lnTo>
                    <a:pt x="558" y="253"/>
                  </a:lnTo>
                  <a:lnTo>
                    <a:pt x="562" y="246"/>
                  </a:lnTo>
                  <a:lnTo>
                    <a:pt x="562" y="246"/>
                  </a:lnTo>
                  <a:lnTo>
                    <a:pt x="585" y="283"/>
                  </a:lnTo>
                  <a:lnTo>
                    <a:pt x="622" y="346"/>
                  </a:lnTo>
                  <a:lnTo>
                    <a:pt x="622" y="346"/>
                  </a:lnTo>
                  <a:lnTo>
                    <a:pt x="648" y="387"/>
                  </a:lnTo>
                  <a:lnTo>
                    <a:pt x="659" y="402"/>
                  </a:lnTo>
                  <a:lnTo>
                    <a:pt x="566" y="4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5173949" y="3232399"/>
              <a:ext cx="729858" cy="984532"/>
            </a:xfrm>
            <a:custGeom>
              <a:avLst/>
              <a:gdLst/>
              <a:ahLst/>
              <a:cxnLst>
                <a:cxn ang="0">
                  <a:pos x="235" y="149"/>
                </a:cxn>
                <a:cxn ang="0">
                  <a:pos x="235" y="149"/>
                </a:cxn>
                <a:cxn ang="0">
                  <a:pos x="231" y="134"/>
                </a:cxn>
                <a:cxn ang="0">
                  <a:pos x="228" y="127"/>
                </a:cxn>
                <a:cxn ang="0">
                  <a:pos x="228" y="127"/>
                </a:cxn>
                <a:cxn ang="0">
                  <a:pos x="220" y="82"/>
                </a:cxn>
                <a:cxn ang="0">
                  <a:pos x="213" y="60"/>
                </a:cxn>
                <a:cxn ang="0">
                  <a:pos x="202" y="45"/>
                </a:cxn>
                <a:cxn ang="0">
                  <a:pos x="202" y="45"/>
                </a:cxn>
                <a:cxn ang="0">
                  <a:pos x="187" y="23"/>
                </a:cxn>
                <a:cxn ang="0">
                  <a:pos x="164" y="11"/>
                </a:cxn>
                <a:cxn ang="0">
                  <a:pos x="142" y="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90" y="4"/>
                </a:cxn>
                <a:cxn ang="0">
                  <a:pos x="68" y="11"/>
                </a:cxn>
                <a:cxn ang="0">
                  <a:pos x="45" y="26"/>
                </a:cxn>
                <a:cxn ang="0">
                  <a:pos x="27" y="49"/>
                </a:cxn>
                <a:cxn ang="0">
                  <a:pos x="27" y="49"/>
                </a:cxn>
                <a:cxn ang="0">
                  <a:pos x="19" y="64"/>
                </a:cxn>
                <a:cxn ang="0">
                  <a:pos x="15" y="82"/>
                </a:cxn>
                <a:cxn ang="0">
                  <a:pos x="8" y="127"/>
                </a:cxn>
                <a:cxn ang="0">
                  <a:pos x="8" y="127"/>
                </a:cxn>
                <a:cxn ang="0">
                  <a:pos x="4" y="134"/>
                </a:cxn>
                <a:cxn ang="0">
                  <a:pos x="0" y="149"/>
                </a:cxn>
                <a:cxn ang="0">
                  <a:pos x="0" y="149"/>
                </a:cxn>
                <a:cxn ang="0">
                  <a:pos x="4" y="160"/>
                </a:cxn>
                <a:cxn ang="0">
                  <a:pos x="8" y="168"/>
                </a:cxn>
                <a:cxn ang="0">
                  <a:pos x="8" y="168"/>
                </a:cxn>
                <a:cxn ang="0">
                  <a:pos x="12" y="198"/>
                </a:cxn>
                <a:cxn ang="0">
                  <a:pos x="19" y="224"/>
                </a:cxn>
                <a:cxn ang="0">
                  <a:pos x="27" y="250"/>
                </a:cxn>
                <a:cxn ang="0">
                  <a:pos x="41" y="272"/>
                </a:cxn>
                <a:cxn ang="0">
                  <a:pos x="56" y="291"/>
                </a:cxn>
                <a:cxn ang="0">
                  <a:pos x="75" y="306"/>
                </a:cxn>
                <a:cxn ang="0">
                  <a:pos x="94" y="313"/>
                </a:cxn>
                <a:cxn ang="0">
                  <a:pos x="116" y="317"/>
                </a:cxn>
                <a:cxn ang="0">
                  <a:pos x="116" y="317"/>
                </a:cxn>
                <a:cxn ang="0">
                  <a:pos x="138" y="313"/>
                </a:cxn>
                <a:cxn ang="0">
                  <a:pos x="161" y="306"/>
                </a:cxn>
                <a:cxn ang="0">
                  <a:pos x="179" y="291"/>
                </a:cxn>
                <a:cxn ang="0">
                  <a:pos x="194" y="272"/>
                </a:cxn>
                <a:cxn ang="0">
                  <a:pos x="209" y="250"/>
                </a:cxn>
                <a:cxn ang="0">
                  <a:pos x="217" y="224"/>
                </a:cxn>
                <a:cxn ang="0">
                  <a:pos x="224" y="198"/>
                </a:cxn>
                <a:cxn ang="0">
                  <a:pos x="228" y="168"/>
                </a:cxn>
                <a:cxn ang="0">
                  <a:pos x="228" y="168"/>
                </a:cxn>
                <a:cxn ang="0">
                  <a:pos x="231" y="160"/>
                </a:cxn>
                <a:cxn ang="0">
                  <a:pos x="235" y="149"/>
                </a:cxn>
                <a:cxn ang="0">
                  <a:pos x="235" y="149"/>
                </a:cxn>
              </a:cxnLst>
              <a:rect l="0" t="0" r="r" b="b"/>
              <a:pathLst>
                <a:path w="235" h="317">
                  <a:moveTo>
                    <a:pt x="235" y="149"/>
                  </a:moveTo>
                  <a:lnTo>
                    <a:pt x="235" y="149"/>
                  </a:lnTo>
                  <a:lnTo>
                    <a:pt x="231" y="134"/>
                  </a:lnTo>
                  <a:lnTo>
                    <a:pt x="228" y="127"/>
                  </a:lnTo>
                  <a:lnTo>
                    <a:pt x="228" y="127"/>
                  </a:lnTo>
                  <a:lnTo>
                    <a:pt x="220" y="82"/>
                  </a:lnTo>
                  <a:lnTo>
                    <a:pt x="213" y="60"/>
                  </a:lnTo>
                  <a:lnTo>
                    <a:pt x="202" y="45"/>
                  </a:lnTo>
                  <a:lnTo>
                    <a:pt x="202" y="45"/>
                  </a:lnTo>
                  <a:lnTo>
                    <a:pt x="187" y="23"/>
                  </a:lnTo>
                  <a:lnTo>
                    <a:pt x="164" y="11"/>
                  </a:lnTo>
                  <a:lnTo>
                    <a:pt x="142" y="4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90" y="4"/>
                  </a:lnTo>
                  <a:lnTo>
                    <a:pt x="68" y="11"/>
                  </a:lnTo>
                  <a:lnTo>
                    <a:pt x="45" y="26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19" y="64"/>
                  </a:lnTo>
                  <a:lnTo>
                    <a:pt x="15" y="82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4" y="134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4" y="160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12" y="198"/>
                  </a:lnTo>
                  <a:lnTo>
                    <a:pt x="19" y="224"/>
                  </a:lnTo>
                  <a:lnTo>
                    <a:pt x="27" y="250"/>
                  </a:lnTo>
                  <a:lnTo>
                    <a:pt x="41" y="272"/>
                  </a:lnTo>
                  <a:lnTo>
                    <a:pt x="56" y="291"/>
                  </a:lnTo>
                  <a:lnTo>
                    <a:pt x="75" y="306"/>
                  </a:lnTo>
                  <a:lnTo>
                    <a:pt x="94" y="313"/>
                  </a:lnTo>
                  <a:lnTo>
                    <a:pt x="116" y="317"/>
                  </a:lnTo>
                  <a:lnTo>
                    <a:pt x="116" y="317"/>
                  </a:lnTo>
                  <a:lnTo>
                    <a:pt x="138" y="313"/>
                  </a:lnTo>
                  <a:lnTo>
                    <a:pt x="161" y="306"/>
                  </a:lnTo>
                  <a:lnTo>
                    <a:pt x="179" y="291"/>
                  </a:lnTo>
                  <a:lnTo>
                    <a:pt x="194" y="272"/>
                  </a:lnTo>
                  <a:lnTo>
                    <a:pt x="209" y="250"/>
                  </a:lnTo>
                  <a:lnTo>
                    <a:pt x="217" y="224"/>
                  </a:lnTo>
                  <a:lnTo>
                    <a:pt x="224" y="198"/>
                  </a:lnTo>
                  <a:lnTo>
                    <a:pt x="228" y="168"/>
                  </a:lnTo>
                  <a:lnTo>
                    <a:pt x="228" y="168"/>
                  </a:lnTo>
                  <a:lnTo>
                    <a:pt x="231" y="160"/>
                  </a:lnTo>
                  <a:lnTo>
                    <a:pt x="235" y="149"/>
                  </a:lnTo>
                  <a:lnTo>
                    <a:pt x="235" y="1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1300" y="177800"/>
            <a:ext cx="8760196" cy="1003300"/>
          </a:xfrm>
        </p:spPr>
        <p:txBody>
          <a:bodyPr>
            <a:normAutofit/>
          </a:bodyPr>
          <a:lstStyle/>
          <a:p>
            <a:r>
              <a:rPr lang="uk-UA" dirty="0" smtClean="0"/>
              <a:t>Сфери подальшого співробітництва</a:t>
            </a:r>
            <a:endParaRPr lang="en-US" dirty="0"/>
          </a:p>
        </p:txBody>
      </p:sp>
      <p:sp>
        <p:nvSpPr>
          <p:cNvPr id="18" name="Content Placeholder 23"/>
          <p:cNvSpPr>
            <a:spLocks noGrp="1"/>
          </p:cNvSpPr>
          <p:nvPr>
            <p:ph idx="1"/>
          </p:nvPr>
        </p:nvSpPr>
        <p:spPr>
          <a:xfrm>
            <a:off x="142504" y="1351280"/>
            <a:ext cx="8799615" cy="5392420"/>
          </a:xfrm>
        </p:spPr>
        <p:txBody>
          <a:bodyPr/>
          <a:lstStyle/>
          <a:p>
            <a:pPr marL="457200" indent="-457200"/>
            <a:r>
              <a:rPr lang="uk-UA" sz="2400" dirty="0" smtClean="0"/>
              <a:t>Робочі групи та “круглі столи” з розробки СОМТ в Україні</a:t>
            </a:r>
            <a:endParaRPr lang="en-US" sz="2400" dirty="0" smtClean="0"/>
          </a:p>
          <a:p>
            <a:pPr marL="457200" indent="-457200"/>
            <a:r>
              <a:rPr lang="uk-UA" sz="2400" dirty="0" smtClean="0"/>
              <a:t>Досвід міжнародних компаній з ОМТ</a:t>
            </a:r>
          </a:p>
          <a:p>
            <a:pPr marL="457200" indent="-457200"/>
            <a:r>
              <a:rPr lang="uk-UA" sz="2400" dirty="0" smtClean="0"/>
              <a:t>Досвід міжнародних/Національних агенств з ОМТ</a:t>
            </a:r>
            <a:endParaRPr lang="en-US" sz="2400" dirty="0" smtClean="0"/>
          </a:p>
          <a:p>
            <a:pPr marL="457200" indent="-457200"/>
            <a:r>
              <a:rPr lang="uk-UA" sz="2400" dirty="0" smtClean="0"/>
              <a:t>Пілотні проекти</a:t>
            </a:r>
            <a:endParaRPr lang="en-US" sz="2400" dirty="0" smtClean="0"/>
          </a:p>
          <a:p>
            <a:pPr marL="457200" indent="-457200"/>
            <a:r>
              <a:rPr lang="uk-UA" sz="2400" dirty="0" smtClean="0"/>
              <a:t>Гармонізація з системою медичної стандартизації в Україні</a:t>
            </a:r>
            <a:endParaRPr lang="en-US" sz="2400" dirty="0" smtClean="0"/>
          </a:p>
          <a:p>
            <a:pPr marL="457200" indent="-457200"/>
            <a:r>
              <a:rPr lang="uk-UA" sz="2400" dirty="0" smtClean="0"/>
              <a:t>Обмін інформацією </a:t>
            </a:r>
            <a:r>
              <a:rPr lang="en-US" sz="2400" dirty="0" smtClean="0"/>
              <a:t>(</a:t>
            </a:r>
            <a:r>
              <a:rPr lang="uk-UA" sz="2400" dirty="0" smtClean="0"/>
              <a:t>семінари, конференції, форуми, інтернет-ресурси</a:t>
            </a:r>
            <a:r>
              <a:rPr lang="en-US" sz="2400" dirty="0" smtClean="0"/>
              <a:t>, </a:t>
            </a:r>
            <a:r>
              <a:rPr lang="uk-UA" sz="2400" dirty="0" smtClean="0"/>
              <a:t>статті, огляди, лекції, презентації, тренінги</a:t>
            </a:r>
            <a:r>
              <a:rPr lang="en-US" sz="2400" dirty="0" smtClean="0"/>
              <a:t>) </a:t>
            </a:r>
            <a:endParaRPr lang="en-US" sz="2400" dirty="0" smtClean="0"/>
          </a:p>
          <a:p>
            <a:pPr marL="457200" indent="-457200"/>
            <a:r>
              <a:rPr lang="uk-UA" sz="2400" dirty="0" smtClean="0"/>
              <a:t>Навчальні програми</a:t>
            </a:r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>
              <a:buFont typeface="+mj-lt"/>
              <a:buAutoNum type="arabicPeriod" startAt="6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6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6"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6"/>
            </a:pPr>
            <a:endParaRPr lang="en-US" sz="2400" dirty="0" smtClean="0"/>
          </a:p>
        </p:txBody>
      </p:sp>
      <p:sp>
        <p:nvSpPr>
          <p:cNvPr id="14" name="AutoShape 97"/>
          <p:cNvSpPr>
            <a:spLocks noChangeAspect="1" noChangeArrowheads="1" noTextEdit="1"/>
          </p:cNvSpPr>
          <p:nvPr/>
        </p:nvSpPr>
        <p:spPr bwMode="auto">
          <a:xfrm>
            <a:off x="2286000" y="3648618"/>
            <a:ext cx="3136605" cy="215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/>
              <a:t>Дякую за увагу!</a:t>
            </a:r>
            <a:endParaRPr lang="ru-RU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Місце ОМТ в системі медичної стандартизації  України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7872" y="1038549"/>
            <a:ext cx="6997700" cy="5281613"/>
          </a:xfrm>
          <a:prstGeom prst="rect">
            <a:avLst/>
          </a:prstGeom>
          <a:solidFill>
            <a:schemeClr val="accent1">
              <a:alpha val="46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558140" y="6276413"/>
            <a:ext cx="7954035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050" dirty="0"/>
              <a:t>Уніфікована методика з розробки клінічних настанов, медичних стандартів, уніфікованих </a:t>
            </a:r>
            <a:r>
              <a:rPr lang="ru-RU" sz="1050" dirty="0" smtClean="0"/>
              <a:t> клінічних </a:t>
            </a:r>
            <a:r>
              <a:rPr lang="ru-RU" sz="1050" dirty="0"/>
              <a:t>протоколів медичної допомоги, локальних протоколів медичної допомоги </a:t>
            </a:r>
            <a:r>
              <a:rPr lang="ru-RU" sz="1050" dirty="0" smtClean="0"/>
              <a:t> (</a:t>
            </a:r>
            <a:r>
              <a:rPr lang="ru-RU" sz="1050" dirty="0"/>
              <a:t>клінічних маршрутів пацієнтів) на засадах доказової медицини (частина перша)/ Методичн</a:t>
            </a:r>
            <a:r>
              <a:rPr lang="uk-UA" sz="1050" dirty="0"/>
              <a:t>і </a:t>
            </a:r>
            <a:r>
              <a:rPr lang="uk-UA" sz="1050" dirty="0" smtClean="0"/>
              <a:t> Рекомендації</a:t>
            </a:r>
            <a:r>
              <a:rPr lang="uk-UA" sz="1050" dirty="0"/>
              <a:t>. – Ч.1. –К. – 2009. – 34 с.</a:t>
            </a:r>
            <a:endParaRPr lang="ru-RU" sz="1050" dirty="0"/>
          </a:p>
        </p:txBody>
      </p:sp>
      <p:sp>
        <p:nvSpPr>
          <p:cNvPr id="21509" name="Oval 9"/>
          <p:cNvSpPr>
            <a:spLocks noChangeArrowheads="1"/>
          </p:cNvSpPr>
          <p:nvPr/>
        </p:nvSpPr>
        <p:spPr bwMode="auto">
          <a:xfrm>
            <a:off x="3088141" y="4447551"/>
            <a:ext cx="1828800" cy="768350"/>
          </a:xfrm>
          <a:prstGeom prst="ellipse">
            <a:avLst/>
          </a:prstGeom>
          <a:noFill/>
          <a:ln w="53975" algn="ctr">
            <a:solidFill>
              <a:srgbClr val="C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11927" y="4417621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9600" dirty="0" smtClean="0">
                <a:solidFill>
                  <a:srgbClr val="C00000"/>
                </a:solidFill>
              </a:rPr>
              <a:t>?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питання, які слід вирішити: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472250"/>
            <a:ext cx="8520545" cy="5256213"/>
          </a:xfrm>
        </p:spPr>
        <p:txBody>
          <a:bodyPr/>
          <a:lstStyle/>
          <a:p>
            <a:pPr marL="609600" lvl="1" indent="-342900">
              <a:buSzPct val="100000"/>
              <a:buFont typeface="+mj-lt"/>
              <a:buAutoNum type="arabicPeriod"/>
            </a:pPr>
            <a:r>
              <a:rPr lang="uk-UA" sz="2400" dirty="0" smtClean="0"/>
              <a:t>Розбудова системи ОМТ в Україні: які та чиї моделі брати за основу?</a:t>
            </a:r>
          </a:p>
          <a:p>
            <a:pPr marL="609600" lvl="1" indent="-342900">
              <a:buSzPct val="100000"/>
              <a:buFont typeface="+mj-lt"/>
              <a:buAutoNum type="arabicPeriod"/>
            </a:pPr>
            <a:r>
              <a:rPr lang="uk-UA" sz="2400" dirty="0" smtClean="0"/>
              <a:t>Методологія ОМТ</a:t>
            </a:r>
          </a:p>
          <a:p>
            <a:pPr marL="609600" lvl="1" indent="-342900">
              <a:buSzPct val="100000"/>
              <a:buFont typeface="+mj-lt"/>
              <a:buAutoNum type="arabicPeriod"/>
            </a:pPr>
            <a:r>
              <a:rPr lang="uk-UA" sz="2400" dirty="0" smtClean="0"/>
              <a:t>Роль та місце ОМТ в системі медичної стандартизації, з</a:t>
            </a:r>
            <a:r>
              <a:rPr lang="ru-RU" sz="2400" dirty="0" smtClean="0"/>
              <a:t>в</a:t>
            </a:r>
            <a:r>
              <a:rPr lang="en-US" sz="2400" dirty="0" smtClean="0"/>
              <a:t>’</a:t>
            </a:r>
            <a:r>
              <a:rPr lang="uk-UA" sz="2400" dirty="0" smtClean="0"/>
              <a:t>язок зі створенням технологічних документів</a:t>
            </a:r>
          </a:p>
          <a:p>
            <a:pPr marL="609600" lvl="1" indent="-342900">
              <a:buSzPct val="100000"/>
              <a:buFont typeface="+mj-lt"/>
              <a:buAutoNum type="arabicPeriod"/>
            </a:pPr>
            <a:r>
              <a:rPr lang="uk-UA" sz="2400" dirty="0" smtClean="0"/>
              <a:t>Механізм впровадження результатів ОМТ</a:t>
            </a:r>
          </a:p>
          <a:p>
            <a:pPr marL="609600" lvl="1" indent="-342900">
              <a:buSzPct val="100000"/>
              <a:buFont typeface="+mj-lt"/>
              <a:buAutoNum type="arabicPeriod"/>
            </a:pPr>
            <a:r>
              <a:rPr lang="uk-UA" sz="2400" dirty="0" smtClean="0"/>
              <a:t>Вплив ОМТ на авторизацію та доступність</a:t>
            </a:r>
          </a:p>
          <a:p>
            <a:pPr marL="609600" lvl="1" indent="-342900">
              <a:buSzPct val="100000"/>
              <a:buFont typeface="+mj-lt"/>
              <a:buAutoNum type="arabicPeriod"/>
            </a:pPr>
            <a:r>
              <a:rPr lang="uk-UA" sz="2400" dirty="0" smtClean="0"/>
              <a:t>Хто має проводити дослідження з ОМТ?</a:t>
            </a:r>
          </a:p>
          <a:p>
            <a:pPr marL="609600" lvl="1" indent="-342900">
              <a:buSzPct val="100000"/>
              <a:buFont typeface="+mj-lt"/>
              <a:buAutoNum type="arabicPeriod"/>
            </a:pPr>
            <a:endParaRPr lang="uk-UA" sz="2400" dirty="0" smtClean="0"/>
          </a:p>
          <a:p>
            <a:pPr marL="609600" lvl="1" indent="-342900">
              <a:buSzPct val="100000"/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8777" y="6388913"/>
            <a:ext cx="73773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50" dirty="0" smtClean="0"/>
              <a:t>Слабкий Г.О., Марков О.Ю., Горбенко О.В.</a:t>
            </a:r>
            <a:r>
              <a:rPr lang="uk-UA" sz="1050" i="1" dirty="0" smtClean="0"/>
              <a:t> </a:t>
            </a:r>
            <a:r>
              <a:rPr lang="uk-UA" sz="1050" dirty="0" smtClean="0"/>
              <a:t>Від фармакоекономічних досліджень – до оцінки медичних технологій: </a:t>
            </a:r>
          </a:p>
          <a:p>
            <a:r>
              <a:rPr lang="uk-UA" sz="1050" dirty="0" smtClean="0"/>
              <a:t>досвід країн світу/ // Україна. Здоров’я Нації. - №3(19). – 2011. – С.132-142.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Системний підхід до ОМТ (сучасна парадигма)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0010" y="1350963"/>
          <a:ext cx="8365528" cy="5392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5830784" y="1389413"/>
            <a:ext cx="3182569" cy="252944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kern="0" dirty="0" smtClean="0">
                <a:solidFill>
                  <a:srgbClr val="FFFFFF"/>
                </a:solidFill>
                <a:latin typeface="Arial"/>
              </a:rPr>
              <a:t>Медична складова</a:t>
            </a:r>
            <a:endParaRPr lang="en-US" sz="1800" b="1" kern="0" dirty="0" smtClean="0">
              <a:solidFill>
                <a:srgbClr val="FFFFFF"/>
              </a:solidFill>
              <a:latin typeface="Arial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rgbClr val="FFFFFF"/>
                </a:solidFill>
                <a:latin typeface="Arial"/>
              </a:rPr>
              <a:t>Ефект</a:t>
            </a:r>
            <a:endParaRPr lang="en-US" sz="1800" kern="0" dirty="0" smtClean="0">
              <a:solidFill>
                <a:srgbClr val="FFFFFF"/>
              </a:solidFill>
              <a:latin typeface="Arial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rgbClr val="FFFFFF"/>
                </a:solidFill>
                <a:latin typeface="Arial"/>
              </a:rPr>
              <a:t>Ефективність </a:t>
            </a:r>
            <a:endParaRPr lang="en-US" sz="1800" kern="0" dirty="0" smtClean="0">
              <a:solidFill>
                <a:srgbClr val="FFFFFF"/>
              </a:solidFill>
              <a:latin typeface="Arial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rgbClr val="FFFFFF"/>
                </a:solidFill>
                <a:latin typeface="Arial"/>
              </a:rPr>
              <a:t>Профіль безпеки</a:t>
            </a:r>
            <a:endParaRPr lang="en-US" sz="1800" kern="0" dirty="0" smtClean="0">
              <a:solidFill>
                <a:srgbClr val="FFFFFF"/>
              </a:solidFill>
              <a:latin typeface="Arial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rgbClr val="FFFFFF"/>
                </a:solidFill>
                <a:latin typeface="Arial"/>
              </a:rPr>
              <a:t>Терапевтичний комплайнс</a:t>
            </a:r>
            <a:endParaRPr lang="en-US" sz="1800" kern="0" dirty="0" smtClean="0">
              <a:solidFill>
                <a:srgbClr val="FFFFFF"/>
              </a:solidFill>
              <a:latin typeface="Arial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rgbClr val="FFFFFF"/>
                </a:solidFill>
                <a:latin typeface="Arial"/>
              </a:rPr>
              <a:t>Терапевтичний індекс</a:t>
            </a:r>
            <a:endParaRPr lang="en-US" sz="1800" kern="0" dirty="0" smtClean="0">
              <a:solidFill>
                <a:srgbClr val="FFFFFF"/>
              </a:solidFill>
              <a:latin typeface="Arial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rgbClr val="FFFFFF"/>
                </a:solidFill>
                <a:latin typeface="Arial"/>
              </a:rPr>
              <a:t>Еквівалентність</a:t>
            </a:r>
            <a:endParaRPr lang="ru-RU" sz="1800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51398" y="3740727"/>
            <a:ext cx="2945081" cy="97377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 smtClean="0">
                <a:solidFill>
                  <a:srgbClr val="336699"/>
                </a:solidFill>
                <a:latin typeface="Arial"/>
              </a:rPr>
              <a:t>ICER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2800" b="1" kern="0" dirty="0" smtClean="0">
                <a:solidFill>
                  <a:srgbClr val="336699"/>
                </a:solidFill>
                <a:latin typeface="Arial"/>
              </a:rPr>
              <a:t>QALY</a:t>
            </a:r>
            <a:endParaRPr lang="ru-RU" sz="2800" b="1" kern="0" dirty="0" err="1" smtClean="0">
              <a:solidFill>
                <a:srgbClr val="336699"/>
              </a:solidFill>
              <a:latin typeface="Arial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91886" y="1377538"/>
            <a:ext cx="4096987" cy="1425039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lvl="0"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kern="0" dirty="0" smtClean="0">
                <a:solidFill>
                  <a:srgbClr val="336699"/>
                </a:solidFill>
              </a:rPr>
              <a:t>Етична складова</a:t>
            </a:r>
            <a:endParaRPr lang="en-US" sz="1800" b="1" kern="0" dirty="0" smtClean="0">
              <a:solidFill>
                <a:srgbClr val="336699"/>
              </a:solidFill>
            </a:endParaRPr>
          </a:p>
          <a:p>
            <a:pPr marL="342900" lvl="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rgbClr val="336699"/>
                </a:solidFill>
              </a:rPr>
              <a:t>Рівність у забезпеченні МТ</a:t>
            </a:r>
            <a:endParaRPr lang="en-US" sz="1800" kern="0" dirty="0" smtClean="0">
              <a:solidFill>
                <a:srgbClr val="336699"/>
              </a:solidFill>
            </a:endParaRPr>
          </a:p>
          <a:p>
            <a:pPr marL="342900" lvl="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rgbClr val="336699"/>
                </a:solidFill>
              </a:rPr>
              <a:t>Відповідність принципам ОМТ</a:t>
            </a:r>
            <a:endParaRPr lang="en-US" sz="1800" kern="0" dirty="0" smtClean="0">
              <a:solidFill>
                <a:srgbClr val="336699"/>
              </a:solidFill>
            </a:endParaRPr>
          </a:p>
          <a:p>
            <a:pPr marL="342900" lvl="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rgbClr val="336699"/>
                </a:solidFill>
              </a:rPr>
              <a:t>Баланс інтересів</a:t>
            </a:r>
            <a:endParaRPr lang="en-US" sz="1800" kern="0" dirty="0" smtClean="0">
              <a:solidFill>
                <a:srgbClr val="336699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10640" y="5522026"/>
            <a:ext cx="3990108" cy="1175657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lvl="0"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kern="0" dirty="0" smtClean="0">
                <a:solidFill>
                  <a:schemeClr val="bg1"/>
                </a:solidFill>
              </a:rPr>
              <a:t>Організаційна складова</a:t>
            </a:r>
            <a:endParaRPr lang="en-US" sz="1800" b="1" kern="0" dirty="0" smtClean="0">
              <a:solidFill>
                <a:schemeClr val="bg1"/>
              </a:solidFill>
            </a:endParaRPr>
          </a:p>
          <a:p>
            <a:pPr marL="342900" lvl="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chemeClr val="bg1"/>
                </a:solidFill>
              </a:rPr>
              <a:t>Індикатори якості</a:t>
            </a:r>
            <a:endParaRPr lang="en-US" sz="1800" kern="0" dirty="0" smtClean="0">
              <a:solidFill>
                <a:schemeClr val="bg1"/>
              </a:solidFill>
            </a:endParaRPr>
          </a:p>
          <a:p>
            <a:pPr marL="342900" lvl="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800" kern="0" dirty="0" smtClean="0">
                <a:solidFill>
                  <a:schemeClr val="bg1"/>
                </a:solidFill>
              </a:rPr>
              <a:t>Доступність (фізична, регуляторна)</a:t>
            </a:r>
            <a:endParaRPr lang="en-US" sz="1800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36604">
            <a:off x="6274058" y="4949241"/>
            <a:ext cx="930089" cy="94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00"/>
            <a:ext cx="8745220" cy="1003300"/>
          </a:xfrm>
        </p:spPr>
        <p:txBody>
          <a:bodyPr/>
          <a:lstStyle/>
          <a:p>
            <a:pPr marL="342900" indent="-342900"/>
            <a:r>
              <a:rPr lang="en-US" sz="2800" dirty="0" smtClean="0"/>
              <a:t>    </a:t>
            </a:r>
            <a:r>
              <a:rPr lang="uk-UA" sz="2800" dirty="0" smtClean="0"/>
              <a:t>Ситуація </a:t>
            </a:r>
            <a:r>
              <a:rPr lang="uk-UA" sz="2800" dirty="0" smtClean="0"/>
              <a:t>в Україні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None/>
            </a:pPr>
            <a:r>
              <a:rPr lang="en-US" sz="2000" b="1" dirty="0" smtClean="0"/>
              <a:t>      </a:t>
            </a:r>
            <a:endParaRPr lang="ru-RU" sz="2000" b="1" dirty="0"/>
          </a:p>
        </p:txBody>
      </p:sp>
      <p:sp>
        <p:nvSpPr>
          <p:cNvPr id="18" name="Trapezoid 17"/>
          <p:cNvSpPr/>
          <p:nvPr/>
        </p:nvSpPr>
        <p:spPr bwMode="auto">
          <a:xfrm rot="5400000">
            <a:off x="-1078539" y="3245805"/>
            <a:ext cx="3792537" cy="1635460"/>
          </a:xfrm>
          <a:prstGeom prst="trapezoid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lang="ru-RU" dirty="0"/>
          </a:p>
        </p:txBody>
      </p:sp>
      <p:sp>
        <p:nvSpPr>
          <p:cNvPr id="20" name="Trapezoid 19"/>
          <p:cNvSpPr/>
          <p:nvPr/>
        </p:nvSpPr>
        <p:spPr bwMode="auto">
          <a:xfrm rot="5400000">
            <a:off x="5755101" y="3143756"/>
            <a:ext cx="2201333" cy="1829153"/>
          </a:xfrm>
          <a:prstGeom prst="trapezoi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lang="ru-RU"/>
          </a:p>
        </p:txBody>
      </p:sp>
      <p:sp>
        <p:nvSpPr>
          <p:cNvPr id="21" name="TextBox 15"/>
          <p:cNvSpPr txBox="1">
            <a:spLocks noChangeArrowheads="1"/>
          </p:cNvSpPr>
          <p:nvPr/>
        </p:nvSpPr>
        <p:spPr bwMode="auto">
          <a:xfrm>
            <a:off x="115804" y="3461891"/>
            <a:ext cx="1519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 dirty="0" smtClean="0"/>
              <a:t>Клінічні </a:t>
            </a:r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настанови</a:t>
            </a:r>
            <a:endParaRPr lang="ru-RU" b="1" dirty="0"/>
          </a:p>
        </p:txBody>
      </p:sp>
      <p:sp>
        <p:nvSpPr>
          <p:cNvPr id="24" name="Trapezoid 23"/>
          <p:cNvSpPr/>
          <p:nvPr/>
        </p:nvSpPr>
        <p:spPr bwMode="auto">
          <a:xfrm rot="5400000">
            <a:off x="919055" y="3335579"/>
            <a:ext cx="2996495" cy="1450445"/>
          </a:xfrm>
          <a:prstGeom prst="trapezoid">
            <a:avLst/>
          </a:prstGeom>
          <a:solidFill>
            <a:srgbClr val="FF5050">
              <a:alpha val="23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ru-RU" dirty="0"/>
          </a:p>
        </p:txBody>
      </p:sp>
      <p:sp>
        <p:nvSpPr>
          <p:cNvPr id="26" name="Right Arrow 8"/>
          <p:cNvSpPr>
            <a:spLocks noChangeArrowheads="1"/>
          </p:cNvSpPr>
          <p:nvPr/>
        </p:nvSpPr>
        <p:spPr bwMode="auto">
          <a:xfrm>
            <a:off x="1401292" y="4047219"/>
            <a:ext cx="476077" cy="204147"/>
          </a:xfrm>
          <a:prstGeom prst="rightArrow">
            <a:avLst>
              <a:gd name="adj1" fmla="val 50000"/>
              <a:gd name="adj2" fmla="val 49902"/>
            </a:avLst>
          </a:prstGeom>
          <a:solidFill>
            <a:srgbClr val="FF0000"/>
          </a:solidFill>
          <a:ln w="25400" algn="ctr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7" name="Rectangle 26"/>
          <p:cNvSpPr/>
          <p:nvPr/>
        </p:nvSpPr>
        <p:spPr bwMode="auto">
          <a:xfrm>
            <a:off x="3215906" y="2912508"/>
            <a:ext cx="1842982" cy="226906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56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1677171" y="3602505"/>
            <a:ext cx="14798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 dirty="0" smtClean="0"/>
              <a:t>Медичний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стандарт</a:t>
            </a:r>
            <a:endParaRPr lang="ru-RU" b="1" dirty="0"/>
          </a:p>
        </p:txBody>
      </p:sp>
      <p:sp>
        <p:nvSpPr>
          <p:cNvPr id="29" name="Right Arrow 8"/>
          <p:cNvSpPr>
            <a:spLocks noChangeArrowheads="1"/>
          </p:cNvSpPr>
          <p:nvPr/>
        </p:nvSpPr>
        <p:spPr bwMode="auto">
          <a:xfrm>
            <a:off x="2910486" y="4007708"/>
            <a:ext cx="591961" cy="219956"/>
          </a:xfrm>
          <a:prstGeom prst="rightArrow">
            <a:avLst>
              <a:gd name="adj1" fmla="val 50000"/>
              <a:gd name="adj2" fmla="val 49902"/>
            </a:avLst>
          </a:prstGeom>
          <a:solidFill>
            <a:srgbClr val="FF0000"/>
          </a:solidFill>
          <a:ln w="25400" algn="ctr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46756" y="1662092"/>
            <a:ext cx="5078387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0066"/>
                </a:solidFill>
              </a:rPr>
              <a:t>Національний рівень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30785" y="1645158"/>
            <a:ext cx="317071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0066"/>
                </a:solidFill>
              </a:rPr>
              <a:t>Регіональний/локальний рівень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2996979" y="3291757"/>
            <a:ext cx="22875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Уніфікований </a:t>
            </a:r>
          </a:p>
          <a:p>
            <a:pPr algn="ctr"/>
            <a:r>
              <a:rPr lang="uk-UA" b="1" dirty="0" smtClean="0"/>
              <a:t>протокол 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медичної </a:t>
            </a:r>
          </a:p>
          <a:p>
            <a:pPr algn="ctr"/>
            <a:r>
              <a:rPr lang="uk-UA" b="1" dirty="0" smtClean="0"/>
              <a:t>допомоги</a:t>
            </a:r>
            <a:endParaRPr lang="ru-RU" b="1" dirty="0"/>
          </a:p>
        </p:txBody>
      </p:sp>
      <p:sp>
        <p:nvSpPr>
          <p:cNvPr id="35" name="Bent Arrow 34"/>
          <p:cNvSpPr/>
          <p:nvPr/>
        </p:nvSpPr>
        <p:spPr bwMode="auto">
          <a:xfrm rot="5400000">
            <a:off x="4815444" y="4423567"/>
            <a:ext cx="801586" cy="801584"/>
          </a:xfrm>
          <a:prstGeom prst="bentArrow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ru-RU" sz="2800" b="1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4073236" y="5664530"/>
            <a:ext cx="2327563" cy="1033153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b="1" kern="0" dirty="0" smtClean="0">
                <a:solidFill>
                  <a:srgbClr val="FFFFFF"/>
                </a:solidFill>
                <a:latin typeface="Arial"/>
              </a:rPr>
              <a:t>Державний Формуляр</a:t>
            </a:r>
            <a:endParaRPr lang="ru-RU" sz="2800" b="1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15157" y="4845148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6887688" y="5807033"/>
            <a:ext cx="2099953" cy="890649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b="1" kern="0" dirty="0" smtClean="0">
                <a:solidFill>
                  <a:srgbClr val="FFFFFF"/>
                </a:solidFill>
                <a:latin typeface="Arial"/>
              </a:rPr>
              <a:t>Регіональний/Локальний Формуляр</a:t>
            </a:r>
            <a:endParaRPr lang="ru-RU" b="1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Left-Right Arrow 38"/>
          <p:cNvSpPr/>
          <p:nvPr/>
        </p:nvSpPr>
        <p:spPr bwMode="auto">
          <a:xfrm>
            <a:off x="6365178" y="6032665"/>
            <a:ext cx="522514" cy="261257"/>
          </a:xfrm>
          <a:prstGeom prst="leftRightArrow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ru-RU" sz="2800" b="1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TextBox 16"/>
          <p:cNvSpPr txBox="1">
            <a:spLocks noChangeArrowheads="1"/>
          </p:cNvSpPr>
          <p:nvPr/>
        </p:nvSpPr>
        <p:spPr bwMode="auto">
          <a:xfrm>
            <a:off x="5984148" y="3719274"/>
            <a:ext cx="16530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 dirty="0" smtClean="0"/>
              <a:t>Локальний </a:t>
            </a:r>
          </a:p>
          <a:p>
            <a:pPr algn="ctr"/>
            <a:r>
              <a:rPr lang="uk-UA" b="1" dirty="0" smtClean="0"/>
              <a:t>протокол</a:t>
            </a:r>
            <a:endParaRPr lang="ru-RU" b="1" dirty="0"/>
          </a:p>
        </p:txBody>
      </p:sp>
      <p:sp>
        <p:nvSpPr>
          <p:cNvPr id="42" name="Bent Arrow 41"/>
          <p:cNvSpPr/>
          <p:nvPr/>
        </p:nvSpPr>
        <p:spPr bwMode="auto">
          <a:xfrm rot="5400000">
            <a:off x="7734714" y="4326582"/>
            <a:ext cx="801586" cy="801584"/>
          </a:xfrm>
          <a:prstGeom prst="bentArrow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ru-RU" sz="2800" b="1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90042" y="4926297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4" name="Right Arrow 8"/>
          <p:cNvSpPr>
            <a:spLocks noChangeArrowheads="1"/>
          </p:cNvSpPr>
          <p:nvPr/>
        </p:nvSpPr>
        <p:spPr bwMode="auto">
          <a:xfrm>
            <a:off x="4499761" y="3978234"/>
            <a:ext cx="1734784" cy="259330"/>
          </a:xfrm>
          <a:prstGeom prst="rightArrow">
            <a:avLst>
              <a:gd name="adj1" fmla="val 50000"/>
              <a:gd name="adj2" fmla="val 49902"/>
            </a:avLst>
          </a:prstGeom>
          <a:solidFill>
            <a:srgbClr val="FF0000"/>
          </a:solidFill>
          <a:ln w="25400" algn="ctr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6267" y="2838202"/>
            <a:ext cx="931442" cy="1325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2236" y="4475017"/>
            <a:ext cx="1424714" cy="2026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 bwMode="auto">
          <a:xfrm>
            <a:off x="451268" y="1579418"/>
            <a:ext cx="8110847" cy="232756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b="1" kern="0" dirty="0" smtClean="0">
                <a:solidFill>
                  <a:srgbClr val="C00000"/>
                </a:solidFill>
                <a:latin typeface="Arial"/>
              </a:rPr>
              <a:t>Наукова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b="1" kern="0" dirty="0" smtClean="0">
                <a:solidFill>
                  <a:srgbClr val="C00000"/>
                </a:solidFill>
                <a:latin typeface="Arial"/>
              </a:rPr>
              <a:t>площина</a:t>
            </a:r>
            <a:endParaRPr lang="ru-RU" sz="2800" b="1" kern="0" dirty="0" err="1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Дві площини ОМТ, або як перейти від теорії до практики</a:t>
            </a:r>
            <a:endParaRPr lang="ru-RU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099" y="1636815"/>
            <a:ext cx="1424714" cy="2026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28" name="Rounded Rectangle 27"/>
          <p:cNvSpPr/>
          <p:nvPr/>
        </p:nvSpPr>
        <p:spPr bwMode="auto">
          <a:xfrm>
            <a:off x="484918" y="3988068"/>
            <a:ext cx="8110847" cy="2327564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b="1" kern="0" dirty="0" smtClean="0">
                <a:solidFill>
                  <a:srgbClr val="7030A0"/>
                </a:solidFill>
                <a:latin typeface="Arial"/>
              </a:rPr>
              <a:t>Політична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b="1" kern="0" dirty="0" smtClean="0">
                <a:solidFill>
                  <a:srgbClr val="7030A0"/>
                </a:solidFill>
                <a:latin typeface="Arial"/>
              </a:rPr>
              <a:t>площина</a:t>
            </a:r>
            <a:endParaRPr lang="ru-RU" sz="2800" b="1" kern="0" dirty="0" err="1" smtClean="0">
              <a:solidFill>
                <a:srgbClr val="7030A0"/>
              </a:solidFill>
              <a:latin typeface="Arial"/>
            </a:endParaRPr>
          </a:p>
        </p:txBody>
      </p:sp>
      <p:pic>
        <p:nvPicPr>
          <p:cNvPr id="1027" name="Picture 3" descr="C:\Documents and Settings\ovg67582\Local Settings\Temporary Internet Files\Content.IE5\ITQ58X0N\MC9003342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352" y="4282206"/>
            <a:ext cx="1686154" cy="1808683"/>
          </a:xfrm>
          <a:prstGeom prst="rect">
            <a:avLst/>
          </a:prstGeom>
          <a:noFill/>
        </p:spPr>
      </p:pic>
      <p:sp>
        <p:nvSpPr>
          <p:cNvPr id="32" name="Down Arrow 31"/>
          <p:cNvSpPr/>
          <p:nvPr/>
        </p:nvSpPr>
        <p:spPr bwMode="auto">
          <a:xfrm>
            <a:off x="2671948" y="3515097"/>
            <a:ext cx="3621974" cy="748145"/>
          </a:xfrm>
          <a:prstGeom prst="downArrow">
            <a:avLst>
              <a:gd name="adj1" fmla="val 50000"/>
              <a:gd name="adj2" fmla="val 4708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endParaRPr lang="ru-RU" sz="2800" b="1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210796" y="1781299"/>
            <a:ext cx="2232560" cy="203068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kern="0" dirty="0" smtClean="0">
                <a:solidFill>
                  <a:srgbClr val="FFFFFF"/>
                </a:solidFill>
                <a:latin typeface="Arial"/>
              </a:rPr>
              <a:t>І. Ціннісна </a:t>
            </a:r>
            <a:r>
              <a:rPr lang="uk-UA" sz="1800" b="1" kern="0" dirty="0" smtClean="0">
                <a:solidFill>
                  <a:srgbClr val="FFFFFF"/>
                </a:solidFill>
                <a:latin typeface="Arial"/>
              </a:rPr>
              <a:t>компонента</a:t>
            </a:r>
            <a:endParaRPr lang="ru-RU" sz="1800" b="1" kern="0" dirty="0" err="1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293921" y="4168239"/>
            <a:ext cx="2196935" cy="1959429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36576" rIns="82296" bIns="36576" rtlCol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kern="0" dirty="0" smtClean="0">
                <a:solidFill>
                  <a:srgbClr val="FFFFFF"/>
                </a:solidFill>
                <a:latin typeface="Arial"/>
              </a:rPr>
              <a:t>ІІ. Вартісна </a:t>
            </a:r>
            <a:r>
              <a:rPr lang="uk-UA" sz="1800" b="1" kern="0" dirty="0" smtClean="0">
                <a:solidFill>
                  <a:srgbClr val="FFFFFF"/>
                </a:solidFill>
                <a:latin typeface="Arial"/>
              </a:rPr>
              <a:t>компонента</a:t>
            </a:r>
            <a:endParaRPr lang="ru-RU" sz="1800" b="1" kern="0" dirty="0" err="1" smtClean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І. ЦІННІСТЬ </a:t>
            </a:r>
            <a:r>
              <a:rPr lang="uk-UA" dirty="0" smtClean="0"/>
              <a:t>медичної технології  (наукова площина ОМТ)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99" y="1351280"/>
            <a:ext cx="8641443" cy="5392420"/>
          </a:xfrm>
        </p:spPr>
        <p:txBody>
          <a:bodyPr/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Цінність</a:t>
            </a:r>
            <a:r>
              <a:rPr lang="uk-UA" sz="2400" dirty="0" smtClean="0"/>
              <a:t> є першою компонентою запропоновної нами системи оцінки медичних технологій (СОМТ), що включає 6 складових:</a:t>
            </a:r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uk-UA" sz="2000" dirty="0" smtClean="0"/>
              <a:t>Складова ефективності медичної технології</a:t>
            </a:r>
            <a:endParaRPr lang="ru-RU" sz="2000" dirty="0" smtClean="0"/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uk-UA" sz="2000" dirty="0" smtClean="0"/>
              <a:t>Складова безпеки медичної технології</a:t>
            </a:r>
            <a:endParaRPr lang="ru-RU" sz="2000" dirty="0" smtClean="0"/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uk-UA" sz="2000" dirty="0" smtClean="0"/>
              <a:t>Складова комплайнсу та зручності застосування медичної технології</a:t>
            </a:r>
            <a:endParaRPr lang="ru-RU" sz="2000" dirty="0" smtClean="0"/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uk-UA" sz="2000" dirty="0" smtClean="0"/>
              <a:t>Економічна складова медичної технології</a:t>
            </a:r>
            <a:endParaRPr lang="ru-RU" sz="2000" dirty="0" smtClean="0"/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uk-UA" sz="2000" dirty="0" smtClean="0"/>
              <a:t>Соціальна складова медичної технології</a:t>
            </a:r>
            <a:endParaRPr lang="ru-RU" sz="2000" dirty="0" smtClean="0"/>
          </a:p>
          <a:p>
            <a:pPr marL="723900" lvl="1" indent="-457200">
              <a:buSzPct val="100000"/>
              <a:buFont typeface="+mj-lt"/>
              <a:buAutoNum type="arabicPeriod"/>
            </a:pPr>
            <a:r>
              <a:rPr lang="uk-UA" sz="2000" dirty="0" smtClean="0"/>
              <a:t>Етична складова медичної технології</a:t>
            </a:r>
          </a:p>
          <a:p>
            <a:pPr marL="457200" indent="-457200">
              <a:buSzPct val="100000"/>
              <a:buNone/>
            </a:pPr>
            <a:endParaRPr lang="uk-UA" sz="2200" dirty="0" smtClean="0"/>
          </a:p>
          <a:p>
            <a:pPr marL="457200" indent="-457200">
              <a:buSzPct val="100000"/>
              <a:buNone/>
            </a:pPr>
            <a:r>
              <a:rPr lang="uk-UA" sz="2200" dirty="0" smtClean="0"/>
              <a:t>Складові ЦІННОСТІ є об</a:t>
            </a:r>
            <a:r>
              <a:rPr lang="en-US" sz="2200" dirty="0" smtClean="0"/>
              <a:t>’</a:t>
            </a:r>
            <a:r>
              <a:rPr lang="uk-UA" sz="2200" dirty="0" smtClean="0"/>
              <a:t>єктами наукового етапу СОМТ</a:t>
            </a:r>
            <a:endParaRPr lang="ru-RU" sz="2200" dirty="0" smtClean="0"/>
          </a:p>
          <a:p>
            <a:pPr lvl="1"/>
            <a:endParaRPr lang="ru-RU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1886" y="6442502"/>
            <a:ext cx="84433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лабкий Г.О., </a:t>
            </a:r>
            <a:r>
              <a:rPr kumimoji="0" lang="ru-RU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Марков О.Ю.,</a:t>
            </a:r>
            <a:r>
              <a:rPr kumimoji="0" lang="uk-UA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Горбенко О.В.</a:t>
            </a:r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Цінність та вартість – дві компоненти системи оцінки медичних технологій та прийняття </a:t>
            </a:r>
          </a:p>
          <a:p>
            <a:r>
              <a:rPr lang="ru-RU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рішень в охороні здоров’я// Вісник соціальної гігієни та організації охорони здоров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’</a:t>
            </a:r>
            <a:r>
              <a:rPr lang="uk-UA" sz="105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я України. - №2. – 2012. С.98-103</a:t>
            </a:r>
            <a:endParaRPr kumimoji="0" lang="uk-UA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ange">
  <a:themeElements>
    <a:clrScheme name="Orange">
      <a:dk1>
        <a:srgbClr val="685D55"/>
      </a:dk1>
      <a:lt1>
        <a:sysClr val="window" lastClr="FFFFFF"/>
      </a:lt1>
      <a:dk2>
        <a:srgbClr val="999999"/>
      </a:dk2>
      <a:lt2>
        <a:srgbClr val="FF6600"/>
      </a:lt2>
      <a:accent1>
        <a:srgbClr val="F0AB00"/>
      </a:accent1>
      <a:accent2>
        <a:srgbClr val="336699"/>
      </a:accent2>
      <a:accent3>
        <a:srgbClr val="6699CC"/>
      </a:accent3>
      <a:accent4>
        <a:srgbClr val="336666"/>
      </a:accent4>
      <a:accent5>
        <a:srgbClr val="CCCCFF"/>
      </a:accent5>
      <a:accent6>
        <a:srgbClr val="FFCC00"/>
      </a:accent6>
      <a:hlink>
        <a:srgbClr val="FF0033"/>
      </a:hlink>
      <a:folHlink>
        <a:srgbClr val="E166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/>
          <a:tailEnd/>
        </a:ln>
      </a:spPr>
      <a:bodyPr lIns="82296" tIns="36576" rIns="82296" bIns="36576" rtlCol="0" anchor="ctr"/>
      <a:lstStyle>
        <a:defPPr algn="ctr" eaLnBrk="0" fontAlgn="auto" hangingPunct="0">
          <a:spcBef>
            <a:spcPts val="0"/>
          </a:spcBef>
          <a:spcAft>
            <a:spcPts val="0"/>
          </a:spcAft>
          <a:defRPr sz="2800" b="1" kern="0" dirty="0" err="1" smtClean="0">
            <a:solidFill>
              <a:srgbClr val="FFFFFF"/>
            </a:solidFill>
            <a:latin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CD18471B4D445810E88724A547A03" ma:contentTypeVersion="1" ma:contentTypeDescription="Create a new document." ma:contentTypeScope="" ma:versionID="1a36998179b2ec56786cac44c9b86ed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91cbc28bab8201e91988153a9e4461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B6C076B-B526-4FD1-9161-580D9DC294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26169C-C134-4D7A-8812-94F7DFE3E6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8A60F61-EDEF-4ADA-BC52-B017EF2EB02A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GSK PPT template_Sept28</Template>
  <TotalTime>2329</TotalTime>
  <Words>3631</Words>
  <Application>Microsoft Office PowerPoint</Application>
  <PresentationFormat>On-screen Show (4:3)</PresentationFormat>
  <Paragraphs>715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Orange</vt:lpstr>
      <vt:lpstr>  Цінність та вартість – дві компоненти системи оцінки медичних технологій та прийняття рішень в системі охорони здоров’я: моделі та приклади </vt:lpstr>
      <vt:lpstr>Деякі Принципи Оцінки Медичних Технологій (ОМТ)...</vt:lpstr>
      <vt:lpstr>Два методологічних підходи до медичних технологій</vt:lpstr>
      <vt:lpstr>Місце ОМТ в системі медичної стандартизації  України</vt:lpstr>
      <vt:lpstr>Основні питання, які слід вирішити:</vt:lpstr>
      <vt:lpstr>Системний підхід до ОМТ (сучасна парадигма)</vt:lpstr>
      <vt:lpstr>    Ситуація в Україні</vt:lpstr>
      <vt:lpstr>Дві площини ОМТ, або як перейти від теорії до практики</vt:lpstr>
      <vt:lpstr>І. ЦІННІСТЬ медичної технології  (наукова площина ОМТ)</vt:lpstr>
      <vt:lpstr>1.Складова ефективності</vt:lpstr>
      <vt:lpstr>2.Складова безпеки</vt:lpstr>
      <vt:lpstr>3. Складова комплайнсу та зручності застосування</vt:lpstr>
      <vt:lpstr>Інструменти для оцінки (1,2,3)</vt:lpstr>
      <vt:lpstr>Приклад: співставлення ефективності та профілю безпеки різних ТГКС в дерматології (терапевтичний індекс)</vt:lpstr>
      <vt:lpstr>4.Економічна складова</vt:lpstr>
      <vt:lpstr>Приклад:  Вакцинація + скринінг на рак шийки матки – результати поєднання двох медичних технологій</vt:lpstr>
      <vt:lpstr>5. Соціальна складова</vt:lpstr>
      <vt:lpstr>Приклад: оцінка соціального тягаря ХОЗЛ (ВООЗ)</vt:lpstr>
      <vt:lpstr>6. Етична складова</vt:lpstr>
      <vt:lpstr>Інструменти для оцінки (4,5,6)</vt:lpstr>
      <vt:lpstr>Багатовимірність та системний підхід у визначенні ціннісної компоненти в СОМТ (Зведений Індекс)</vt:lpstr>
      <vt:lpstr>ІІ. ВАРТІСТЬ медичної технології  (політична площина ОМТ)</vt:lpstr>
      <vt:lpstr>Граничні рівні фінансової доступності медичних технологій за первинно встановленою вартістю</vt:lpstr>
      <vt:lpstr>Чому саме такий підхід?</vt:lpstr>
      <vt:lpstr>Чотири моделі співвідношення ціннісної та вартісної компонент СОМТ</vt:lpstr>
      <vt:lpstr>Модель І: Низька цінність/ Низька вартість</vt:lpstr>
      <vt:lpstr>Модель ІІ: Низька цінність/ Висока вартість</vt:lpstr>
      <vt:lpstr>Модель ІІІ: Висока цінність/ Висока вартість</vt:lpstr>
      <vt:lpstr>Модель ІV: Висока цінність/ Низька вартість</vt:lpstr>
      <vt:lpstr>Виключення та обмеження</vt:lpstr>
      <vt:lpstr>Концепція відшкодування вартості медичних технологій різним категоріям населення відповідно до квинтилів платоспроможності</vt:lpstr>
      <vt:lpstr>Приклад застосування запропонованої СОМТ</vt:lpstr>
      <vt:lpstr>Джерела відшкодування вартості  </vt:lpstr>
      <vt:lpstr>Сфери подальшого співробітництва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Brown</dc:creator>
  <cp:lastModifiedBy>Gorbenko Oleksandr</cp:lastModifiedBy>
  <cp:revision>87</cp:revision>
  <cp:lastPrinted>2003-07-22T13:31:48Z</cp:lastPrinted>
  <dcterms:created xsi:type="dcterms:W3CDTF">2010-10-04T17:40:36Z</dcterms:created>
  <dcterms:modified xsi:type="dcterms:W3CDTF">2012-10-15T23:32:13Z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0x010100043CD18471B4D445810E88724A547A03</vt:lpwstr>
  </property>
</Properties>
</file>