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3"/>
  </p:notesMasterIdLst>
  <p:sldIdLst>
    <p:sldId id="256" r:id="rId2"/>
    <p:sldId id="332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257" r:id="rId12"/>
    <p:sldId id="299" r:id="rId13"/>
    <p:sldId id="291" r:id="rId14"/>
    <p:sldId id="294" r:id="rId15"/>
    <p:sldId id="293" r:id="rId16"/>
    <p:sldId id="303" r:id="rId17"/>
    <p:sldId id="304" r:id="rId18"/>
    <p:sldId id="305" r:id="rId19"/>
    <p:sldId id="306" r:id="rId20"/>
    <p:sldId id="259" r:id="rId21"/>
    <p:sldId id="348" r:id="rId22"/>
    <p:sldId id="262" r:id="rId23"/>
    <p:sldId id="349" r:id="rId24"/>
    <p:sldId id="263" r:id="rId25"/>
    <p:sldId id="264" r:id="rId26"/>
    <p:sldId id="296" r:id="rId27"/>
    <p:sldId id="258" r:id="rId28"/>
    <p:sldId id="297" r:id="rId29"/>
    <p:sldId id="307" r:id="rId30"/>
    <p:sldId id="289" r:id="rId31"/>
    <p:sldId id="347" r:id="rId32"/>
    <p:sldId id="290" r:id="rId33"/>
    <p:sldId id="327" r:id="rId34"/>
    <p:sldId id="266" r:id="rId35"/>
    <p:sldId id="308" r:id="rId36"/>
    <p:sldId id="267" r:id="rId37"/>
    <p:sldId id="310" r:id="rId38"/>
    <p:sldId id="269" r:id="rId39"/>
    <p:sldId id="270" r:id="rId40"/>
    <p:sldId id="328" r:id="rId41"/>
    <p:sldId id="329" r:id="rId42"/>
    <p:sldId id="330" r:id="rId43"/>
    <p:sldId id="346" r:id="rId44"/>
    <p:sldId id="355" r:id="rId45"/>
    <p:sldId id="356" r:id="rId46"/>
    <p:sldId id="271" r:id="rId47"/>
    <p:sldId id="343" r:id="rId48"/>
    <p:sldId id="344" r:id="rId49"/>
    <p:sldId id="351" r:id="rId50"/>
    <p:sldId id="342" r:id="rId51"/>
    <p:sldId id="312" r:id="rId52"/>
    <p:sldId id="311" r:id="rId53"/>
    <p:sldId id="313" r:id="rId54"/>
    <p:sldId id="315" r:id="rId55"/>
    <p:sldId id="279" r:id="rId56"/>
    <p:sldId id="277" r:id="rId57"/>
    <p:sldId id="278" r:id="rId58"/>
    <p:sldId id="322" r:id="rId59"/>
    <p:sldId id="281" r:id="rId60"/>
    <p:sldId id="282" r:id="rId61"/>
    <p:sldId id="283" r:id="rId62"/>
    <p:sldId id="316" r:id="rId63"/>
    <p:sldId id="284" r:id="rId64"/>
    <p:sldId id="285" r:id="rId65"/>
    <p:sldId id="286" r:id="rId66"/>
    <p:sldId id="345" r:id="rId67"/>
    <p:sldId id="323" r:id="rId68"/>
    <p:sldId id="325" r:id="rId69"/>
    <p:sldId id="326" r:id="rId70"/>
    <p:sldId id="287" r:id="rId71"/>
    <p:sldId id="353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7" autoAdjust="0"/>
    <p:restoredTop sz="94660"/>
  </p:normalViewPr>
  <p:slideViewPr>
    <p:cSldViewPr>
      <p:cViewPr varScale="1">
        <p:scale>
          <a:sx n="76" d="100"/>
          <a:sy n="76" d="100"/>
        </p:scale>
        <p:origin x="62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05F83-E620-409D-8AA5-FB7C66C363D2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23AD-FBCB-4FC9-A41A-2CECF510A14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23AD-FBCB-4FC9-A41A-2CECF510A14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23AD-FBCB-4FC9-A41A-2CECF510A14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23AD-FBCB-4FC9-A41A-2CECF510A14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23AD-FBCB-4FC9-A41A-2CECF510A14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5E9BA6-7BE0-41CB-9CF7-FE383296AC5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491536-10A7-4453-BF7A-E16549C076C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420888"/>
          </a:xfrm>
        </p:spPr>
        <p:txBody>
          <a:bodyPr>
            <a:normAutofit/>
          </a:bodyPr>
          <a:lstStyle/>
          <a:p>
            <a:pPr algn="ctr"/>
            <a:r>
              <a:rPr lang="uk-UA" sz="36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Обстеження пацієнтів в клініці ортопедичної стоматології.</a:t>
            </a:r>
            <a:br>
              <a:rPr lang="en-US" sz="36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Основні та додаткові методи обстеження. Діагноз.</a:t>
            </a:r>
            <a:endParaRPr lang="ru-RU" sz="36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7854696" cy="126876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Костенко С. 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229200"/>
            <a:ext cx="639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ортопедичної стоматології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17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Слинні залози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6183"/>
            <a:ext cx="3237395" cy="239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7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1" y="3789040"/>
            <a:ext cx="4651216" cy="256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3993865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Забезпечують змочування і первинну ферментну обробку їжі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51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782" y="275222"/>
            <a:ext cx="5976664" cy="917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Методи обстеження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5782" y="1940638"/>
            <a:ext cx="2376264" cy="70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Основні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188" y="1940638"/>
            <a:ext cx="2664180" cy="6846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Додаткові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4" idx="2"/>
          </p:cNvCxnSpPr>
          <p:nvPr/>
        </p:nvCxnSpPr>
        <p:spPr>
          <a:xfrm>
            <a:off x="4554114" y="1192620"/>
            <a:ext cx="1332148" cy="74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 flipH="1">
            <a:off x="3293974" y="1192620"/>
            <a:ext cx="1260140" cy="74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83568" y="3197041"/>
            <a:ext cx="3672408" cy="3485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Суб</a:t>
            </a:r>
            <a:r>
              <a:rPr lang="en-US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єктивні</a:t>
            </a:r>
            <a:endParaRPr lang="uk-UA" sz="20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cs typeface="Times New Roman" panose="02020603050405020304" pitchFamily="18" charset="0"/>
              </a:rPr>
              <a:t>- Скарги</a:t>
            </a:r>
          </a:p>
          <a:p>
            <a:pPr marL="36576" algn="ctr"/>
            <a:r>
              <a:rPr lang="uk-UA" sz="2000" dirty="0" err="1">
                <a:cs typeface="Times New Roman" panose="02020603050405020304" pitchFamily="18" charset="0"/>
              </a:rPr>
              <a:t>-Анамнез</a:t>
            </a:r>
            <a:r>
              <a:rPr lang="uk-UA" sz="2000" dirty="0">
                <a:cs typeface="Times New Roman" panose="02020603050405020304" pitchFamily="18" charset="0"/>
              </a:rPr>
              <a:t> життя</a:t>
            </a:r>
          </a:p>
          <a:p>
            <a:pPr marL="36576" algn="ctr"/>
            <a:r>
              <a:rPr lang="uk-UA" sz="2000" dirty="0" err="1">
                <a:cs typeface="Times New Roman" panose="02020603050405020304" pitchFamily="18" charset="0"/>
              </a:rPr>
              <a:t>-Анамнез</a:t>
            </a:r>
            <a:r>
              <a:rPr lang="uk-UA" sz="2000" dirty="0">
                <a:cs typeface="Times New Roman" panose="02020603050405020304" pitchFamily="18" charset="0"/>
              </a:rPr>
              <a:t> захворювання</a:t>
            </a:r>
          </a:p>
          <a:p>
            <a:pPr algn="ctr"/>
            <a:endParaRPr lang="uk-UA" sz="2000" b="1" dirty="0"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Об</a:t>
            </a:r>
            <a:r>
              <a:rPr lang="en-US" sz="2000" b="1" dirty="0">
                <a:solidFill>
                  <a:srgbClr val="FFC000"/>
                </a:solidFill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єктивні</a:t>
            </a:r>
            <a:endParaRPr lang="uk-UA" sz="20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36576" algn="ctr"/>
            <a:r>
              <a:rPr lang="uk-UA" sz="2000" dirty="0" err="1">
                <a:cs typeface="Times New Roman" panose="02020603050405020304" pitchFamily="18" charset="0"/>
              </a:rPr>
              <a:t>-Зовнішньоротовий</a:t>
            </a:r>
            <a:r>
              <a:rPr lang="uk-UA" sz="2000" dirty="0">
                <a:cs typeface="Times New Roman" panose="02020603050405020304" pitchFamily="18" charset="0"/>
              </a:rPr>
              <a:t> огляд</a:t>
            </a:r>
          </a:p>
          <a:p>
            <a:pPr marL="36576" algn="ctr"/>
            <a:r>
              <a:rPr lang="uk-UA" sz="2000" dirty="0" err="1">
                <a:cs typeface="Times New Roman" panose="02020603050405020304" pitchFamily="18" charset="0"/>
              </a:rPr>
              <a:t>-Внутрішньоротовий</a:t>
            </a:r>
            <a:r>
              <a:rPr lang="uk-UA" sz="2000" dirty="0">
                <a:cs typeface="Times New Roman" panose="02020603050405020304" pitchFamily="18" charset="0"/>
              </a:rPr>
              <a:t> огляд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140" y="3200064"/>
            <a:ext cx="3744300" cy="34822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Рентгенографія, </a:t>
            </a:r>
            <a:r>
              <a:rPr lang="uk-UA" sz="2000" dirty="0" err="1"/>
              <a:t>компьютерна</a:t>
            </a:r>
            <a:r>
              <a:rPr lang="uk-UA" sz="2000" dirty="0"/>
              <a:t> томографія</a:t>
            </a:r>
          </a:p>
          <a:p>
            <a:pPr algn="ctr"/>
            <a:r>
              <a:rPr lang="uk-UA" sz="2000" dirty="0"/>
              <a:t>Гальванометрія</a:t>
            </a:r>
          </a:p>
          <a:p>
            <a:pPr algn="ctr"/>
            <a:r>
              <a:rPr lang="uk-UA" sz="2000" dirty="0" err="1"/>
              <a:t>Реопар</a:t>
            </a:r>
            <a:r>
              <a:rPr lang="en-US" sz="2000" dirty="0"/>
              <a:t>o</a:t>
            </a:r>
            <a:r>
              <a:rPr lang="uk-UA" sz="2000" dirty="0" err="1"/>
              <a:t>донтографія</a:t>
            </a:r>
            <a:endParaRPr lang="uk-UA" sz="2000" dirty="0"/>
          </a:p>
          <a:p>
            <a:pPr algn="ctr"/>
            <a:r>
              <a:rPr lang="uk-UA" sz="2000" dirty="0"/>
              <a:t>Дослідження діагностичних моделей</a:t>
            </a:r>
          </a:p>
          <a:p>
            <a:pPr algn="ctr"/>
            <a:r>
              <a:rPr lang="uk-UA" sz="2000" dirty="0"/>
              <a:t>Визначення жувальної ефективності</a:t>
            </a:r>
          </a:p>
          <a:p>
            <a:pPr algn="ctr"/>
            <a:r>
              <a:rPr lang="uk-UA" sz="2000" dirty="0"/>
              <a:t>Електроміографія</a:t>
            </a:r>
          </a:p>
          <a:p>
            <a:pPr algn="ctr"/>
            <a:r>
              <a:rPr lang="uk-UA" sz="2000" dirty="0" err="1"/>
              <a:t>Мастикаціодинамометрія</a:t>
            </a:r>
            <a:endParaRPr lang="uk-UA" sz="2000" dirty="0"/>
          </a:p>
          <a:p>
            <a:pPr algn="ctr"/>
            <a:r>
              <a:rPr lang="uk-UA" sz="2000" dirty="0" err="1"/>
              <a:t>Міотонометрія</a:t>
            </a:r>
            <a:endParaRPr lang="uk-UA" sz="2000" dirty="0"/>
          </a:p>
          <a:p>
            <a:pPr algn="ctr"/>
            <a:r>
              <a:rPr lang="uk-UA" sz="2000" dirty="0"/>
              <a:t>Реографія</a:t>
            </a:r>
          </a:p>
        </p:txBody>
      </p: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>
            <a:off x="2753914" y="2642713"/>
            <a:ext cx="0" cy="554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</p:cNvCxnSpPr>
          <p:nvPr/>
        </p:nvCxnSpPr>
        <p:spPr>
          <a:xfrm>
            <a:off x="6552278" y="2625243"/>
            <a:ext cx="18031" cy="58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42" y="620688"/>
            <a:ext cx="8229600" cy="1080120"/>
          </a:xfrm>
        </p:spPr>
        <p:txBody>
          <a:bodyPr>
            <a:normAutofit/>
          </a:bodyPr>
          <a:lstStyle/>
          <a:p>
            <a:pPr algn="just"/>
            <a:r>
              <a:rPr lang="uk-UA" dirty="0" err="1">
                <a:solidFill>
                  <a:srgbClr val="FFC000"/>
                </a:solidFill>
              </a:rPr>
              <a:t>Суб</a:t>
            </a:r>
            <a:r>
              <a:rPr lang="en-US" dirty="0">
                <a:solidFill>
                  <a:srgbClr val="FFC000"/>
                </a:solidFill>
              </a:rPr>
              <a:t>’</a:t>
            </a:r>
            <a:r>
              <a:rPr lang="uk-UA" dirty="0" err="1">
                <a:solidFill>
                  <a:srgbClr val="FFC000"/>
                </a:solidFill>
              </a:rPr>
              <a:t>єктивні</a:t>
            </a:r>
            <a:r>
              <a:rPr lang="uk-UA" dirty="0">
                <a:solidFill>
                  <a:srgbClr val="FFC000"/>
                </a:solidFill>
              </a:rPr>
              <a:t> методи обстеження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4" descr="C:\Documents and Settings\1\Рабочий стол\удалить\e732188067afd23b3df78a2b00445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89324" cy="405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89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Скарги на больові відчуття в зубах, СНЩС, СОПР</a:t>
            </a:r>
          </a:p>
          <a:p>
            <a:pPr algn="just"/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пережовування їжі внаслідок втрати зубів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велике слиновиділення чи сухість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Кровоточивість ясен 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Стирання чи рухомість зубів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Неприємний запах з рота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Печія язика чи піднебіння</a:t>
            </a:r>
          </a:p>
        </p:txBody>
      </p:sp>
    </p:spTree>
    <p:extLst>
      <p:ext uri="{BB962C8B-B14F-4D97-AF65-F5344CB8AC3E}">
        <p14:creationId xmlns:p14="http://schemas.microsoft.com/office/powerpoint/2010/main" val="163541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125" y="188640"/>
            <a:ext cx="7467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</a:rPr>
              <a:t>Анамнез життя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556793"/>
            <a:ext cx="4320480" cy="4176464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6EA0B0"/>
              </a:buClr>
            </a:pP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народження, умови праці і життя, режим харчування</a:t>
            </a:r>
          </a:p>
          <a:p>
            <a:pPr lvl="0" algn="just">
              <a:buClr>
                <a:srgbClr val="6EA0B0"/>
              </a:buClr>
            </a:pP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Перенесені і супутні захворювання</a:t>
            </a:r>
          </a:p>
          <a:p>
            <a:pPr lvl="0" algn="just">
              <a:buClr>
                <a:srgbClr val="6EA0B0"/>
              </a:buClr>
            </a:pP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 захворювання</a:t>
            </a:r>
          </a:p>
          <a:p>
            <a:pPr lvl="0" algn="just">
              <a:buClr>
                <a:srgbClr val="6EA0B0"/>
              </a:buClr>
            </a:pP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Алергологічний статус</a:t>
            </a:r>
          </a:p>
          <a:p>
            <a:endParaRPr lang="ru-RU" dirty="0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70766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3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захворювання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3816424" cy="3672408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захворювання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і особливості протікання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проведеного раніше лікування.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фото анамнезу стомат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83268"/>
            <a:ext cx="4320480" cy="303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1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захворювання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49614"/>
            <a:ext cx="4176464" cy="936104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втрати зубів</a:t>
            </a:r>
          </a:p>
        </p:txBody>
      </p:sp>
      <p:pic>
        <p:nvPicPr>
          <p:cNvPr id="5" name="Picture 1" descr="C:\Documents and Settings\1\Рабочий стол\удалить\extraction20pic.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988840"/>
            <a:ext cx="374441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70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захворювання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10" y="2278117"/>
            <a:ext cx="4176464" cy="3456384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виникнення болю, момент появи, його характер, інтенсивність, а також від чого він зменшується або збільшується.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9262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75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47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21818"/>
            <a:ext cx="4176464" cy="1008112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«Протезний статус» пацієнта.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3078107" cy="251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Оля\Desktop\vremennyy-zubnoy-prot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215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88184"/>
            <a:ext cx="3918223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7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8136904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єктивні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обстеження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я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5513"/>
            <a:ext cx="5332760" cy="36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Ортопедична стоматологія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4032448" cy="4968552"/>
          </a:xfrm>
        </p:spPr>
        <p:txBody>
          <a:bodyPr anchor="ctr">
            <a:normAutofit/>
          </a:bodyPr>
          <a:lstStyle/>
          <a:p>
            <a:pPr marL="0" indent="4500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 розділ клінічної медицини, що вивчає етіологію і патогенез захворювань, дефектів, деформацій і пошкоджень зубів, щелеп та інших органів порожнини рота і щелепно-лицевої ділянки, який розробляє методи їх діагностики, лікування і профілактики шляхом застосування ортопедичних апаратів і протезів.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" y="227687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74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Зовнішньоротовий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  <a:endParaRPr lang="ru-RU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4826443" cy="4464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Симетричність та пропорційність половин обличчя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обличчя (конічне, овальне, квадратне)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обличчя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нижньої частини обличчя</a:t>
            </a:r>
          </a:p>
          <a:p>
            <a:pPr algn="just"/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Вираженість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носогубних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і характер відкривання рота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звуження ротової щілини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Хрускіт і клацання в СНЩС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27090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solidFill>
                  <a:srgbClr val="FFC000"/>
                </a:solidFill>
              </a:rPr>
              <a:t>Зовнішньоротовий</a:t>
            </a:r>
            <a:r>
              <a:rPr lang="uk-UA" dirty="0">
                <a:solidFill>
                  <a:srgbClr val="FFC000"/>
                </a:solidFill>
              </a:rPr>
              <a:t> огляд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752528" cy="4536504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br>
              <a:rPr lang="uk-UA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5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uk-UA" sz="5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</a:t>
            </a:r>
            <a:r>
              <a:rPr lang="uk-UA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розміщена між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межею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волосистої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з'єднує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брови</a:t>
            </a:r>
            <a:b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5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зєднує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брови і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лінією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по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 носа</a:t>
            </a:r>
            <a:b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5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перегородки носа до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нижньої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5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підборіддя</a:t>
            </a:r>
            <a: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100" dirty="0"/>
          </a:p>
        </p:txBody>
      </p:sp>
      <p:pic>
        <p:nvPicPr>
          <p:cNvPr id="4099" name="Picture 3" descr="C:\Users\Оля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/>
          <a:stretch/>
        </p:blipFill>
        <p:spPr bwMode="auto">
          <a:xfrm>
            <a:off x="6516216" y="1484785"/>
            <a:ext cx="18390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я\Desktop\brovi-i-forma-litsa-sozdaem-garmonichnyj-obraz-8w150697620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19194"/>
          <a:stretch/>
        </p:blipFill>
        <p:spPr bwMode="auto">
          <a:xfrm>
            <a:off x="5076056" y="3763413"/>
            <a:ext cx="2586447" cy="24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2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нижньої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4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оклюзії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рядах;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оклюзійною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щелепа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опущена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,чи висота фізіологічного спокою, більша від попередньої на 3-4 мм.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2944" b="5003"/>
          <a:stretch/>
        </p:blipFill>
        <p:spPr bwMode="auto">
          <a:xfrm>
            <a:off x="5148064" y="1777135"/>
            <a:ext cx="3477763" cy="19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я\Desktop\vysota-poko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09" y="4043550"/>
            <a:ext cx="2448272" cy="23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1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3101" y="153549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</a:rPr>
              <a:t>Типи обличчя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5" y="2289207"/>
            <a:ext cx="1264482" cy="14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1296549"/>
            <a:ext cx="265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Церебральний</a:t>
            </a: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26" y="2345246"/>
            <a:ext cx="1279032" cy="14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1294480"/>
            <a:ext cx="2615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Респіраторний</a:t>
            </a:r>
            <a:endParaRPr lang="ru-RU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4" y="4798379"/>
            <a:ext cx="1291685" cy="15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13"/>
          <p:cNvSpPr txBox="1">
            <a:spLocks noGrp="1"/>
          </p:cNvSpPr>
          <p:nvPr>
            <p:ph type="body" idx="1"/>
          </p:nvPr>
        </p:nvSpPr>
        <p:spPr>
          <a:xfrm>
            <a:off x="539552" y="4113964"/>
            <a:ext cx="228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0" dirty="0" err="1">
                <a:solidFill>
                  <a:schemeClr val="tx1"/>
                </a:solidFill>
              </a:rPr>
              <a:t>Дегестивний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3" y="4798379"/>
            <a:ext cx="1147625" cy="14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Текст 16"/>
          <p:cNvSpPr txBox="1">
            <a:spLocks noGrp="1"/>
          </p:cNvSpPr>
          <p:nvPr>
            <p:ph type="body" sz="half" idx="3"/>
          </p:nvPr>
        </p:nvSpPr>
        <p:spPr>
          <a:xfrm>
            <a:off x="5380433" y="3983351"/>
            <a:ext cx="240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0" dirty="0">
                <a:solidFill>
                  <a:schemeClr val="tx1"/>
                </a:solidFill>
              </a:rPr>
              <a:t>М</a:t>
            </a:r>
            <a:r>
              <a:rPr lang="en-US" sz="2800" b="0" dirty="0">
                <a:solidFill>
                  <a:schemeClr val="tx1"/>
                </a:solidFill>
              </a:rPr>
              <a:t>’</a:t>
            </a:r>
            <a:r>
              <a:rPr lang="uk-UA" sz="2800" b="0" dirty="0" err="1">
                <a:solidFill>
                  <a:schemeClr val="tx1"/>
                </a:solidFill>
              </a:rPr>
              <a:t>язовий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5126" name="Picture 6" descr="C:\Users\Оля\Desktop\6f6c7cbc71076a49a630e0fc05318776-e149475404913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14704"/>
          <a:stretch/>
        </p:blipFill>
        <p:spPr bwMode="auto">
          <a:xfrm>
            <a:off x="2362314" y="4612605"/>
            <a:ext cx="1872208" cy="20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Оля\Desktop\angelinajolie1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8210"/>
          <a:stretch/>
        </p:blipFill>
        <p:spPr bwMode="auto">
          <a:xfrm>
            <a:off x="6830418" y="4612605"/>
            <a:ext cx="1872208" cy="19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Оля\Desktop\forma-brovey-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b="16826"/>
          <a:stretch/>
        </p:blipFill>
        <p:spPr bwMode="auto">
          <a:xfrm>
            <a:off x="2362314" y="2052716"/>
            <a:ext cx="1656184" cy="20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Оля\Desktop\Без названия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23662"/>
            <a:ext cx="1610346" cy="20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51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41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СНЩС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130" y="1321856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cs typeface="Times New Roman" panose="02020603050405020304" pitchFamily="18" charset="0"/>
              </a:rPr>
              <a:t>Пальпація</a:t>
            </a:r>
            <a:endParaRPr lang="ru-RU" sz="28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r>
              <a:rPr lang="ru-RU" sz="2800" dirty="0" err="1"/>
              <a:t>проводять</a:t>
            </a:r>
            <a:r>
              <a:rPr lang="ru-RU" sz="2800" dirty="0"/>
              <a:t> за 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/>
              <a:t>зімкнутих</a:t>
            </a:r>
            <a:r>
              <a:rPr lang="ru-RU" sz="2800" dirty="0"/>
              <a:t> </a:t>
            </a:r>
            <a:r>
              <a:rPr lang="ru-RU" sz="2800" dirty="0" err="1"/>
              <a:t>зубних</a:t>
            </a:r>
            <a:r>
              <a:rPr lang="ru-RU" sz="2800" dirty="0"/>
              <a:t> </a:t>
            </a:r>
            <a:r>
              <a:rPr lang="ru-RU" sz="2800" dirty="0" err="1"/>
              <a:t>рядів</a:t>
            </a:r>
            <a:r>
              <a:rPr lang="ru-RU" sz="2800" dirty="0"/>
              <a:t>, у момент </a:t>
            </a:r>
            <a:r>
              <a:rPr lang="ru-RU" sz="2800" dirty="0" err="1"/>
              <a:t>відкривання</a:t>
            </a:r>
            <a:r>
              <a:rPr lang="ru-RU" sz="2800" dirty="0"/>
              <a:t> рота і за </a:t>
            </a:r>
            <a:r>
              <a:rPr lang="ru-RU" sz="2800" dirty="0" err="1"/>
              <a:t>умови</a:t>
            </a:r>
            <a:r>
              <a:rPr lang="ru-RU" sz="2800" dirty="0"/>
              <a:t> широко </a:t>
            </a:r>
            <a:r>
              <a:rPr lang="ru-RU" sz="2800" dirty="0" err="1"/>
              <a:t>відкритого</a:t>
            </a:r>
            <a:r>
              <a:rPr lang="ru-RU" sz="2800" dirty="0"/>
              <a:t> рота.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251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cs typeface="Times New Roman" panose="02020603050405020304" pitchFamily="18" charset="0"/>
              </a:rPr>
              <a:t>Аускультація</a:t>
            </a:r>
            <a:endParaRPr lang="ru-RU" sz="28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r>
              <a:rPr lang="ru-RU" sz="2800" dirty="0" err="1">
                <a:cs typeface="Times New Roman" panose="02020603050405020304" pitchFamily="18" charset="0"/>
              </a:rPr>
              <a:t>проводять</a:t>
            </a:r>
            <a:r>
              <a:rPr lang="ru-RU" sz="2800" dirty="0"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cs typeface="Times New Roman" panose="02020603050405020304" pitchFamily="18" charset="0"/>
              </a:rPr>
              <a:t> фонендоскопа</a:t>
            </a:r>
            <a:r>
              <a:rPr lang="ru-RU" sz="2800" dirty="0"/>
              <a:t>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0" y="4869160"/>
            <a:ext cx="1881118" cy="151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Оля\Desktop\пальпация снщ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6" t="8135" r="23295" b="16484"/>
          <a:stretch/>
        </p:blipFill>
        <p:spPr bwMode="auto">
          <a:xfrm>
            <a:off x="6804248" y="3140968"/>
            <a:ext cx="1728192" cy="14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пальпация 1снщ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 r="6577" b="8900"/>
          <a:stretch/>
        </p:blipFill>
        <p:spPr bwMode="auto">
          <a:xfrm>
            <a:off x="5692086" y="1413646"/>
            <a:ext cx="2261000" cy="151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пальпация 3 сн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0" y="3140968"/>
            <a:ext cx="1577428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3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39" y="548680"/>
            <a:ext cx="8147248" cy="308495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головок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щелепи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1.Нормальний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вершину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горбка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2.Рух з великою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вершину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Картинки по запросу temporomandibular maxillary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9075"/>
            <a:ext cx="5184575" cy="2206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я\Desktop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7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лімфатичних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8"/>
            <a:ext cx="3528392" cy="3080758"/>
          </a:xfrm>
        </p:spPr>
        <p:txBody>
          <a:bodyPr/>
          <a:lstStyle/>
          <a:p>
            <a:r>
              <a:rPr lang="uk-UA" dirty="0"/>
              <a:t>Розміри;</a:t>
            </a:r>
          </a:p>
          <a:p>
            <a:r>
              <a:rPr lang="uk-UA" dirty="0"/>
              <a:t>Консистенцію;</a:t>
            </a:r>
          </a:p>
          <a:p>
            <a:r>
              <a:rPr lang="uk-UA" dirty="0"/>
              <a:t>Рухомість;</a:t>
            </a:r>
          </a:p>
          <a:p>
            <a:r>
              <a:rPr lang="uk-UA" dirty="0"/>
              <a:t>Болючість.</a:t>
            </a:r>
            <a:endParaRPr lang="ru-RU" dirty="0"/>
          </a:p>
        </p:txBody>
      </p:sp>
      <p:pic>
        <p:nvPicPr>
          <p:cNvPr id="7170" name="Picture 2" descr="C:\Users\Оля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7" y="2420888"/>
            <a:ext cx="32161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8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Внутрішньоротовий</a:t>
            </a: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огляд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хворого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176464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рота;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пародонту;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беззубої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68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слизової оболонки порожнини рота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04856" cy="1800200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глибину присінка, оглядають малі слинні залози (щічні і губні);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висоту прикріплення вуздечок губ та слизових тяжів.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Картинки по запросу  prisms of the oral c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98431"/>
            <a:ext cx="4320480" cy="268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70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порожнини рота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4392488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Вивідні протоки великих слинних залоз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Вуздечку язика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Язик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Піднебінні дужки, крило-подібно-нижньощелепні складки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 вологість, колір СОПР, наявність на ній патологічних елементів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Картинки по запросу oral ca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960440" cy="479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4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3792"/>
            <a:ext cx="7467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3"/>
            <a:ext cx="7467600" cy="4032448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причини захворювання,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 морфологічних і функціональних порушень,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діагнозу,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методу лікування і розробка профілактичних заходів.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7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СОПР за </a:t>
            </a:r>
            <a:r>
              <a:rPr lang="uk-UA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Супле</a:t>
            </a:r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uk-UA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адентії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тип- ідеальний рот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виражені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податливою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блідо-рожевого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тип-твердий рот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атрофована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тверда, суха,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альвеолярного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відростка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тип-пухкий рот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Гіпертрофована рихла слизова оболонка, альвеолярні відростки низько.</a:t>
            </a:r>
          </a:p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тип-нерівномірна атрофія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 рухомі тяжі слизової оболонки, які розміщуються вздовж і легко зміщуються при незначному надавлюванні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0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ззуба щеле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61" y="1710490"/>
            <a:ext cx="3240360" cy="197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1559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Типи слизової оболонки беззубих щелеп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Оля\Desktop\image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72" y="4138479"/>
            <a:ext cx="2596362" cy="21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я\Desktop\edentulis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168352" cy="21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я\Desktop\аденти11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25" y="1588154"/>
            <a:ext cx="260980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0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СОПР верхньої щелепи за </a:t>
            </a:r>
            <a:r>
              <a:rPr lang="uk-UA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Люндом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122912" cy="458986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(центральна фіброзна зона)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піднебінного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сагітального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шва,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підслизового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піддатливістю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(периферійна фіброзна зона)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коміркового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підслизовий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2739709" cy="338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24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СОПР верхньої щелепи за </a:t>
            </a:r>
            <a:r>
              <a:rPr lang="uk-UA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Люндом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5040560" cy="453650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(залозиста зона)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піднебіння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підслизовий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піддатлива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(жирова зона)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складки твердого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піднебіння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palatinae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наявний підслизовий шар, середній ступінь піддатливості.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161674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Оля\Desktop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08166"/>
            <a:ext cx="2801446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1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95602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</a:rPr>
              <a:t>Обстеження</a:t>
            </a:r>
            <a:r>
              <a:rPr lang="uk-UA" dirty="0"/>
              <a:t> </a:t>
            </a:r>
            <a:r>
              <a:rPr lang="uk-UA" dirty="0">
                <a:solidFill>
                  <a:srgbClr val="FFC000"/>
                </a:solidFill>
              </a:rPr>
              <a:t>зубів і зубних рядів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21" y="2708920"/>
            <a:ext cx="4327649" cy="3209822"/>
          </a:xfrm>
        </p:spPr>
        <p:txBody>
          <a:bodyPr/>
          <a:lstStyle/>
          <a:p>
            <a:r>
              <a:rPr lang="uk-UA" dirty="0"/>
              <a:t>Перкусія </a:t>
            </a:r>
          </a:p>
          <a:p>
            <a:r>
              <a:rPr lang="uk-UA" dirty="0"/>
              <a:t>Зондування</a:t>
            </a:r>
          </a:p>
          <a:p>
            <a:r>
              <a:rPr lang="uk-UA" dirty="0"/>
              <a:t>Пальпація</a:t>
            </a:r>
          </a:p>
          <a:p>
            <a:r>
              <a:rPr lang="uk-UA" dirty="0"/>
              <a:t>Апаратурні методи</a:t>
            </a:r>
            <a:endParaRPr lang="ru-RU" dirty="0"/>
          </a:p>
        </p:txBody>
      </p:sp>
      <p:sp>
        <p:nvSpPr>
          <p:cNvPr id="5" name="AutoShape 2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2" descr="Картинки по запросу стоматологічний пінцет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40" name="Picture 24" descr="Картинки по запросу стоматологічний ло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601252" cy="360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32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</a:rPr>
              <a:t>Обстеження зубів і зубних рядів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855" y="1148988"/>
            <a:ext cx="4536504" cy="4323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колір, форму, положення, стійкість, стан коронок зубів, кількість зубів і їх розташування, положення зуба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Оля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71146"/>
            <a:ext cx="37444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я\Desktop\66555b0bc76e5764ae74b5e68aefd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2784"/>
            <a:ext cx="2950605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я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47" y="4803622"/>
            <a:ext cx="2695575" cy="17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ля\Desktop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03622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9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28" y="592800"/>
            <a:ext cx="2082970" cy="303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6149" y="634609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перкусії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періодонтитів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988" y="3337105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зондування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тканин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маргінального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пародонта,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борозни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4032448" cy="225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997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815" y="476672"/>
            <a:ext cx="8229600" cy="924712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Визначення</a:t>
            </a:r>
            <a:r>
              <a:rPr lang="uk-UA" dirty="0"/>
              <a:t> </a:t>
            </a:r>
            <a:r>
              <a:rPr lang="uk-UA" dirty="0">
                <a:solidFill>
                  <a:srgbClr val="FFC000"/>
                </a:solidFill>
              </a:rPr>
              <a:t>рухомості</a:t>
            </a:r>
            <a:r>
              <a:rPr lang="uk-UA" dirty="0"/>
              <a:t> </a:t>
            </a:r>
            <a:r>
              <a:rPr lang="uk-UA" dirty="0">
                <a:solidFill>
                  <a:srgbClr val="FFC000"/>
                </a:solidFill>
              </a:rPr>
              <a:t>зубів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4968552" cy="4479776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>
                <a:solidFill>
                  <a:srgbClr val="FFC000"/>
                </a:solidFill>
              </a:rPr>
              <a:t>І ступінь </a:t>
            </a:r>
            <a:r>
              <a:rPr lang="uk-UA" sz="2800" dirty="0"/>
              <a:t>- рухливість в одному напрямку: вестибулярному, оральному, медіальному або дистальному</a:t>
            </a:r>
          </a:p>
          <a:p>
            <a:r>
              <a:rPr lang="uk-UA" sz="2800" dirty="0">
                <a:solidFill>
                  <a:srgbClr val="FFC000"/>
                </a:solidFill>
              </a:rPr>
              <a:t>II ступінь </a:t>
            </a:r>
            <a:r>
              <a:rPr lang="uk-UA" sz="2800" dirty="0"/>
              <a:t>- в двох: в </a:t>
            </a:r>
            <a:r>
              <a:rPr lang="uk-UA" sz="2800" dirty="0" err="1"/>
              <a:t>вестибуло-оральному</a:t>
            </a:r>
            <a:r>
              <a:rPr lang="uk-UA" sz="2800" dirty="0"/>
              <a:t> або </a:t>
            </a:r>
            <a:r>
              <a:rPr lang="uk-UA" sz="2800" dirty="0" err="1"/>
              <a:t>медіо-дистальному</a:t>
            </a:r>
            <a:endParaRPr lang="uk-UA" sz="2800" dirty="0"/>
          </a:p>
          <a:p>
            <a:r>
              <a:rPr lang="uk-UA" sz="2800" dirty="0">
                <a:solidFill>
                  <a:srgbClr val="FFC000"/>
                </a:solidFill>
              </a:rPr>
              <a:t>III ступінь </a:t>
            </a:r>
            <a:r>
              <a:rPr lang="uk-UA" sz="2800" dirty="0"/>
              <a:t>- одночасно і в </a:t>
            </a:r>
            <a:r>
              <a:rPr lang="uk-UA" sz="2800" dirty="0" err="1"/>
              <a:t>вестибуло-оральному</a:t>
            </a:r>
            <a:r>
              <a:rPr lang="uk-UA" sz="2800" dirty="0"/>
              <a:t>, і в </a:t>
            </a:r>
            <a:r>
              <a:rPr lang="uk-UA" sz="2800" dirty="0" err="1"/>
              <a:t>медіо-дистальному</a:t>
            </a:r>
            <a:r>
              <a:rPr lang="uk-UA" sz="2800" dirty="0"/>
              <a:t> напрямках</a:t>
            </a:r>
          </a:p>
          <a:p>
            <a:r>
              <a:rPr lang="uk-UA" sz="2800" dirty="0">
                <a:solidFill>
                  <a:srgbClr val="FFC000"/>
                </a:solidFill>
              </a:rPr>
              <a:t>IV ступінь </a:t>
            </a:r>
            <a:r>
              <a:rPr lang="uk-UA" sz="2800" dirty="0"/>
              <a:t>- у всіх напрямках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Documents and Settings\1\Рабочий стол\удалить\zubs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420888"/>
            <a:ext cx="36195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98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37444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оклюзійної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жувальних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ІРОПЗ</a:t>
            </a:r>
            <a:b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В.Ю.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Мілікевичем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(1984)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0,55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 шляхом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0,55 - 0,6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50 % показано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0,6-0,8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коронок.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штифтових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323528" y="3861048"/>
            <a:ext cx="8424936" cy="276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403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 зубних рядів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Кеннеді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2" y="2564904"/>
            <a:ext cx="8280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05064"/>
            <a:ext cx="2016224" cy="211723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53" y="3771335"/>
            <a:ext cx="1820803" cy="159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84" y="3775652"/>
            <a:ext cx="1904644" cy="160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80" y="3775652"/>
            <a:ext cx="1802236" cy="160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634144" y="56858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3690" y="5704177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2717" y="5685897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467600" cy="4525963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Зубощелепна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тканин,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012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 зубних рядів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Кеннеді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2" y="2564904"/>
            <a:ext cx="8280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34144" y="56858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8122" y="5720580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79537" y="5685897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92827"/>
            <a:ext cx="1944216" cy="202014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68" y="3829916"/>
            <a:ext cx="2011951" cy="167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5" y="3839168"/>
            <a:ext cx="1919211" cy="167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57132"/>
            <a:ext cx="1978988" cy="167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004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 зубних рядів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Кеннеді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2" y="2564904"/>
            <a:ext cx="8280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бічній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34144" y="56858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720579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1220"/>
            <a:ext cx="2020307" cy="197174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979537" y="5685897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підклас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13" y="3861048"/>
            <a:ext cx="1947690" cy="15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11" y="3861048"/>
            <a:ext cx="2081481" cy="15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22" y="3861048"/>
            <a:ext cx="2034564" cy="15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5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 зубних рядів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Кеннеді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2" y="2564904"/>
            <a:ext cx="82809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дефектами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005064"/>
            <a:ext cx="3096344" cy="237626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3433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383"/>
            <a:ext cx="841242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648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2565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5184577" cy="27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77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3992141" cy="22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68" y="3717032"/>
            <a:ext cx="4292197" cy="24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2" y="3717031"/>
            <a:ext cx="3963913" cy="24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56" y="692696"/>
            <a:ext cx="4273817" cy="22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93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Бетельмана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112568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дистально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ряди</a:t>
            </a:r>
          </a:p>
          <a:p>
            <a:pPr marL="36576" indent="0" algn="just">
              <a:buNone/>
            </a:pPr>
            <a:r>
              <a:rPr lang="en-US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підклас</a:t>
            </a:r>
            <a:r>
              <a:rPr lang="ru-RU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 зубного ряду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підклас</a:t>
            </a:r>
            <a:r>
              <a:rPr lang="ru-RU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зубного ряду</a:t>
            </a:r>
          </a:p>
          <a:p>
            <a:pPr algn="just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підклас</a:t>
            </a:r>
            <a:r>
              <a:rPr lang="ru-RU" sz="24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дефекту до 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підклас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1844824"/>
            <a:ext cx="36004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069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</a:t>
            </a:r>
            <a:r>
              <a:rPr lang="uk-UA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беззубих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нижніх щелеп за </a:t>
            </a:r>
            <a:r>
              <a:rPr lang="uk-UA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Келлером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1895346"/>
            <a:ext cx="2304256" cy="177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81" y="1895346"/>
            <a:ext cx="2302851" cy="177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21186"/>
            <a:ext cx="2294730" cy="199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27" y="4421187"/>
            <a:ext cx="2302850" cy="199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2011" y="126876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І тип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42469" y="126876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ІІ тип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22626" y="389796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ІІІ тип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4785" y="3897967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IV</a:t>
            </a:r>
            <a:r>
              <a:rPr lang="uk-UA" sz="2800" dirty="0"/>
              <a:t> тип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1295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</a:t>
            </a:r>
            <a:r>
              <a:rPr lang="uk-UA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беззубих верхніх щелеп за Шредером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48" y="2989318"/>
            <a:ext cx="3057952" cy="295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2487337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Перший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незначною</a:t>
            </a:r>
            <a:r>
              <a:rPr lang="ru-RU" sz="2400" dirty="0"/>
              <a:t> </a:t>
            </a:r>
            <a:r>
              <a:rPr lang="ru-RU" sz="2400" dirty="0" err="1"/>
              <a:t>атрофією</a:t>
            </a:r>
            <a:r>
              <a:rPr lang="ru-RU" sz="2400" dirty="0"/>
              <a:t> </a:t>
            </a:r>
            <a:r>
              <a:rPr lang="ru-RU" sz="2400" dirty="0" err="1"/>
              <a:t>коміркових</a:t>
            </a:r>
            <a:r>
              <a:rPr lang="ru-RU" sz="2400" dirty="0"/>
              <a:t> </a:t>
            </a:r>
            <a:r>
              <a:rPr lang="ru-RU" sz="2400" dirty="0" err="1"/>
              <a:t>відростків</a:t>
            </a:r>
            <a:r>
              <a:rPr lang="ru-RU" sz="2400" dirty="0"/>
              <a:t> та горба </a:t>
            </a:r>
            <a:r>
              <a:rPr lang="ru-RU" sz="2400" dirty="0" err="1"/>
              <a:t>верхньої</a:t>
            </a:r>
            <a:r>
              <a:rPr lang="ru-RU" sz="2400" dirty="0"/>
              <a:t> </a:t>
            </a:r>
            <a:r>
              <a:rPr lang="ru-RU" sz="2400" dirty="0" err="1"/>
              <a:t>щелепи</a:t>
            </a:r>
            <a:r>
              <a:rPr lang="ru-RU" sz="2400" dirty="0"/>
              <a:t>. 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Другий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помірною</a:t>
            </a:r>
            <a:r>
              <a:rPr lang="ru-RU" sz="2400" dirty="0"/>
              <a:t> </a:t>
            </a:r>
            <a:r>
              <a:rPr lang="ru-RU" sz="2400" dirty="0" err="1"/>
              <a:t>атрофією</a:t>
            </a:r>
            <a:r>
              <a:rPr lang="ru-RU" sz="2400" dirty="0"/>
              <a:t> </a:t>
            </a:r>
            <a:r>
              <a:rPr lang="ru-RU" sz="2400" dirty="0" err="1"/>
              <a:t>коміркового</a:t>
            </a:r>
            <a:r>
              <a:rPr lang="ru-RU" sz="2400" dirty="0"/>
              <a:t> </a:t>
            </a:r>
            <a:r>
              <a:rPr lang="ru-RU" sz="2400" dirty="0" err="1"/>
              <a:t>відростка</a:t>
            </a:r>
            <a:r>
              <a:rPr lang="ru-RU" sz="2400" dirty="0"/>
              <a:t> та </a:t>
            </a:r>
            <a:r>
              <a:rPr lang="ru-RU" sz="2400" dirty="0" err="1"/>
              <a:t>горбів</a:t>
            </a:r>
            <a:r>
              <a:rPr lang="ru-RU" sz="2400" dirty="0"/>
              <a:t> </a:t>
            </a:r>
            <a:r>
              <a:rPr lang="ru-RU" sz="2400" dirty="0" err="1"/>
              <a:t>верхньої</a:t>
            </a:r>
            <a:r>
              <a:rPr lang="ru-RU" sz="2400" dirty="0"/>
              <a:t> </a:t>
            </a:r>
            <a:r>
              <a:rPr lang="ru-RU" sz="2400" dirty="0" err="1"/>
              <a:t>щелепи</a:t>
            </a:r>
            <a:r>
              <a:rPr lang="ru-RU" sz="2400" dirty="0"/>
              <a:t> </a:t>
            </a:r>
          </a:p>
          <a:p>
            <a:r>
              <a:rPr lang="ru-RU" sz="2400" dirty="0" err="1">
                <a:solidFill>
                  <a:srgbClr val="FFC000"/>
                </a:solidFill>
              </a:rPr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значною</a:t>
            </a:r>
            <a:r>
              <a:rPr lang="ru-RU" sz="2400" dirty="0"/>
              <a:t> </a:t>
            </a:r>
            <a:r>
              <a:rPr lang="ru-RU" sz="2400" dirty="0" err="1"/>
              <a:t>атрофією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3396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C000"/>
                </a:solidFill>
              </a:rPr>
              <a:t>Додаткові методи дослідження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Оля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09179"/>
            <a:ext cx="2592288" cy="18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я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34" y="1916832"/>
            <a:ext cx="25241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я\Desktop\images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3785"/>
          <a:stretch/>
        </p:blipFill>
        <p:spPr bwMode="auto">
          <a:xfrm>
            <a:off x="467544" y="1519672"/>
            <a:ext cx="223224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ля\Desktop\Без названия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/>
          <a:stretch/>
        </p:blipFill>
        <p:spPr bwMode="auto">
          <a:xfrm>
            <a:off x="6156176" y="4819747"/>
            <a:ext cx="2319672" cy="16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Оля\Desktop\8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3446" r="33037" b="20650"/>
          <a:stretch/>
        </p:blipFill>
        <p:spPr bwMode="auto">
          <a:xfrm>
            <a:off x="312941" y="4819747"/>
            <a:ext cx="2530867" cy="16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я\Desktop\images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35" y="4186844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5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952328" cy="25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0" y="269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   Склад </a:t>
            </a:r>
            <a:r>
              <a:rPr lang="uk-UA" dirty="0" err="1">
                <a:solidFill>
                  <a:srgbClr val="FFC000"/>
                </a:solidFill>
              </a:rPr>
              <a:t>зубощелепної</a:t>
            </a:r>
            <a:r>
              <a:rPr lang="uk-UA" dirty="0">
                <a:solidFill>
                  <a:srgbClr val="FFC000"/>
                </a:solidFill>
              </a:rPr>
              <a:t> системи: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60440" cy="229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6" y="1412776"/>
            <a:ext cx="4041775" cy="229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20242" y="4217664"/>
            <a:ext cx="3276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Кістки лицевого скелету, включаючи верхню і нижню щелепу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76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Рентгеноло</a:t>
            </a:r>
            <a:r>
              <a:rPr lang="uk-UA" dirty="0" err="1">
                <a:solidFill>
                  <a:srgbClr val="FFC000"/>
                </a:solidFill>
              </a:rPr>
              <a:t>гічне</a:t>
            </a:r>
            <a:r>
              <a:rPr lang="uk-UA" dirty="0">
                <a:solidFill>
                  <a:srgbClr val="FFC000"/>
                </a:solidFill>
              </a:rPr>
              <a:t> дослідження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2051720" y="1403648"/>
            <a:ext cx="2437656" cy="101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489376" y="1403648"/>
            <a:ext cx="2602904" cy="101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2427268"/>
            <a:ext cx="3840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Основне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/>
              <a:t>Внутрішньоротова</a:t>
            </a:r>
            <a:r>
              <a:rPr lang="uk-UA" sz="2800" dirty="0"/>
              <a:t> рентгенографія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/>
              <a:t>Позаротова</a:t>
            </a:r>
            <a:r>
              <a:rPr lang="uk-UA" sz="2800" dirty="0"/>
              <a:t> рентгенографія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89376" y="2449388"/>
            <a:ext cx="4654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Додаткове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Томографія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Телерентгенографія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/>
              <a:t>Ортопантомографія</a:t>
            </a:r>
            <a:endParaRPr lang="uk-U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/>
              <a:t>Панорамна </a:t>
            </a:r>
            <a:r>
              <a:rPr lang="uk-UA" sz="2800" dirty="0" err="1"/>
              <a:t>томо-</a:t>
            </a:r>
            <a:r>
              <a:rPr lang="uk-UA" sz="2800" dirty="0"/>
              <a:t> і рентгенографія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err="1"/>
              <a:t>Комп</a:t>
            </a:r>
            <a:r>
              <a:rPr lang="en-US" sz="2800" dirty="0"/>
              <a:t>’</a:t>
            </a:r>
            <a:r>
              <a:rPr lang="uk-UA" sz="2800" dirty="0" err="1"/>
              <a:t>ютерна</a:t>
            </a:r>
            <a:r>
              <a:rPr lang="uk-UA" sz="2800" dirty="0"/>
              <a:t> томографія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666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Внутрішньоротова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рентгенографія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39136"/>
            <a:ext cx="5112568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rgbClr val="FFFF00"/>
                </a:solidFill>
              </a:rPr>
              <a:t>Близько фокусна контактна рентгенографія</a:t>
            </a:r>
            <a:r>
              <a:rPr lang="uk-UA" sz="2800" dirty="0"/>
              <a:t>: дозволяє отримати знімок 1-2 зубів </a:t>
            </a:r>
            <a:r>
              <a:rPr lang="uk-UA" sz="2800" dirty="0">
                <a:solidFill>
                  <a:srgbClr val="FFFF00"/>
                </a:solidFill>
              </a:rPr>
              <a:t>Контактна рентгенографія</a:t>
            </a:r>
            <a:r>
              <a:rPr lang="uk-UA" sz="2800" dirty="0"/>
              <a:t> в прикус: дозволяє отримати знімок 4-5 зубів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8" y="4296927"/>
            <a:ext cx="439809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0899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11985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415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09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При проведенні </a:t>
            </a:r>
            <a:r>
              <a:rPr lang="uk-UA" sz="2800" dirty="0" err="1"/>
              <a:t>внутрішньоротової</a:t>
            </a:r>
            <a:r>
              <a:rPr lang="uk-UA" sz="2800" dirty="0"/>
              <a:t> прицільної рентгенографії використовують такі правила напрямку променя: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248472" cy="4104456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2400" dirty="0">
                <a:solidFill>
                  <a:srgbClr val="FFFF00"/>
                </a:solidFill>
              </a:rPr>
              <a:t>Принцип «</a:t>
            </a:r>
            <a:r>
              <a:rPr lang="ru-RU" sz="2400" dirty="0" err="1">
                <a:solidFill>
                  <a:srgbClr val="FFFF00"/>
                </a:solidFill>
              </a:rPr>
              <a:t>половини</a:t>
            </a:r>
            <a:r>
              <a:rPr lang="ru-RU" sz="2400" dirty="0">
                <a:solidFill>
                  <a:srgbClr val="FFFF00"/>
                </a:solidFill>
              </a:rPr>
              <a:t> кута» </a:t>
            </a:r>
            <a:r>
              <a:rPr lang="ru-RU" sz="2000" dirty="0">
                <a:solidFill>
                  <a:srgbClr val="FFFF00"/>
                </a:solidFill>
              </a:rPr>
              <a:t>(правило </a:t>
            </a:r>
            <a:r>
              <a:rPr lang="ru-RU" sz="2000" dirty="0" err="1">
                <a:solidFill>
                  <a:srgbClr val="FFFF00"/>
                </a:solidFill>
              </a:rPr>
              <a:t>Цилінського</a:t>
            </a:r>
            <a:r>
              <a:rPr lang="ru-RU" sz="2000" dirty="0">
                <a:solidFill>
                  <a:srgbClr val="FFFF00"/>
                </a:solidFill>
              </a:rPr>
              <a:t>): </a:t>
            </a:r>
          </a:p>
          <a:p>
            <a:pPr marL="36576" indent="0">
              <a:buNone/>
            </a:pPr>
            <a:r>
              <a:rPr lang="ru-RU" sz="2000" dirty="0" err="1"/>
              <a:t>центральний</a:t>
            </a:r>
            <a:r>
              <a:rPr lang="ru-RU" sz="2000" dirty="0"/>
              <a:t> </a:t>
            </a:r>
            <a:r>
              <a:rPr lang="ru-RU" sz="2000" dirty="0" err="1"/>
              <a:t>промінь</a:t>
            </a:r>
            <a:r>
              <a:rPr lang="ru-RU" sz="2000" dirty="0"/>
              <a:t> повинен </a:t>
            </a:r>
            <a:r>
              <a:rPr lang="ru-RU" sz="2000" dirty="0" err="1"/>
              <a:t>проходити</a:t>
            </a:r>
            <a:r>
              <a:rPr lang="ru-RU" sz="2000" dirty="0"/>
              <a:t> через </a:t>
            </a:r>
            <a:r>
              <a:rPr lang="ru-RU" sz="2000" dirty="0" err="1"/>
              <a:t>верхівку</a:t>
            </a:r>
            <a:r>
              <a:rPr lang="ru-RU" sz="2000" dirty="0"/>
              <a:t> </a:t>
            </a:r>
            <a:r>
              <a:rPr lang="ru-RU" sz="2000" dirty="0" err="1"/>
              <a:t>кореня</a:t>
            </a:r>
            <a:r>
              <a:rPr lang="ru-RU" sz="2000" dirty="0"/>
              <a:t> перпендикулярно </a:t>
            </a:r>
            <a:r>
              <a:rPr lang="ru-RU" sz="2000" dirty="0" err="1"/>
              <a:t>бісектрисі</a:t>
            </a:r>
            <a:r>
              <a:rPr lang="ru-RU" sz="2000" dirty="0"/>
              <a:t> кута, </a:t>
            </a:r>
            <a:r>
              <a:rPr lang="ru-RU" sz="2000" dirty="0" err="1"/>
              <a:t>утвореного</a:t>
            </a:r>
            <a:r>
              <a:rPr lang="ru-RU" sz="2000" dirty="0"/>
              <a:t> </a:t>
            </a:r>
            <a:r>
              <a:rPr lang="ru-RU" sz="2000" dirty="0" err="1"/>
              <a:t>віссю</a:t>
            </a:r>
            <a:r>
              <a:rPr lang="ru-RU" sz="2000" dirty="0"/>
              <a:t> зуба і </a:t>
            </a:r>
            <a:r>
              <a:rPr lang="ru-RU" sz="2000" dirty="0" err="1"/>
              <a:t>плівкою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датчиком</a:t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96652" y="1597935"/>
            <a:ext cx="4355976" cy="4104456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ru-RU" sz="2400" dirty="0">
                <a:solidFill>
                  <a:srgbClr val="FFFF00"/>
                </a:solidFill>
              </a:rPr>
              <a:t>«</a:t>
            </a:r>
            <a:r>
              <a:rPr lang="ru-RU" sz="2400" dirty="0" err="1">
                <a:solidFill>
                  <a:srgbClr val="FFFF00"/>
                </a:solidFill>
              </a:rPr>
              <a:t>Паралельна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рентгенографія</a:t>
            </a:r>
            <a:r>
              <a:rPr lang="ru-RU" sz="2400" dirty="0">
                <a:solidFill>
                  <a:srgbClr val="FFFF00"/>
                </a:solidFill>
              </a:rPr>
              <a:t>»</a:t>
            </a:r>
          </a:p>
          <a:p>
            <a:pPr marL="36576" indent="0" algn="ctr">
              <a:buNone/>
            </a:pPr>
            <a:r>
              <a:rPr lang="ru-RU" sz="2000" dirty="0">
                <a:solidFill>
                  <a:srgbClr val="FFFF00"/>
                </a:solidFill>
              </a:rPr>
              <a:t>(правило </a:t>
            </a:r>
            <a:r>
              <a:rPr lang="ru-RU" sz="2000" dirty="0" err="1">
                <a:solidFill>
                  <a:srgbClr val="FFFF00"/>
                </a:solidFill>
              </a:rPr>
              <a:t>ізометрії</a:t>
            </a:r>
            <a:r>
              <a:rPr lang="ru-RU" sz="2000" dirty="0">
                <a:solidFill>
                  <a:srgbClr val="FFFF00"/>
                </a:solidFill>
              </a:rPr>
              <a:t>):</a:t>
            </a:r>
          </a:p>
          <a:p>
            <a:pPr marL="36576" indent="0" algn="ctr">
              <a:buNone/>
            </a:pPr>
            <a:r>
              <a:rPr lang="ru-RU" sz="2000" dirty="0" err="1"/>
              <a:t>центральний</a:t>
            </a:r>
            <a:r>
              <a:rPr lang="ru-RU" sz="2000" dirty="0"/>
              <a:t> </a:t>
            </a:r>
            <a:r>
              <a:rPr lang="ru-RU" sz="2000" dirty="0" err="1"/>
              <a:t>промінь</a:t>
            </a:r>
            <a:r>
              <a:rPr lang="ru-RU" sz="2000" dirty="0"/>
              <a:t> направлений перпендикулярно </a:t>
            </a:r>
            <a:r>
              <a:rPr lang="ru-RU" sz="2000" dirty="0" err="1"/>
              <a:t>досліджуваного</a:t>
            </a:r>
            <a:r>
              <a:rPr lang="ru-RU" sz="2000" dirty="0"/>
              <a:t> зуба, а </a:t>
            </a:r>
            <a:r>
              <a:rPr lang="ru-RU" sz="2000" dirty="0" err="1"/>
              <a:t>плівка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датчик </a:t>
            </a:r>
            <a:r>
              <a:rPr lang="ru-RU" sz="2000" dirty="0" err="1"/>
              <a:t>паралельна</a:t>
            </a:r>
            <a:r>
              <a:rPr lang="ru-RU" sz="2000" dirty="0"/>
              <a:t> </a:t>
            </a:r>
            <a:r>
              <a:rPr lang="ru-RU" sz="2000" dirty="0" err="1"/>
              <a:t>осі</a:t>
            </a:r>
            <a:r>
              <a:rPr lang="ru-RU" sz="2000" dirty="0"/>
              <a:t> зуба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7695"/>
            <a:ext cx="3057315" cy="20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4137"/>
            <a:ext cx="3096344" cy="19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19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363272" cy="1061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зображення верхньої і нижньої щелеп в стані оклюзії, верхньощелепного синусу і СНЩС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рентген снимки стомат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560840" cy="3432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70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томографія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сучасне</a:t>
            </a:r>
            <a:r>
              <a:rPr lang="ru-RU" sz="2800" dirty="0"/>
              <a:t> </a:t>
            </a:r>
            <a:r>
              <a:rPr lang="ru-RU" sz="2800" dirty="0" err="1"/>
              <a:t>рентгенологічне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, при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отримують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обмеженого</a:t>
            </a:r>
            <a:r>
              <a:rPr lang="ru-RU" sz="2800" dirty="0"/>
              <a:t> </a:t>
            </a:r>
            <a:r>
              <a:rPr lang="ru-RU" sz="2800" dirty="0" err="1"/>
              <a:t>конічного</a:t>
            </a:r>
            <a:r>
              <a:rPr lang="ru-RU" sz="2800" dirty="0"/>
              <a:t> </a:t>
            </a:r>
            <a:r>
              <a:rPr lang="ru-RU" sz="2800" dirty="0" err="1"/>
              <a:t>променя</a:t>
            </a:r>
            <a:r>
              <a:rPr lang="ru-RU" sz="2800" dirty="0"/>
              <a:t> </a:t>
            </a:r>
            <a:r>
              <a:rPr lang="ru-RU" sz="2800" dirty="0" err="1"/>
              <a:t>комп'ютерного</a:t>
            </a:r>
            <a:r>
              <a:rPr lang="ru-RU" sz="2800" dirty="0"/>
              <a:t> </a:t>
            </a:r>
            <a:r>
              <a:rPr lang="ru-RU" sz="2800" dirty="0" err="1"/>
              <a:t>рентгенівського</a:t>
            </a:r>
            <a:r>
              <a:rPr lang="ru-RU" sz="2800" dirty="0"/>
              <a:t> томографа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17970" cy="392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919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112" y="279739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дослідження СНЩС використовують томографію з відкритим і закритим ротом.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томография СНЩ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5"/>
            <a:ext cx="5018718" cy="454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63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Телерентгенографія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ТРГ виконують </a:t>
            </a:r>
            <a:r>
              <a:rPr lang="ru-RU" dirty="0"/>
              <a:t>в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взаємоперпендикулярних</a:t>
            </a:r>
            <a:r>
              <a:rPr lang="ru-RU" dirty="0"/>
              <a:t> </a:t>
            </a:r>
            <a:r>
              <a:rPr lang="ru-RU" dirty="0" err="1"/>
              <a:t>проекціях</a:t>
            </a:r>
            <a:r>
              <a:rPr lang="ru-RU" dirty="0"/>
              <a:t> - </a:t>
            </a:r>
            <a:r>
              <a:rPr lang="ru-RU" dirty="0" err="1"/>
              <a:t>прямій</a:t>
            </a:r>
            <a:r>
              <a:rPr lang="ru-RU" dirty="0"/>
              <a:t> та </a:t>
            </a:r>
            <a:r>
              <a:rPr lang="ru-RU" dirty="0" err="1"/>
              <a:t>боковій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антропометричних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,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аномалій</a:t>
            </a:r>
            <a:r>
              <a:rPr lang="ru-RU" dirty="0"/>
              <a:t> прикусу,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ортодонтичного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0" y="2969568"/>
            <a:ext cx="792088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673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діагностичних моделей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5760640" cy="5184576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альвеолярних відростків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піднебіння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зубів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зубних дуг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трансверзальні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сагітальні і вертикальні.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952328" cy="341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598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Елетроодонтод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4392488" cy="4119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оцінки збудливості чутливих нервів зуба при їх подразненні електричним струмом. У інтактних зубів поріг подразнення зуба електричним струмом лежить в межах 2-6 ​​мкА.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Documents and Settings\1\Рабочий стол\удалить\308594087963cdebdeaafcda6cd75b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4647" y="2204864"/>
            <a:ext cx="3816424" cy="439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260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жувальної ефективності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467600" cy="4525963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методи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методи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методи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Зуби, що формують зубні ряди і прикус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9425"/>
            <a:ext cx="3456384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7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643189"/>
            <a:ext cx="3672409" cy="206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43189"/>
            <a:ext cx="3600400" cy="206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3933056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Система </a:t>
            </a:r>
            <a:r>
              <a:rPr lang="ru-RU" sz="2800" dirty="0" err="1"/>
              <a:t>органів</a:t>
            </a:r>
            <a:r>
              <a:rPr lang="ru-RU" sz="2800" dirty="0"/>
              <a:t>, </a:t>
            </a:r>
            <a:r>
              <a:rPr lang="ru-RU" sz="2800" dirty="0" err="1"/>
              <a:t>призначених</a:t>
            </a:r>
            <a:r>
              <a:rPr lang="ru-RU" sz="2800" dirty="0"/>
              <a:t> для </a:t>
            </a:r>
            <a:r>
              <a:rPr lang="ru-RU" sz="2800" dirty="0" err="1"/>
              <a:t>відкушування</a:t>
            </a:r>
            <a:r>
              <a:rPr lang="ru-RU" sz="2800" dirty="0"/>
              <a:t>, </a:t>
            </a:r>
            <a:r>
              <a:rPr lang="ru-RU" sz="2800" dirty="0" err="1"/>
              <a:t>подрібнення</a:t>
            </a:r>
            <a:r>
              <a:rPr lang="ru-RU" sz="2800" dirty="0"/>
              <a:t> і </a:t>
            </a:r>
            <a:r>
              <a:rPr lang="ru-RU" sz="2800" dirty="0" err="1"/>
              <a:t>розмелювання</a:t>
            </a:r>
            <a:r>
              <a:rPr lang="ru-RU" sz="2800" dirty="0"/>
              <a:t> </a:t>
            </a:r>
            <a:r>
              <a:rPr lang="ru-RU" sz="2800" dirty="0" err="1"/>
              <a:t>їжі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165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методи- використовуються при огляді. Оцінюють стан кожного зуба і заносять їх у таблицю у якій функція зуба в жуванні позначена певним коефіцієнтом. Такі таблиці запропоновані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Агаповим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Оксманом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852936"/>
            <a:ext cx="8005433" cy="200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52805"/>
            <a:ext cx="8257791" cy="186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477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методи-визначаються за допомогою жувальних проб.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Жувальна проба Рубінова.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 дають 0.8 г. лісового горіха і він розжовує його до появи ковтального рефлексу. По часу до появи рефлексу судять про ефективність. В нормі 14 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61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методи-визначаються за допомогою жувальних проб.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Жувальна проба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Хрістіансена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 дають 3 циліндри з кокосового горіха. Після 50 жувальних рухів він випльовує розжовані горіхи в лоток; їх промивають, висушують і просіюють через 3 сита з різним діаметром. По кількості того що залишилось у ситі судять про жувальну ефективність.</a:t>
            </a:r>
          </a:p>
        </p:txBody>
      </p:sp>
    </p:spTree>
    <p:extLst>
      <p:ext uri="{BB962C8B-B14F-4D97-AF65-F5344CB8AC3E}">
        <p14:creationId xmlns:p14="http://schemas.microsoft.com/office/powerpoint/2010/main" val="2055343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265" y="1351884"/>
            <a:ext cx="7632848" cy="186465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Мастикаціографія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графічний метод реєстрації рефлекторних рухів нижньої щелепи.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7" y="2780928"/>
            <a:ext cx="6696744" cy="372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81944" y="332656"/>
            <a:ext cx="6099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методи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89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Мастикаціографія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28498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Кімограма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жувального періоду.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спокою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-відкривання рота і введення їжі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початкова фаза функції жування(адаптація)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 фаза функції жування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фаза формування харчового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його ковтання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О- момент змикання зубних рядів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роздавлення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їжі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момент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розмолювання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їжі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45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Міотонометрія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визначення тонусу жувальних і мімічних 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язів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43232"/>
            <a:ext cx="4104456" cy="402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42088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міотонометрії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визначити тонус жувальної мускулатури в стані фізіологічного спокою і при зімкнутих зубних рядах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804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4" y="260648"/>
            <a:ext cx="7467600" cy="1143000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Електроміографія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104456" cy="4536504"/>
          </a:xfrm>
        </p:spPr>
        <p:txBody>
          <a:bodyPr/>
          <a:lstStyle/>
          <a:p>
            <a:pPr marL="36576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Електроміографія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біопотенціалів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електрофізіологічної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Картинки по запросу електроміографія в стоматолог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03244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я\Desktop\ifl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" b="26500"/>
          <a:stretch/>
        </p:blipFill>
        <p:spPr bwMode="auto">
          <a:xfrm>
            <a:off x="2843808" y="4365104"/>
            <a:ext cx="4464496" cy="2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90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методи обстеження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4248472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Клінічний аналіз крові</a:t>
            </a:r>
          </a:p>
          <a:p>
            <a:pPr marL="0" indent="0" algn="just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оцінити тяжкість хвороби  і характер реактивної здатності організму.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Documents and Settings\1\Рабочий стол\удалить\awegh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348880"/>
            <a:ext cx="4381335" cy="30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445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методи обстеження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4248472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Цитологічне дослідження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провести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діагностику між запальними захворюваннями і різними онкологічними процесами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Documents and Settings\1\Рабочий стол\удалить\23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130" y="1988840"/>
            <a:ext cx="42862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351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методи обстеження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35480"/>
            <a:ext cx="4248472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слини</a:t>
            </a:r>
          </a:p>
          <a:p>
            <a:pPr marL="0" indent="0">
              <a:buNone/>
            </a:pPr>
            <a:r>
              <a:rPr lang="uk-UA" dirty="0"/>
              <a:t>Визначають кількість, швидкість секреції, </a:t>
            </a:r>
            <a:r>
              <a:rPr lang="uk-UA" dirty="0" err="1"/>
              <a:t>рН</a:t>
            </a:r>
            <a:r>
              <a:rPr lang="uk-UA" dirty="0"/>
              <a:t>, в'язкість, вміст органічних і неорганічних </a:t>
            </a:r>
            <a:r>
              <a:rPr lang="uk-UA" dirty="0" err="1"/>
              <a:t>компо-нентів</a:t>
            </a:r>
            <a:r>
              <a:rPr lang="uk-UA" dirty="0"/>
              <a:t>, кількість осаду.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Documents and Settings\1\Рабочий стол\удалить\va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897" y="2060848"/>
            <a:ext cx="4189912" cy="279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18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68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Скронево-нижньощелепний суглоб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946215" cy="23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7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99317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515719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Рухоме з</a:t>
            </a:r>
            <a:r>
              <a:rPr lang="en-US" sz="2800" dirty="0"/>
              <a:t>’</a:t>
            </a:r>
            <a:r>
              <a:rPr lang="uk-UA" sz="2800" dirty="0"/>
              <a:t>єднання нижньої щелепи </a:t>
            </a:r>
          </a:p>
          <a:p>
            <a:pPr algn="ctr"/>
            <a:r>
              <a:rPr lang="uk-UA" sz="2800" dirty="0"/>
              <a:t>з скроневою кісткою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30127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 формується на основі отриманих даних з основних і додаткових методів дослідження.</a:t>
            </a:r>
          </a:p>
          <a:p>
            <a:pPr marL="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 складається з двох частин:</a:t>
            </a:r>
          </a:p>
          <a:p>
            <a:pPr marL="514350" indent="-51435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заворювання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те захворювання, яке підлягає лікуванню ортопедичними методами.</a:t>
            </a:r>
          </a:p>
          <a:p>
            <a:pPr marL="514350" indent="-51435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 захворювання(стоматологічні і загальні)- це ті захворювання, які повинні лікувати стоматологи іншого профілю(терапевти, хірурги) чи іншими лікарями.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896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9087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59652"/>
            <a:ext cx="5904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>
                <a:solidFill>
                  <a:srgbClr val="FFFF00"/>
                </a:solidFill>
              </a:rPr>
              <a:t>Дякую</a:t>
            </a:r>
            <a:r>
              <a:rPr lang="ru-RU" sz="6000" dirty="0">
                <a:solidFill>
                  <a:srgbClr val="FFFF00"/>
                </a:solidFill>
              </a:rPr>
              <a:t> за </a:t>
            </a:r>
            <a:r>
              <a:rPr lang="ru-RU" sz="6000" dirty="0" err="1">
                <a:solidFill>
                  <a:srgbClr val="FFFF00"/>
                </a:solidFill>
              </a:rPr>
              <a:t>увагу</a:t>
            </a:r>
            <a:r>
              <a:rPr lang="ru-RU" sz="6000" dirty="0">
                <a:solidFill>
                  <a:srgbClr val="FFFF00"/>
                </a:solidFill>
              </a:rPr>
              <a:t> !</a:t>
            </a:r>
            <a:endParaRPr lang="ru-RU" dirty="0"/>
          </a:p>
        </p:txBody>
      </p:sp>
      <p:pic>
        <p:nvPicPr>
          <p:cNvPr id="2050" name="Picture 2" descr="Креативные &quot;стоматологи&quot;">
            <a:extLst>
              <a:ext uri="{FF2B5EF4-FFF2-40B4-BE49-F238E27FC236}">
                <a16:creationId xmlns:a16="http://schemas.microsoft.com/office/drawing/2014/main" id="{755A8E89-BF66-49CA-AACF-39FE8F95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72608" cy="3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5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883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Жувальні і </a:t>
            </a:r>
            <a:r>
              <a:rPr lang="uk-UA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надпід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язикові м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</a:t>
            </a:r>
            <a:endParaRPr lang="ru-RU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3822"/>
            <a:ext cx="3240360" cy="292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7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17" y="1484784"/>
            <a:ext cx="339326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7779" y="4797152"/>
            <a:ext cx="7727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Забезпечують просторове переміщення нижньої щелепи по відношенню </a:t>
            </a:r>
          </a:p>
          <a:p>
            <a:pPr algn="ctr"/>
            <a:r>
              <a:rPr lang="uk-UA" sz="2800" dirty="0"/>
              <a:t>до верхньої щелепи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758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Мімічні м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язи, губи, щоки, піднебіння, язик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2940"/>
            <a:ext cx="33147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664296" cy="263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88" y="1442228"/>
            <a:ext cx="273630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3" y="4653136"/>
            <a:ext cx="3048000" cy="204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6635" y="4017640"/>
            <a:ext cx="3207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Комплекс органів, що виконують функцію захоплення їжі, формування і ковтання харчової грудки, функцію мовлення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3116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3178</TotalTime>
  <Words>1880</Words>
  <Application>Microsoft Office PowerPoint</Application>
  <PresentationFormat>Екран (4:3)</PresentationFormat>
  <Paragraphs>255</Paragraphs>
  <Slides>71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71</vt:i4>
      </vt:variant>
    </vt:vector>
  </HeadingPairs>
  <TitlesOfParts>
    <vt:vector size="77" baseType="lpstr">
      <vt:lpstr>Arial</vt:lpstr>
      <vt:lpstr>Calibri</vt:lpstr>
      <vt:lpstr>Franklin Gothic Book</vt:lpstr>
      <vt:lpstr>Times New Roman</vt:lpstr>
      <vt:lpstr>Wingdings 2</vt:lpstr>
      <vt:lpstr>Техническая</vt:lpstr>
      <vt:lpstr>Обстеження пацієнтів в клініці ортопедичної стоматології.  Основні та додаткові методи обстеження. Діагноз.</vt:lpstr>
      <vt:lpstr>Ортопедична стоматологія</vt:lpstr>
      <vt:lpstr>Мета обстеження</vt:lpstr>
      <vt:lpstr>Презентація PowerPoint</vt:lpstr>
      <vt:lpstr>   Склад зубощелепної системи:</vt:lpstr>
      <vt:lpstr>Зуби, що формують зубні ряди і прикус</vt:lpstr>
      <vt:lpstr>Скронево-нижньощелепний суглоб</vt:lpstr>
      <vt:lpstr>Жувальні і надпід’язикові м’язи</vt:lpstr>
      <vt:lpstr>Мімічні м’язи, губи, щоки, піднебіння, язик</vt:lpstr>
      <vt:lpstr>Слинні залози</vt:lpstr>
      <vt:lpstr>Презентація PowerPoint</vt:lpstr>
      <vt:lpstr>Суб’єктивні методи обстеження</vt:lpstr>
      <vt:lpstr>Скарги пацієнта</vt:lpstr>
      <vt:lpstr>Анамнез життя</vt:lpstr>
      <vt:lpstr>Анамнез захворювання</vt:lpstr>
      <vt:lpstr>Анамнез захворювання</vt:lpstr>
      <vt:lpstr>Анамнез захворювання</vt:lpstr>
      <vt:lpstr>Анамнез захворювання</vt:lpstr>
      <vt:lpstr>Об’єктивні методи обстеження</vt:lpstr>
      <vt:lpstr>Зовнішньоротовий огляд</vt:lpstr>
      <vt:lpstr>Зовнішньоротовий огляд</vt:lpstr>
      <vt:lpstr>Розрізняють два розміри висоти нижньої частини обличчя:  </vt:lpstr>
      <vt:lpstr>Типи обличчя</vt:lpstr>
      <vt:lpstr>Обстеження СНЩС</vt:lpstr>
      <vt:lpstr>Для головок нижньої щелепи характерні два види рухів:      1.Нормальний без виходу за вершину суглобового горбка 2.Рух з великою амплітудою, з виходом на вершину суглобового горбка або убік.</vt:lpstr>
      <vt:lpstr>Пальпація лімфатичних вузлів</vt:lpstr>
      <vt:lpstr>Внутрішньоротовий огляд хворого</vt:lpstr>
      <vt:lpstr>Огляд слизової оболонки порожнини рота</vt:lpstr>
      <vt:lpstr>Огляд слизової оболонки порожнини рота</vt:lpstr>
      <vt:lpstr>Класифікація СОПР за Супле при адентії</vt:lpstr>
      <vt:lpstr>Типи слизової оболонки беззубих щелеп</vt:lpstr>
      <vt:lpstr>Класифікація СОПР верхньої щелепи за Люндом</vt:lpstr>
      <vt:lpstr>Класифікація СОПР верхньої щелепи за Люндом</vt:lpstr>
      <vt:lpstr>Обстеження зубів і зубних рядів</vt:lpstr>
      <vt:lpstr>Обстеження зубів і зубних рядів</vt:lpstr>
      <vt:lpstr>Презентація PowerPoint</vt:lpstr>
      <vt:lpstr>Визначення рухомості зубів</vt:lpstr>
      <vt:lpstr>       Індекс руйнування оклюзійної поверхні           жувальних зубів – ІРОПЗ  запропонованим В.Ю. Мілікевичем (1984)  менше 0,55 рекомендовано терапевтичне лікування зуба шляхом пломбування. 0,55 - 0,6 при руйнуванні поверхні зуба більш ніж на 50 % показано застосування вкладки. 0,6-0,8 показано пломбування та застосування штучних коронок. більше  0,8  показано виготовлення штифтових конструкцій. </vt:lpstr>
      <vt:lpstr>Дефекти зубних рядів</vt:lpstr>
      <vt:lpstr>Дефекти зубних рядів</vt:lpstr>
      <vt:lpstr>Дефекти зубних рядів</vt:lpstr>
      <vt:lpstr>Дефекти зубних рядів</vt:lpstr>
      <vt:lpstr>Презентація PowerPoint</vt:lpstr>
      <vt:lpstr>Презентація PowerPoint</vt:lpstr>
      <vt:lpstr>Презентація PowerPoint</vt:lpstr>
      <vt:lpstr>Класифікація Бетельмана</vt:lpstr>
      <vt:lpstr>Класифікація беззубих нижніх щелеп за Келлером</vt:lpstr>
      <vt:lpstr>Класифікація беззубих верхніх щелеп за Шредером</vt:lpstr>
      <vt:lpstr>Додаткові методи дослідження</vt:lpstr>
      <vt:lpstr>Рентгенологічне дослідження</vt:lpstr>
      <vt:lpstr>Внутрішньоротова рентгенографія</vt:lpstr>
      <vt:lpstr>При проведенні внутрішньоротової прицільної рентгенографії використовують такі правила напрямку променя:</vt:lpstr>
      <vt:lpstr>Презентація PowerPoint</vt:lpstr>
      <vt:lpstr>Презентація PowerPoint</vt:lpstr>
      <vt:lpstr>Для дослідження СНЩС використовують томографію з відкритим і закритим ротом.</vt:lpstr>
      <vt:lpstr>Телерентгенографія</vt:lpstr>
      <vt:lpstr>Дослідження діагностичних моделей</vt:lpstr>
      <vt:lpstr>Елетроодонтодіагностика</vt:lpstr>
      <vt:lpstr>Визначення жувальної ефективності</vt:lpstr>
      <vt:lpstr>Статичні методи- використовуються при огляді. Оцінюють стан кожного зуба і заносять їх у таблицю у якій функція зуба в жуванні позначена певним коефіцієнтом. Такі таблиці запропоновані Агаповим і Оксманом.</vt:lpstr>
      <vt:lpstr>Функціональні методи-визначаються за допомогою жувальних проб.</vt:lpstr>
      <vt:lpstr>Функціональні методи-визначаються за допомогою жувальних проб.</vt:lpstr>
      <vt:lpstr>Презентація PowerPoint</vt:lpstr>
      <vt:lpstr>Мастикаціографія</vt:lpstr>
      <vt:lpstr>Міотонометрія- визначення тонусу жувальних і мімічних м’язів.</vt:lpstr>
      <vt:lpstr>Електроміографія</vt:lpstr>
      <vt:lpstr>Лабораторні методи обстеження</vt:lpstr>
      <vt:lpstr>Лабораторні методи обстеження</vt:lpstr>
      <vt:lpstr>Лабораторні методи обстеження</vt:lpstr>
      <vt:lpstr>Діагноз.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Обстеження пацієнтів в клініці ортопедичної стоматології. Основні та додаткові методи обстеження. Діагноз.</dc:title>
  <dc:creator>Admin</dc:creator>
  <cp:lastModifiedBy>UzhNU</cp:lastModifiedBy>
  <cp:revision>174</cp:revision>
  <dcterms:created xsi:type="dcterms:W3CDTF">2016-09-17T08:15:57Z</dcterms:created>
  <dcterms:modified xsi:type="dcterms:W3CDTF">2022-09-02T06:54:24Z</dcterms:modified>
</cp:coreProperties>
</file>