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7" r:id="rId1"/>
  </p:sldMasterIdLst>
  <p:notesMasterIdLst>
    <p:notesMasterId r:id="rId90"/>
  </p:notesMasterIdLst>
  <p:sldIdLst>
    <p:sldId id="274" r:id="rId2"/>
    <p:sldId id="275" r:id="rId3"/>
    <p:sldId id="276" r:id="rId4"/>
    <p:sldId id="277" r:id="rId5"/>
    <p:sldId id="418" r:id="rId6"/>
    <p:sldId id="343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287" r:id="rId24"/>
    <p:sldId id="346" r:id="rId25"/>
    <p:sldId id="347" r:id="rId26"/>
    <p:sldId id="367" r:id="rId27"/>
    <p:sldId id="348" r:id="rId28"/>
    <p:sldId id="368" r:id="rId29"/>
    <p:sldId id="279" r:id="rId30"/>
    <p:sldId id="364" r:id="rId31"/>
    <p:sldId id="351" r:id="rId32"/>
    <p:sldId id="372" r:id="rId33"/>
    <p:sldId id="371" r:id="rId34"/>
    <p:sldId id="370" r:id="rId35"/>
    <p:sldId id="349" r:id="rId36"/>
    <p:sldId id="350" r:id="rId37"/>
    <p:sldId id="354" r:id="rId38"/>
    <p:sldId id="353" r:id="rId39"/>
    <p:sldId id="374" r:id="rId40"/>
    <p:sldId id="352" r:id="rId41"/>
    <p:sldId id="400" r:id="rId42"/>
    <p:sldId id="401" r:id="rId43"/>
    <p:sldId id="402" r:id="rId44"/>
    <p:sldId id="405" r:id="rId45"/>
    <p:sldId id="404" r:id="rId46"/>
    <p:sldId id="403" r:id="rId47"/>
    <p:sldId id="420" r:id="rId48"/>
    <p:sldId id="387" r:id="rId49"/>
    <p:sldId id="423" r:id="rId50"/>
    <p:sldId id="413" r:id="rId51"/>
    <p:sldId id="414" r:id="rId52"/>
    <p:sldId id="415" r:id="rId53"/>
    <p:sldId id="388" r:id="rId54"/>
    <p:sldId id="389" r:id="rId55"/>
    <p:sldId id="390" r:id="rId56"/>
    <p:sldId id="391" r:id="rId57"/>
    <p:sldId id="392" r:id="rId58"/>
    <p:sldId id="435" r:id="rId59"/>
    <p:sldId id="436" r:id="rId60"/>
    <p:sldId id="396" r:id="rId61"/>
    <p:sldId id="428" r:id="rId62"/>
    <p:sldId id="429" r:id="rId63"/>
    <p:sldId id="430" r:id="rId64"/>
    <p:sldId id="434" r:id="rId65"/>
    <p:sldId id="431" r:id="rId66"/>
    <p:sldId id="397" r:id="rId67"/>
    <p:sldId id="398" r:id="rId68"/>
    <p:sldId id="422" r:id="rId69"/>
    <p:sldId id="421" r:id="rId70"/>
    <p:sldId id="399" r:id="rId71"/>
    <p:sldId id="355" r:id="rId72"/>
    <p:sldId id="376" r:id="rId73"/>
    <p:sldId id="375" r:id="rId74"/>
    <p:sldId id="378" r:id="rId75"/>
    <p:sldId id="406" r:id="rId76"/>
    <p:sldId id="384" r:id="rId77"/>
    <p:sldId id="309" r:id="rId78"/>
    <p:sldId id="407" r:id="rId79"/>
    <p:sldId id="386" r:id="rId80"/>
    <p:sldId id="408" r:id="rId81"/>
    <p:sldId id="365" r:id="rId82"/>
    <p:sldId id="409" r:id="rId83"/>
    <p:sldId id="410" r:id="rId84"/>
    <p:sldId id="411" r:id="rId85"/>
    <p:sldId id="314" r:id="rId86"/>
    <p:sldId id="315" r:id="rId87"/>
    <p:sldId id="432" r:id="rId88"/>
    <p:sldId id="326" r:id="rId8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95" y="8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D32C4-56CA-4DD2-B21C-00D2A70008AF}" type="datetimeFigureOut">
              <a:rPr lang="ru-RU" smtClean="0"/>
              <a:t>08.11.2022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A3F66-23EC-4199-9C70-0C2840EE9A27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90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fld id="{6D457777-15EF-4599-81DB-5AD8DAFBB049}" type="slidenum">
              <a:rPr lang="ru-RU" altLang="ru-RU" sz="1200"/>
              <a:pPr eaLnBrk="1" hangingPunct="1"/>
              <a:t>4</a:t>
            </a:fld>
            <a:endParaRPr lang="ru-RU" altLang="ru-RU" sz="12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607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36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224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0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9406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9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0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09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40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11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16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68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38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1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3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87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231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5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smtClean="0"/>
              <a:t>11/8/2022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250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12" Type="http://schemas.openxmlformats.org/officeDocument/2006/relationships/image" Target="../media/image138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11" Type="http://schemas.openxmlformats.org/officeDocument/2006/relationships/image" Target="../media/image137.jpeg"/><Relationship Id="rId5" Type="http://schemas.openxmlformats.org/officeDocument/2006/relationships/image" Target="../media/image131.jpeg"/><Relationship Id="rId10" Type="http://schemas.openxmlformats.org/officeDocument/2006/relationships/image" Target="../media/image136.jpeg"/><Relationship Id="rId4" Type="http://schemas.openxmlformats.org/officeDocument/2006/relationships/image" Target="../media/image130.jpeg"/><Relationship Id="rId9" Type="http://schemas.openxmlformats.org/officeDocument/2006/relationships/image" Target="../media/image135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609600" indent="-609600" algn="ctr">
              <a:buNone/>
              <a:defRPr/>
            </a:pP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Ужгородський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ональний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None/>
              <a:defRPr/>
            </a:pP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Стоматологічний факультет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None/>
              <a:defRPr/>
            </a:pPr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терапевтичної стоматології</a:t>
            </a:r>
          </a:p>
          <a:p>
            <a:pPr marL="609600" indent="-609600" algn="ctr">
              <a:buNone/>
              <a:defRPr/>
            </a:pPr>
            <a:endParaRPr lang="uk-UA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None/>
              <a:defRPr/>
            </a:pPr>
            <a:r>
              <a:rPr lang="uk-UA" sz="5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Лекція </a:t>
            </a:r>
            <a:endParaRPr lang="ru-RU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lnSpc>
                <a:spcPct val="100000"/>
              </a:lnSpc>
              <a:buNone/>
              <a:defRPr/>
            </a:pPr>
            <a:r>
              <a:rPr lang="uk-U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ЕНДОДОНТІЯ</a:t>
            </a:r>
          </a:p>
          <a:p>
            <a:pPr marL="609600" indent="-609600" algn="ctr">
              <a:lnSpc>
                <a:spcPct val="100000"/>
              </a:lnSpc>
              <a:buNone/>
              <a:defRPr/>
            </a:pPr>
            <a:r>
              <a:rPr lang="uk-U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АНАТОМІЧНА БУДОВА  ТА</a:t>
            </a:r>
            <a:r>
              <a:rPr lang="ru-RU" sz="4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ПРИНЦИПИ ОБРОБКИ ПОРОЖНИНИ ЗУБІВ І КОРЕНЕВИХ КАНАЛІВ</a:t>
            </a:r>
            <a:r>
              <a:rPr lang="ru-RU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 algn="ctr">
              <a:lnSpc>
                <a:spcPct val="100000"/>
              </a:lnSpc>
              <a:buNone/>
              <a:defRPr/>
            </a:pPr>
            <a:endParaRPr lang="uk-UA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lnSpc>
                <a:spcPct val="100000"/>
              </a:lnSpc>
              <a:buNone/>
              <a:defRPr/>
            </a:pPr>
            <a:r>
              <a:rPr lang="uk-UA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Лектор: д</a:t>
            </a:r>
            <a:r>
              <a:rPr lang="uk-UA" sz="32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мед.н</a:t>
            </a:r>
            <a:r>
              <a:rPr lang="uk-UA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., доц. Костенко С.Б.</a:t>
            </a:r>
            <a:endParaRPr lang="ru-RU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29" y="150126"/>
            <a:ext cx="5854889" cy="1310184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</a:t>
            </a:r>
            <a:r>
              <a:rPr lang="uk-UA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премоляр</a:t>
            </a:r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верхньої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5. Первый премоляр В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3" y="1866900"/>
            <a:ext cx="5870575" cy="44037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5267" y="1597450"/>
            <a:ext cx="5886733" cy="59777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20,6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- 1(19%), 2(80%), 3(1%)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1(4%), 2(95%), 3(1%)</a:t>
            </a:r>
          </a:p>
          <a:p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31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9182"/>
            <a:ext cx="6096000" cy="1405719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Другий </a:t>
            </a:r>
            <a:r>
              <a:rPr lang="uk-UA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премоляр</a:t>
            </a:r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верхньої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6. Второй премоляр В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325" y="1954213"/>
            <a:ext cx="5776913" cy="43322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7941" y="1756586"/>
            <a:ext cx="5886734" cy="595042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21,5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- 1(90%), 2(9%), 3(1%)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1(75%), 2(24%), 3(1%)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616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0249"/>
            <a:ext cx="6096000" cy="1337481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моляр верхньої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7. Первый моляр В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38" y="1882775"/>
            <a:ext cx="5949950" cy="44624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53246" y="1637730"/>
            <a:ext cx="5691116" cy="611419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pPr>
              <a:lnSpc>
                <a:spcPct val="100000"/>
              </a:lnSpc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20,8 мм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- 2(15%), 3(85%)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3(60%), 4(40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556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2" y="150126"/>
            <a:ext cx="5986818" cy="1378424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Другий моляр верхньої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8. 2й моляр В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8" y="1625600"/>
            <a:ext cx="5986462" cy="44894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32645" y="1528550"/>
            <a:ext cx="5759355" cy="654751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20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- 1(1%), 2(19%), 3(80%)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1(1%), 2(2%), 3(57%), 4(40%)</a:t>
            </a:r>
          </a:p>
          <a:p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0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21" y="109183"/>
            <a:ext cx="11508023" cy="873456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Третій моляр верхньої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9. 3й моляр В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3" y="1725613"/>
            <a:ext cx="5922962" cy="44418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6084" y="1542197"/>
            <a:ext cx="5568285" cy="51042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20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- 1(4,6%), 2(17,4%), 3(77,6%)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1(1%), 2(2%), 3(51,7%), 4(45,3%)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0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78" y="191070"/>
            <a:ext cx="11409528" cy="887103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Центральний різець нижньої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. Центральный резец Н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525" y="1570038"/>
            <a:ext cx="5989638" cy="44926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09732" y="1692321"/>
            <a:ext cx="5786650" cy="488589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20,7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 (100%)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- 1 (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0%), 2(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0%)</a:t>
            </a:r>
          </a:p>
          <a:p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848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81" y="136478"/>
            <a:ext cx="11600597" cy="1009934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Латеральний різець нижньої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andibular Incisor - Prof Marco Versiani.Анатомия зубов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38" y="1574800"/>
            <a:ext cx="5986462" cy="44894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1" y="1574611"/>
            <a:ext cx="5750256" cy="485952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21,7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 (100%)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- 1 (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57</a:t>
            </a: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%), 2(4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9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" y="245660"/>
            <a:ext cx="11573302" cy="855947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Ікло нижньої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2. Клык Н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" y="1646238"/>
            <a:ext cx="5895975" cy="442277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1487605"/>
            <a:ext cx="5804847" cy="49677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25,6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– 1(98%), 2(2%)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- 1 (94%), 2(6%)</a:t>
            </a:r>
          </a:p>
          <a:p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66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26" y="163773"/>
            <a:ext cx="11518710" cy="859809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</a:t>
            </a:r>
            <a:r>
              <a:rPr lang="uk-UA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премоляр</a:t>
            </a:r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нижньої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. Первый премоляр Н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838" y="1655763"/>
            <a:ext cx="5799137" cy="434975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1501253"/>
            <a:ext cx="5804847" cy="496778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25,6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- 1(98%), 2(2%)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1(94%), 2(6%)</a:t>
            </a:r>
          </a:p>
          <a:p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1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534" y="109182"/>
            <a:ext cx="11805314" cy="968991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Другий </a:t>
            </a:r>
            <a:r>
              <a:rPr lang="uk-UA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премоляр</a:t>
            </a:r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нижньої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4. Второй премоляр Н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313" y="1593850"/>
            <a:ext cx="5762625" cy="432276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1576316"/>
            <a:ext cx="5804848" cy="51725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25,5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- 1(100%)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1(89%), 2(10%), 3(1%)         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570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640014" y="163773"/>
            <a:ext cx="7210425" cy="100993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ЛЕКЦІЇ: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504967" y="1173708"/>
            <a:ext cx="11341290" cy="5327106"/>
          </a:xfrm>
        </p:spPr>
        <p:txBody>
          <a:bodyPr>
            <a:no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Ендодонтія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Клініко-анатомічні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будови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зубів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Етапи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розкриття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порожнини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зубів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Ендодонтичний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інструментарій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ISO.</a:t>
            </a:r>
            <a:endParaRPr lang="ru-RU" alt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Інструментальна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медикаментозна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обробка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(Степ-бек і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краун-даун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техніки</a:t>
            </a:r>
            <a:r>
              <a:rPr lang="ru-RU" alt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549831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6479"/>
            <a:ext cx="11436824" cy="855224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Перший моляр нижньої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5. Первый моляр Н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675" y="1641475"/>
            <a:ext cx="5902325" cy="442753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1487605"/>
            <a:ext cx="5818496" cy="5076967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21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– 3 (2%), 2(98%)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4(7%), 3(80%), 2(13%)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4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535"/>
            <a:ext cx="11491415" cy="846162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Другий моляр нижньої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6. 2й моляр НЧ вариант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41463"/>
            <a:ext cx="5865813" cy="43989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4413" y="1541463"/>
            <a:ext cx="5927677" cy="552734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20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– 3 (1%), 2(84%), 1(15%)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4(7%), 3(77%), 2(13%), 1(3%)</a:t>
            </a:r>
          </a:p>
          <a:p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5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9182"/>
            <a:ext cx="11764370" cy="914400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Третій моляр нижньої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8. 3й моляр Н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638" y="1516063"/>
            <a:ext cx="5894387" cy="442118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1" y="1516844"/>
            <a:ext cx="5832142" cy="504772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20,4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- 1(15,9%), 2(82,1%), 3(2%)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– 1(2%), 2(13%), 3(75%), 4(10%)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2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ntranet.tdmu.edu.ua/www/tables/02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627" y="179022"/>
            <a:ext cx="8634745" cy="660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21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1" y="302685"/>
            <a:ext cx="11058298" cy="63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91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8" y="2709845"/>
            <a:ext cx="9825481" cy="39412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8" y="34268"/>
            <a:ext cx="9825481" cy="266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91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179" y="279686"/>
            <a:ext cx="113665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alt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 будови кореневих каналів </a:t>
            </a:r>
            <a:endParaRPr lang="uk-UA" altLang="ru-RU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uk-UA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І типу відносять зуби, які мають один кореневий канал, що продовжується до верхівки кореня.</a:t>
            </a:r>
          </a:p>
          <a:p>
            <a:pPr>
              <a:defRPr/>
            </a:pPr>
            <a:r>
              <a:rPr lang="uk-UA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ІІ типу відносять зуби, що мають два кореневих канали, які в ділянці верхівки кореня з’єднуються і закінчуються одним каналом.</a:t>
            </a:r>
          </a:p>
          <a:p>
            <a:pPr>
              <a:defRPr/>
            </a:pPr>
            <a:r>
              <a:rPr lang="uk-UA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ІІІ типу відносять зуби, що мають два кореневих канали на всьому протязі довжини кореня і відкривають на його верхівці двома окремими верхівковими отворами.</a:t>
            </a:r>
          </a:p>
          <a:p>
            <a:pPr>
              <a:defRPr/>
            </a:pPr>
            <a:r>
              <a:rPr lang="uk-UA" alt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IV типу відносять зуби, що мають один кореневий канал, який закінчується на верхівці двома (або навіть і більш) верхівковими отворами.</a:t>
            </a:r>
          </a:p>
        </p:txBody>
      </p:sp>
      <p:pic>
        <p:nvPicPr>
          <p:cNvPr id="4" name="Picture 8" descr="BILD_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86" y="3440070"/>
            <a:ext cx="4378817" cy="12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Оля\Documents\pm 3 con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712" y="3440070"/>
            <a:ext cx="4584880" cy="297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322" y="4926874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628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46" y="218365"/>
            <a:ext cx="11532358" cy="160726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ТИПИ КОРЕНЕВИХ КАНАЛІВ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1" y="1542313"/>
            <a:ext cx="11594857" cy="4831191"/>
          </a:xfrm>
        </p:spPr>
      </p:pic>
    </p:spTree>
    <p:extLst>
      <p:ext uri="{BB962C8B-B14F-4D97-AF65-F5344CB8AC3E}">
        <p14:creationId xmlns:p14="http://schemas.microsoft.com/office/powerpoint/2010/main" val="1816990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04368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 розгалужень каналів апікальної частини кореня</a:t>
            </a:r>
            <a:endParaRPr lang="ru-RU" sz="3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71" y="1634871"/>
            <a:ext cx="4093887" cy="505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397" y="1812291"/>
            <a:ext cx="5676430" cy="4643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4956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50126" y="357189"/>
            <a:ext cx="7274256" cy="6248327"/>
          </a:xfrm>
        </p:spPr>
        <p:txBody>
          <a:bodyPr>
            <a:normAutofit/>
          </a:bodyPr>
          <a:lstStyle/>
          <a:p>
            <a:pPr marL="609600" indent="-609600" algn="ctr">
              <a:buNone/>
              <a:defRPr/>
            </a:pPr>
            <a:r>
              <a:rPr lang="uk-UA" sz="37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Верхівка кореня зуба</a:t>
            </a:r>
            <a:endParaRPr lang="ru-RU" sz="37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30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фізіологічна</a:t>
            </a:r>
            <a:r>
              <a:rPr lang="ru-RU" sz="3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верхівка</a:t>
            </a:r>
            <a:r>
              <a:rPr lang="ru-RU" sz="3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утворюється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вироблення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вторинного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дентину і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звуження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каналу.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Розташовується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0,5-1,0 мм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рентгенографічної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3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анатомічна</a:t>
            </a:r>
            <a:r>
              <a:rPr lang="ru-RU" sz="3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верхівка</a:t>
            </a:r>
            <a:r>
              <a:rPr lang="ru-RU" sz="3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переходу дентину в цемент.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розташовуватися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верхівці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  <a:defRPr/>
            </a:pPr>
            <a:r>
              <a:rPr lang="ru-RU" sz="30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рентгенографічна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5" name="Picture 5"/>
          <p:cNvPicPr>
            <a:picLocks noChangeAspect="1" noChangeArrowheads="1"/>
          </p:cNvPicPr>
          <p:nvPr/>
        </p:nvPicPr>
        <p:blipFill>
          <a:blip r:embed="rId2">
            <a:lum bright="-24000" contras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95" y="873458"/>
            <a:ext cx="4685800" cy="5281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289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409433" y="354842"/>
            <a:ext cx="11286698" cy="61824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ЗАГАЛЬНІ ПОНЯТТЯ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Ендодонтія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altLang="ru-RU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endodontia</a:t>
            </a:r>
            <a:r>
              <a:rPr lang="uk-UA" alt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розділ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стоматології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вивчає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будову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функції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методику та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техніку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маніпуляцій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зуба і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каналах при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травмі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патологічних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змінах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пульпи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періодонту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2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</a:t>
            </a:r>
            <a:r>
              <a:rPr lang="uk-UA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2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altLang="ru-R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endodont</a:t>
            </a:r>
            <a:r>
              <a:rPr lang="uk-UA" alt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alt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це комплекс тканин, який включає пульпу та дентин, 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язані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один із одним функціонально та морфологічно.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32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Пульпіт</a:t>
            </a:r>
            <a:r>
              <a:rPr lang="uk-UA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pulpitis</a:t>
            </a:r>
            <a:r>
              <a:rPr lang="uk-UA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)–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гостре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хронічне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запалення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судинно-нервового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пучка зуба (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пульпи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через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проникнення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неї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бактерій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каріозной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Періодонтит</a:t>
            </a:r>
            <a:r>
              <a:rPr 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periodontitis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запалення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періодонта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(тканин,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оточують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корінь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зуба).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784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3340" cy="5407878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ЕТАПИ РОЗКРИТТЯ ЗУБА 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0213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5091570"/>
              </p:ext>
            </p:extLst>
          </p:nvPr>
        </p:nvGraphicFramePr>
        <p:xfrm>
          <a:off x="191068" y="237758"/>
          <a:ext cx="11614244" cy="6435901"/>
        </p:xfrm>
        <a:graphic>
          <a:graphicData uri="http://schemas.openxmlformats.org/drawingml/2006/table">
            <a:tbl>
              <a:tblPr/>
              <a:tblGrid>
                <a:gridCol w="2647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3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164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020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Етапи </a:t>
                      </a:r>
                      <a:endParaRPr kumimoji="0" lang="uk-UA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Характер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маніпуляцій</a:t>
                      </a:r>
                      <a:endParaRPr kumimoji="0" lang="uk-UA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Інструментарій</a:t>
                      </a:r>
                      <a:endParaRPr kumimoji="0" lang="uk-UA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Критерії самоконтролю</a:t>
                      </a:r>
                      <a:endParaRPr kumimoji="0" lang="uk-UA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469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1.Розкриття каріозної порожнини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Видаляються навислі краї емалі.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 кулястий або </a:t>
                      </a:r>
                      <a:r>
                        <a:rPr kumimoji="0" lang="uk-UA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фісурний</a:t>
                      </a:r>
                      <a:endParaRPr kumimoji="0" lang="uk-UA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Наявність прямовисних стінок порожнини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91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2.Некротомія 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Видаляються нежиттєздатні тканини зуба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 кулястий або </a:t>
                      </a:r>
                      <a:r>
                        <a:rPr kumimoji="0" lang="uk-UA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фісурний</a:t>
                      </a:r>
                      <a:endParaRPr kumimoji="0" lang="uk-UA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Відсутність </a:t>
                      </a:r>
                      <a:r>
                        <a:rPr kumimoji="0" lang="uk-UA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декальцинованих</a:t>
                      </a: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тканин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3144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3.Формування порожнини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Розширюється каріозна порожнина для вільного доступу до кореневого каналу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 </a:t>
                      </a:r>
                      <a:r>
                        <a:rPr kumimoji="0" lang="uk-UA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фісурний</a:t>
                      </a:r>
                      <a:endParaRPr kumimoji="0" lang="uk-UA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Розширення каріозної порожнини на ½ оральної поверхні зуба.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15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4.Видалення склепіння порожнини зуба.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Скрізь </a:t>
                      </a:r>
                      <a:r>
                        <a:rPr kumimoji="0" lang="uk-UA" alt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трепанаційний</a:t>
                      </a: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отвір видаляється склепіння порожнини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 кулястий “2,3 або фісурний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Відсутність склепіння порожнини і навислих країв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159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5.Видалення коронкової пульпи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Видаляють коронкову пульпу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 кулястий №4,5, гострий екскаватор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Відсутність тканини пульпи в порожнині зуба.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1813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6.Знаходження устя кореневого каналу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Знаходять устя кореневого каналу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Гострий зонд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uk-UA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Розташування устя кореневого каналу відповідає груповій належності зуба.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395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16" y="304165"/>
            <a:ext cx="11697724" cy="118344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</a:t>
            </a:r>
            <a:r>
              <a:rPr lang="uk-UA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ічна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анатомія усть кореневих каналів верхньої та нижньої щелепи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Рисунок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76" y="1714486"/>
            <a:ext cx="10874196" cy="493887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388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828" y="150126"/>
            <a:ext cx="10515600" cy="139207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Топографічна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анатомія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нижньої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щелепи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Рисунок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82" y="1542197"/>
            <a:ext cx="3303570" cy="461231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Рисунок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5" y="1542197"/>
            <a:ext cx="3230060" cy="455835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Рисунок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099" y="1542196"/>
            <a:ext cx="3246382" cy="4654311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4350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Рисунок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59" y="1691649"/>
            <a:ext cx="3152842" cy="457708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Рисунок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310" y="1691649"/>
            <a:ext cx="3088829" cy="457708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Рисунок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548" y="1663335"/>
            <a:ext cx="3052047" cy="4577087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059" y="382138"/>
            <a:ext cx="10854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Топографічна анатомія усть кореневих каналів верхньої щелепи</a:t>
            </a:r>
            <a:endParaRPr lang="ru-RU" sz="36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24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73" y="259308"/>
            <a:ext cx="11914496" cy="1105470"/>
          </a:xfrm>
        </p:spPr>
        <p:txBody>
          <a:bodyPr>
            <a:noAutofit/>
          </a:bodyPr>
          <a:lstStyle/>
          <a:p>
            <a:pPr algn="ctr"/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Препарування каріозної порожнини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46" y="1514902"/>
            <a:ext cx="6032311" cy="457199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Розкриття і розширення каріозної порожнини</a:t>
            </a:r>
          </a:p>
          <a:p>
            <a:pPr marL="514350" indent="-514350">
              <a:buAutoNum type="arabicPeriod"/>
            </a:pPr>
            <a:r>
              <a:rPr lang="uk-UA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Некректомія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(висікання нежиттєздатних тканин)</a:t>
            </a:r>
          </a:p>
          <a:p>
            <a:pPr marL="514350" indent="-514350">
              <a:buAutoNum type="arabicPeriod"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порожнини </a:t>
            </a:r>
          </a:p>
          <a:p>
            <a:pPr marL="514350" indent="-514350">
              <a:buAutoNum type="arabicPeriod"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Оброблення країв каріозної порожнини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31" y="1514902"/>
            <a:ext cx="5145206" cy="467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841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433" y="204717"/>
            <a:ext cx="11464119" cy="1173707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Розкриття порожнини зуба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3883" y="4872251"/>
            <a:ext cx="11584233" cy="1630759"/>
          </a:xfrm>
        </p:spPr>
        <p:txBody>
          <a:bodyPr numCol="3">
            <a:normAutofit/>
          </a:bodyPr>
          <a:lstStyle/>
          <a:p>
            <a:pPr marL="0" indent="95250">
              <a:buNone/>
              <a:tabLst>
                <a:tab pos="3589338" algn="l"/>
              </a:tabLst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Висікання склепіння порожнини зуба</a:t>
            </a:r>
          </a:p>
          <a:p>
            <a:pPr marL="0" indent="0">
              <a:buNone/>
            </a:pP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>
              <a:buNone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вільного доступу до кореневих    каналів</a:t>
            </a:r>
          </a:p>
          <a:p>
            <a:pPr marL="273050" indent="0">
              <a:buNone/>
            </a:pP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Завершальне     формування каріозної  порожнини та порожнини зуба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9" y="1378424"/>
            <a:ext cx="3613942" cy="3268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26" y="1378424"/>
            <a:ext cx="3466982" cy="3268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44" y="1378424"/>
            <a:ext cx="3675299" cy="326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48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6" y="1068947"/>
            <a:ext cx="4890804" cy="48967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77" y="1068947"/>
            <a:ext cx="4765185" cy="489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58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363" y="818865"/>
            <a:ext cx="11491415" cy="100675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alt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КРИТЕРІЇ ЯКІСНОЇ ПІДГОТОВКИ КОРОНКОВОЇ ПОРОЖНИНИ ДЛЯ ЕНДОДОНТИЧНОГО ВТРУЧАННЯ</a:t>
            </a:r>
            <a:br>
              <a:rPr lang="ru-RU" altLang="ru-RU" b="1" i="1" u="sng" dirty="0">
                <a:solidFill>
                  <a:srgbClr val="FFFF00"/>
                </a:solidFill>
                <a:latin typeface="Cambria" pitchFamily="18" charset="0"/>
              </a:rPr>
            </a:br>
            <a:br>
              <a:rPr lang="ru-RU" altLang="ru-RU" b="1" i="1" u="sng" dirty="0">
                <a:solidFill>
                  <a:srgbClr val="FFFF00"/>
                </a:solidFill>
                <a:latin typeface="Cambria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9558" y="818865"/>
            <a:ext cx="10986448" cy="5854890"/>
          </a:xfrm>
        </p:spPr>
        <p:txBody>
          <a:bodyPr>
            <a:noAutofit/>
          </a:bodyPr>
          <a:lstStyle/>
          <a:p>
            <a:pPr algn="ctr">
              <a:buNone/>
              <a:defRPr/>
            </a:pPr>
            <a:endParaRPr lang="ru-RU" altLang="ru-RU" sz="3600" b="1" i="1" u="sng" dirty="0">
              <a:solidFill>
                <a:srgbClr val="FFFF00"/>
              </a:solidFill>
              <a:latin typeface="Cambria" pitchFamily="18" charset="0"/>
            </a:endParaRPr>
          </a:p>
          <a:p>
            <a:pPr marL="0" indent="0">
              <a:buNone/>
              <a:defRPr/>
            </a:pPr>
            <a:r>
              <a:rPr lang="ru-RU" altLang="ru-RU" sz="3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Форма і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розмір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порожнини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забезпечують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вільний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доступ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інструментами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кореневих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каналів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ru-RU" altLang="ru-RU" sz="3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Стінки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каріозної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порожнини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порожнини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зуба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складають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пряму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лінію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ru-RU" altLang="ru-RU" sz="3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ідсутність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навислих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країв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ru-RU" altLang="ru-RU" sz="3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Чітко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визначається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анатомічна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форма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порожнини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  <a:defRPr/>
            </a:pPr>
            <a:r>
              <a:rPr lang="ru-RU" altLang="ru-RU" sz="3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Видалені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усі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некротичні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тканини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зуба.</a:t>
            </a:r>
          </a:p>
          <a:p>
            <a:pPr marL="0" indent="0">
              <a:buNone/>
              <a:defRPr/>
            </a:pPr>
            <a:r>
              <a:rPr lang="ru-RU" altLang="ru-RU" sz="3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Чітко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визначені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устя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кореневих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3200" i="1" dirty="0" err="1">
                <a:latin typeface="Arial" panose="020B0604020202020204" pitchFamily="34" charset="0"/>
                <a:cs typeface="Arial" panose="020B0604020202020204" pitchFamily="34" charset="0"/>
              </a:rPr>
              <a:t>каналів</a:t>
            </a:r>
            <a:r>
              <a:rPr lang="ru-RU" altLang="ru-RU" sz="32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endParaRPr lang="ru-RU" altLang="ru-RU" sz="36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708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088" y="415896"/>
            <a:ext cx="2208406" cy="204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57" y="4485791"/>
            <a:ext cx="2400348" cy="203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509" y="4596734"/>
            <a:ext cx="3361388" cy="181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Оля\Documents\Ninja-Access-22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3" y="503428"/>
            <a:ext cx="2588655" cy="186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60" y="4751732"/>
            <a:ext cx="4194521" cy="166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46" y="2662988"/>
            <a:ext cx="7181535" cy="181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64" y="374762"/>
            <a:ext cx="257175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297" y="308553"/>
            <a:ext cx="2143125" cy="184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723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root canal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12" y="609600"/>
            <a:ext cx="5475975" cy="567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5957248" y="609600"/>
            <a:ext cx="0" cy="213360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6081785" y="2743199"/>
            <a:ext cx="482788" cy="1187355"/>
          </a:xfrm>
          <a:prstGeom prst="line">
            <a:avLst/>
          </a:prstGeom>
          <a:noFill/>
          <a:ln w="47625">
            <a:solidFill>
              <a:srgbClr val="00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5268036" y="2743200"/>
            <a:ext cx="564676" cy="2634018"/>
          </a:xfrm>
          <a:prstGeom prst="line">
            <a:avLst/>
          </a:prstGeom>
          <a:noFill/>
          <a:ln w="47625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7113" name="Oval 9"/>
          <p:cNvSpPr>
            <a:spLocks noChangeArrowheads="1"/>
          </p:cNvSpPr>
          <p:nvPr/>
        </p:nvSpPr>
        <p:spPr bwMode="auto">
          <a:xfrm>
            <a:off x="4994512" y="5486566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399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7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" y="365126"/>
            <a:ext cx="7724633" cy="958708"/>
          </a:xfrm>
        </p:spPr>
        <p:txBody>
          <a:bodyPr/>
          <a:lstStyle/>
          <a:p>
            <a:pPr algn="ctr"/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Видалення пульпи</a:t>
            </a:r>
            <a:endParaRPr lang="ru-RU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4275" y="1323833"/>
            <a:ext cx="7219665" cy="1351128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Ампутація коронкової пульпи</a:t>
            </a:r>
          </a:p>
          <a:p>
            <a:pPr marL="514350" indent="-514350">
              <a:buAutoNum type="arabicPeriod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Екстирпація кореневої пульпи</a:t>
            </a: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825" y="1197735"/>
            <a:ext cx="2587885" cy="493261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68" y="3361386"/>
            <a:ext cx="4470122" cy="278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344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2955" y="122831"/>
            <a:ext cx="11191164" cy="2784142"/>
          </a:xfrm>
        </p:spPr>
        <p:txBody>
          <a:bodyPr>
            <a:noAutofit/>
          </a:bodyPr>
          <a:lstStyle/>
          <a:p>
            <a:pPr marL="609600" indent="-609600" algn="ctr">
              <a:buNone/>
              <a:defRPr/>
            </a:pP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робочої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довжини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кореневого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</a:t>
            </a:r>
          </a:p>
          <a:p>
            <a:pPr marL="0" indent="0">
              <a:buNone/>
              <a:defRPr/>
            </a:pPr>
            <a:r>
              <a:rPr lang="ru-RU" sz="2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Робоча</a:t>
            </a:r>
            <a:r>
              <a:rPr lang="ru-RU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</a:t>
            </a:r>
            <a:r>
              <a:rPr lang="ru-RU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відстань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опорного,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краю зуба до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фізіологічного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отвору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таблиць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рентгенологічного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знімка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апекслокатора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  <a:defRPr/>
            </a:pP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вводять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кореневий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 до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відчуття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легкого уколу.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Визначають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рентгенографії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спеціальний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апарат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апекслокатор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819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7"/>
          <a:stretch>
            <a:fillRect/>
          </a:stretch>
        </p:blipFill>
        <p:spPr bwMode="auto">
          <a:xfrm>
            <a:off x="8529851" y="2710606"/>
            <a:ext cx="3027150" cy="393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779" b="52083"/>
          <a:stretch>
            <a:fillRect/>
          </a:stretch>
        </p:blipFill>
        <p:spPr bwMode="auto">
          <a:xfrm>
            <a:off x="644958" y="3137696"/>
            <a:ext cx="3406342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270" y="2710606"/>
            <a:ext cx="3061459" cy="397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691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199" y="368469"/>
            <a:ext cx="111297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 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40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Електронний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 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КК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правильно в 73,1%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за </a:t>
            </a: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апекслокаторів</a:t>
            </a:r>
            <a:endParaRPr lang="ru-RU" sz="4000" b="1" i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Рисунок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7" y="2527299"/>
            <a:ext cx="3183905" cy="372110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Рисунок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511" y="3330923"/>
            <a:ext cx="3367418" cy="211385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Рисунок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648" y="2891003"/>
            <a:ext cx="3552952" cy="299369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323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рабочая д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43" y="3001809"/>
            <a:ext cx="5865130" cy="303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0746" y="458643"/>
            <a:ext cx="108063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Рентгенологічний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КК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достовірно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83,5%</a:t>
            </a:r>
          </a:p>
          <a:p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випадків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219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79" y="365125"/>
            <a:ext cx="11436822" cy="3237883"/>
          </a:xfrm>
        </p:spPr>
        <p:txBody>
          <a:bodyPr>
            <a:normAutofit fontScale="90000"/>
          </a:bodyPr>
          <a:lstStyle/>
          <a:p>
            <a:pPr marL="457200" indent="-457200"/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49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Топографо-</a:t>
            </a:r>
            <a:r>
              <a:rPr lang="ru-RU" sz="49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анатомічний</a:t>
            </a:r>
            <a:r>
              <a:rPr lang="ru-RU" sz="49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метод </a:t>
            </a:r>
            <a:br>
              <a:rPr lang="ru-RU" sz="49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Середнє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висоти</a:t>
            </a:r>
            <a:b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коронки зуба до </a:t>
            </a:r>
            <a:r>
              <a:rPr lang="ru-RU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довжини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кореня</a:t>
            </a:r>
            <a:r>
              <a:rPr lang="ru-RU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( 1 / 2).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602965" y="3151803"/>
            <a:ext cx="5156389" cy="3139813"/>
            <a:chOff x="2699" y="1117"/>
            <a:chExt cx="2948" cy="2086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1117"/>
              <a:ext cx="2948" cy="2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2699" y="1117"/>
              <a:ext cx="2948" cy="2086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pic>
        <p:nvPicPr>
          <p:cNvPr id="9" name="Picture 23" descr="Рисунок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819" y="3063864"/>
            <a:ext cx="1348679" cy="340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Рисунок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498" y="3063863"/>
            <a:ext cx="1292842" cy="340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47993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1236" y="177421"/>
            <a:ext cx="3916906" cy="5472752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Verdana" pitchFamily="34" charset="0"/>
                <a:ea typeface="Tahoma" panose="020B0604030504040204" pitchFamily="34" charset="0"/>
                <a:cs typeface="Tahoma" panose="020B0604030504040204" pitchFamily="34" charset="0"/>
              </a:rPr>
              <a:t>4.</a:t>
            </a:r>
            <a:r>
              <a:rPr lang="ru-RU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Табличний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метод </a:t>
            </a:r>
            <a:br>
              <a:rPr lang="ru-RU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Довжина</a:t>
            </a:r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КК </a:t>
            </a:r>
            <a:r>
              <a:rPr lang="ru-RU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визначаєтся</a:t>
            </a:r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 </a:t>
            </a:r>
            <a:r>
              <a:rPr lang="ru-RU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середніх</a:t>
            </a:r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даних</a:t>
            </a:r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довжини</a:t>
            </a:r>
            <a:r>
              <a:rPr lang="ru-RU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зуба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07" y="365125"/>
            <a:ext cx="7252945" cy="58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10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" y="489634"/>
            <a:ext cx="1139861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Рентгенологічний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введеним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кореневий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 </a:t>
            </a:r>
            <a:r>
              <a:rPr lang="ru-RU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інструментом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860" y="3188462"/>
            <a:ext cx="3910775" cy="2645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ра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568363"/>
            <a:ext cx="2816352" cy="188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раб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832" y="3436396"/>
            <a:ext cx="3225864" cy="214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5747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6.Конусно променева </a:t>
            </a:r>
            <a:r>
              <a:rPr lang="uk-UA" dirty="0" err="1">
                <a:solidFill>
                  <a:schemeClr val="tx2">
                    <a:lumMod val="75000"/>
                  </a:schemeClr>
                </a:solidFill>
              </a:rPr>
              <a:t>компьютерна</a:t>
            </a:r>
            <a:r>
              <a:rPr lang="uk-UA" dirty="0">
                <a:solidFill>
                  <a:schemeClr val="tx2">
                    <a:lumMod val="75000"/>
                  </a:schemeClr>
                </a:solidFill>
              </a:rPr>
              <a:t> томографія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" y="2515926"/>
            <a:ext cx="4546242" cy="2691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936" y="1401384"/>
            <a:ext cx="2920888" cy="288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2" y="2675286"/>
            <a:ext cx="3069465" cy="237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30" y="4869840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7747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251" y="1200947"/>
            <a:ext cx="11300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uk-UA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Ендодонтичний</a:t>
            </a:r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інструментарій.</a:t>
            </a:r>
          </a:p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Стандарти </a:t>
            </a:r>
            <a:r>
              <a:rPr lang="en-US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ISO.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447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>
                <a:solidFill>
                  <a:schemeClr val="tx2">
                    <a:lumMod val="90000"/>
                  </a:schemeClr>
                </a:solidFill>
              </a:rPr>
              <a:t>Крітерії</a:t>
            </a:r>
            <a:r>
              <a:rPr lang="uk-UA" dirty="0">
                <a:solidFill>
                  <a:schemeClr val="tx2">
                    <a:lumMod val="90000"/>
                  </a:schemeClr>
                </a:solidFill>
              </a:rPr>
              <a:t> </a:t>
            </a:r>
            <a:r>
              <a:rPr lang="uk-UA" dirty="0" err="1">
                <a:solidFill>
                  <a:schemeClr val="tx2">
                    <a:lumMod val="90000"/>
                  </a:schemeClr>
                </a:solidFill>
              </a:rPr>
              <a:t>класіфікації</a:t>
            </a:r>
            <a:endParaRPr lang="ru-RU" dirty="0">
              <a:solidFill>
                <a:schemeClr val="tx2">
                  <a:lumMod val="9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5003" y="1859340"/>
            <a:ext cx="871899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1. </a:t>
            </a:r>
            <a:r>
              <a:rPr lang="en-US" sz="2800" dirty="0"/>
              <a:t> </a:t>
            </a:r>
            <a:r>
              <a:rPr lang="uk-UA" sz="2800" dirty="0"/>
              <a:t>Призначення інструмента</a:t>
            </a:r>
            <a:endParaRPr lang="ru-RU" sz="2800" dirty="0"/>
          </a:p>
          <a:p>
            <a:r>
              <a:rPr lang="ru-RU" sz="2800" dirty="0"/>
              <a:t>2. Метод  </a:t>
            </a:r>
            <a:r>
              <a:rPr lang="ru-RU" sz="2800" dirty="0" err="1"/>
              <a:t>виготовления</a:t>
            </a:r>
            <a:r>
              <a:rPr lang="ru-RU" sz="2800" dirty="0"/>
              <a:t>. </a:t>
            </a:r>
          </a:p>
          <a:p>
            <a:r>
              <a:rPr lang="ru-RU" sz="2800" dirty="0"/>
              <a:t>3. </a:t>
            </a:r>
            <a:r>
              <a:rPr lang="ru-RU" sz="2800" dirty="0" err="1"/>
              <a:t>Материали,з</a:t>
            </a:r>
            <a:r>
              <a:rPr lang="ru-RU" sz="2800" dirty="0"/>
              <a:t> </a:t>
            </a:r>
            <a:r>
              <a:rPr lang="ru-RU" sz="2800" dirty="0" err="1"/>
              <a:t>яких</a:t>
            </a:r>
            <a:r>
              <a:rPr lang="ru-RU" sz="2800" dirty="0"/>
              <a:t> </a:t>
            </a:r>
            <a:r>
              <a:rPr lang="ru-RU" sz="2800" dirty="0" err="1"/>
              <a:t>виготовлени</a:t>
            </a:r>
            <a:r>
              <a:rPr lang="ru-RU" sz="2800" dirty="0"/>
              <a:t> </a:t>
            </a:r>
            <a:r>
              <a:rPr lang="ru-RU" sz="2800" dirty="0" err="1"/>
              <a:t>інструменти</a:t>
            </a:r>
            <a:r>
              <a:rPr lang="ru-RU" sz="2800" dirty="0"/>
              <a:t>  (сплав)</a:t>
            </a:r>
          </a:p>
          <a:p>
            <a:r>
              <a:rPr lang="ru-RU" sz="2800" dirty="0"/>
              <a:t>4. </a:t>
            </a:r>
            <a:r>
              <a:rPr lang="ru-RU" sz="2800" dirty="0" err="1"/>
              <a:t>Гнучкість</a:t>
            </a:r>
            <a:r>
              <a:rPr lang="ru-RU" sz="2800" dirty="0"/>
              <a:t> </a:t>
            </a:r>
            <a:r>
              <a:rPr lang="ru-RU" sz="2800" dirty="0" err="1"/>
              <a:t>інструмента</a:t>
            </a:r>
            <a:r>
              <a:rPr lang="ru-RU" sz="2800" dirty="0"/>
              <a:t>.</a:t>
            </a:r>
          </a:p>
          <a:p>
            <a:r>
              <a:rPr lang="ru-RU" sz="2800" dirty="0"/>
              <a:t>5. </a:t>
            </a:r>
            <a:r>
              <a:rPr lang="ru-RU" sz="2800" dirty="0" err="1"/>
              <a:t>Довжина</a:t>
            </a:r>
            <a:r>
              <a:rPr lang="ru-RU" sz="2800" dirty="0"/>
              <a:t> </a:t>
            </a:r>
            <a:r>
              <a:rPr lang="ru-RU" sz="2800" dirty="0" err="1"/>
              <a:t>інструмента</a:t>
            </a:r>
            <a:r>
              <a:rPr lang="ru-RU" sz="2800" dirty="0"/>
              <a:t>.</a:t>
            </a:r>
          </a:p>
          <a:p>
            <a:r>
              <a:rPr lang="ru-RU" sz="2800" dirty="0"/>
              <a:t>6. </a:t>
            </a:r>
            <a:r>
              <a:rPr lang="ru-RU" sz="2800" dirty="0" err="1"/>
              <a:t>Розмір</a:t>
            </a:r>
            <a:r>
              <a:rPr lang="ru-RU" sz="2800" dirty="0"/>
              <a:t> і форма поперечного </a:t>
            </a:r>
            <a:r>
              <a:rPr lang="ru-RU" sz="2800" dirty="0" err="1"/>
              <a:t>розрізу</a:t>
            </a:r>
            <a:r>
              <a:rPr lang="ru-RU" sz="2800" dirty="0"/>
              <a:t>  </a:t>
            </a:r>
            <a:r>
              <a:rPr lang="ru-RU" sz="2800" dirty="0" err="1"/>
              <a:t>інструмента</a:t>
            </a:r>
            <a:r>
              <a:rPr lang="ru-RU" sz="2800" dirty="0"/>
              <a:t>.</a:t>
            </a:r>
          </a:p>
          <a:p>
            <a:r>
              <a:rPr lang="ru-RU" sz="2800" dirty="0"/>
              <a:t>7. Форма </a:t>
            </a:r>
            <a:r>
              <a:rPr lang="ru-RU" sz="2800" dirty="0" err="1"/>
              <a:t>робочої</a:t>
            </a:r>
            <a:r>
              <a:rPr lang="ru-RU" sz="2800" dirty="0"/>
              <a:t> </a:t>
            </a:r>
            <a:r>
              <a:rPr lang="ru-RU" sz="2800" dirty="0" err="1"/>
              <a:t>частини</a:t>
            </a:r>
            <a:r>
              <a:rPr lang="ru-RU" sz="2800" dirty="0"/>
              <a:t> и </a:t>
            </a:r>
            <a:r>
              <a:rPr lang="ru-RU" sz="2800" dirty="0" err="1"/>
              <a:t>верхівки</a:t>
            </a:r>
            <a:r>
              <a:rPr lang="ru-RU" sz="2800" dirty="0"/>
              <a:t> </a:t>
            </a:r>
            <a:r>
              <a:rPr lang="ru-RU" sz="2800" dirty="0" err="1"/>
              <a:t>інструмента</a:t>
            </a:r>
            <a:r>
              <a:rPr lang="ru-RU" sz="2800" dirty="0"/>
              <a:t>.</a:t>
            </a:r>
          </a:p>
          <a:p>
            <a:r>
              <a:rPr lang="ru-RU" sz="2800" dirty="0"/>
              <a:t>8. </a:t>
            </a:r>
            <a:r>
              <a:rPr lang="ru-RU" sz="2800" dirty="0" err="1"/>
              <a:t>Конусність</a:t>
            </a:r>
            <a:r>
              <a:rPr lang="ru-RU" sz="2800" dirty="0"/>
              <a:t> </a:t>
            </a:r>
            <a:r>
              <a:rPr lang="ru-RU" sz="2800" dirty="0" err="1"/>
              <a:t>інструмента</a:t>
            </a:r>
            <a:r>
              <a:rPr lang="ru-RU" sz="2800" dirty="0"/>
              <a:t>.</a:t>
            </a:r>
          </a:p>
          <a:p>
            <a:r>
              <a:rPr lang="ru-RU" sz="2800" dirty="0"/>
              <a:t>9. </a:t>
            </a:r>
            <a:r>
              <a:rPr lang="ru-RU" sz="2800" dirty="0" err="1"/>
              <a:t>Спосіб</a:t>
            </a:r>
            <a:r>
              <a:rPr lang="ru-RU" sz="2800" dirty="0"/>
              <a:t> </a:t>
            </a:r>
            <a:r>
              <a:rPr lang="ru-RU" sz="2800" dirty="0" err="1"/>
              <a:t>приведення</a:t>
            </a:r>
            <a:r>
              <a:rPr lang="ru-RU" sz="2800" dirty="0"/>
              <a:t> в </a:t>
            </a:r>
            <a:r>
              <a:rPr lang="ru-RU" sz="2800" dirty="0" err="1"/>
              <a:t>дію</a:t>
            </a:r>
            <a:r>
              <a:rPr lang="ru-RU" sz="2800" dirty="0"/>
              <a:t> (</a:t>
            </a:r>
            <a:r>
              <a:rPr lang="ru-RU" sz="2800" dirty="0" err="1"/>
              <a:t>ручні</a:t>
            </a:r>
            <a:r>
              <a:rPr lang="ru-RU" sz="2800" dirty="0"/>
              <a:t> та </a:t>
            </a:r>
            <a:r>
              <a:rPr lang="ru-RU" sz="2800" dirty="0" err="1"/>
              <a:t>механічні</a:t>
            </a:r>
            <a:r>
              <a:rPr lang="ru-RU" sz="2800" dirty="0"/>
              <a:t>)). </a:t>
            </a:r>
          </a:p>
        </p:txBody>
      </p:sp>
    </p:spTree>
    <p:extLst>
      <p:ext uri="{BB962C8B-B14F-4D97-AF65-F5344CB8AC3E}">
        <p14:creationId xmlns:p14="http://schemas.microsoft.com/office/powerpoint/2010/main" val="3787368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949613"/>
            <a:ext cx="11805313" cy="2298650"/>
          </a:xfrm>
        </p:spPr>
        <p:txBody>
          <a:bodyPr anchor="ctr">
            <a:noAutofit/>
          </a:bodyPr>
          <a:lstStyle/>
          <a:p>
            <a:pPr marL="609600" indent="-609600" algn="ctr">
              <a:lnSpc>
                <a:spcPct val="120000"/>
              </a:lnSpc>
              <a:buNone/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Порожнина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зуба 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повторює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коронку і тому в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зубів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відрізняється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одна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одної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 algn="ctr">
              <a:lnSpc>
                <a:spcPct val="120000"/>
              </a:lnSpc>
              <a:buNone/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однокореневих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зубах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порожнина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зуба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переходить в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кореневий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канал,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добре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прохідний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на поперечному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перерізі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округлу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овальну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форму.</a:t>
            </a:r>
          </a:p>
          <a:p>
            <a:pPr marL="609600" indent="-609600" algn="ctr">
              <a:lnSpc>
                <a:spcPct val="120000"/>
              </a:lnSpc>
              <a:buNone/>
              <a:defRPr/>
            </a:pP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багатокореневих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зубах 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порожнина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зуба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стінки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дно. На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порожнини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зуба є входи (гирла) 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групах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зубів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розташовуються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різному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609600" indent="-609600" algn="ctr">
              <a:lnSpc>
                <a:spcPct val="120000"/>
              </a:lnSpc>
              <a:buNone/>
              <a:defRPr/>
            </a:pP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Корінь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зуба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закінчується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верхівкою</a:t>
            </a:r>
            <a:r>
              <a:rPr lang="ru-RU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кореня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(apex)</a:t>
            </a:r>
            <a:endParaRPr lang="ru-RU" sz="20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SpazM\Pictures\2011-02-02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97" y="177850"/>
            <a:ext cx="1944211" cy="3089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SpazM\Pictures\2011-02-02\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3650" y="165150"/>
            <a:ext cx="4371444" cy="310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единительная линия 7"/>
          <p:cNvCxnSpPr/>
          <p:nvPr/>
        </p:nvCxnSpPr>
        <p:spPr>
          <a:xfrm rot="10800000">
            <a:off x="7667626" y="3643313"/>
            <a:ext cx="1000125" cy="0"/>
          </a:xfrm>
          <a:prstGeom prst="line">
            <a:avLst/>
          </a:prstGeom>
          <a:ln w="12700" cap="rnd">
            <a:solidFill>
              <a:schemeClr val="accent4">
                <a:lumMod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67751" y="3509964"/>
            <a:ext cx="1071563" cy="2762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36363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Периодонт</a:t>
            </a:r>
          </a:p>
        </p:txBody>
      </p:sp>
    </p:spTree>
    <p:extLst>
      <p:ext uri="{BB962C8B-B14F-4D97-AF65-F5344CB8AC3E}">
        <p14:creationId xmlns:p14="http://schemas.microsoft.com/office/powerpoint/2010/main" val="4127094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603" y="252674"/>
            <a:ext cx="8011236" cy="6368221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3500" b="1">
                <a:latin typeface="Times New Roman" pitchFamily="18" charset="0"/>
                <a:cs typeface="Times New Roman" pitchFamily="18" charset="0"/>
              </a:rPr>
              <a:t>Класифікація сучасного ендодонтичного інструментарію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3000" b="1" u="sng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ru-RU" sz="3000" b="1" u="sng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призначенням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3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Дослідницькі або діагностичні інструменти: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Char char="Ø"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коренева голка, гладка з круглим перетином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-голка Міллера;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глибиномір; верифер;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К-файли зі стопом.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3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Інструменти для видалення м'яких тканин туба: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пульпоестрактор;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профайли;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К-римери,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3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000"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Для проходження і розширення кореневого каналу:</a:t>
            </a:r>
          </a:p>
          <a:p>
            <a:pPr algn="ctr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3.1. Для розширення гирла каналу: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бор типу </a:t>
            </a:r>
            <a:r>
              <a:rPr lang="en-US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Gates Glidden;</a:t>
            </a:r>
            <a:endParaRPr lang="uk-UA" sz="3000" b="1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ример типу </a:t>
            </a:r>
            <a:r>
              <a:rPr lang="en-US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Peeso (Largo);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ример </a:t>
            </a:r>
            <a:r>
              <a:rPr lang="en-US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Beutelrock </a:t>
            </a: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 1 (В1);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ример </a:t>
            </a:r>
            <a:r>
              <a:rPr lang="en-US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Beutelrock </a:t>
            </a: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тип 2 (В2);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ru-RU" sz="30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профайли; фарсайд; діпстар; К-римери.</a:t>
            </a:r>
            <a:endParaRPr lang="ru-RU" sz="30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4" descr="EPSN0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754" y="252674"/>
            <a:ext cx="30241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 descr="EPSN0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754" y="4380932"/>
            <a:ext cx="3024188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0695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8717" y="513118"/>
            <a:ext cx="6043684" cy="614959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 </a:t>
            </a: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altLang="ru-RU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К-</a:t>
            </a: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ример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К-</a:t>
            </a: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флексорімер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К-</a:t>
            </a: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флексорімер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Golden </a:t>
            </a:r>
            <a:r>
              <a:rPr lang="en-US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mesium</a:t>
            </a:r>
            <a:r>
              <a:rPr lang="en-US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К-файл </a:t>
            </a: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нітіфлекс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Хедстрем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файл;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Файл </a:t>
            </a:r>
            <a:r>
              <a:rPr lang="en-US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Endosonoree</a:t>
            </a:r>
            <a:r>
              <a:rPr lang="en-US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Профайли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пломбування</a:t>
            </a:r>
            <a:r>
              <a:rPr lang="ru-RU" alt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alt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altLang="ru-RU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каналонаповнювач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К-</a:t>
            </a: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ример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Спредер, </a:t>
            </a: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плагер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Конденсор, </a:t>
            </a: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Гутта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-конденсор;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ru-RU" altLang="ru-RU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Переносник</a:t>
            </a:r>
            <a:r>
              <a:rPr lang="ru-RU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тепла </a:t>
            </a:r>
            <a:r>
              <a:rPr lang="en-US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Hear-carrier.</a:t>
            </a:r>
            <a:r>
              <a:rPr lang="uk-UA" alt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endParaRPr lang="ru-RU" alt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4" descr="EPSN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0" y="4010002"/>
            <a:ext cx="4766647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EPSN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825" y="317808"/>
            <a:ext cx="320999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5158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8900" y="305426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3.2, 3.3 – </a:t>
            </a:r>
            <a:r>
              <a:rPr lang="ru-RU" altLang="ru-RU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altLang="ru-RU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altLang="ru-RU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для </a:t>
            </a:r>
            <a:r>
              <a:rPr lang="ru-RU" altLang="ru-RU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</a:t>
            </a:r>
            <a:r>
              <a:rPr lang="ru-RU" altLang="ru-RU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кореневого</a:t>
            </a:r>
            <a:r>
              <a:rPr lang="ru-RU" altLang="ru-RU" sz="2400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</a:t>
            </a:r>
            <a:b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Файли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видалення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твердих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каналу. Вони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створюються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шляхом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скручування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круглого стержня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8" descr="block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64" y="2413000"/>
            <a:ext cx="1887669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1" y="3975893"/>
            <a:ext cx="4962037" cy="261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5621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69" y="2413000"/>
            <a:ext cx="40005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596" y="3601092"/>
            <a:ext cx="4004469" cy="2991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5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081" y="545910"/>
            <a:ext cx="11245755" cy="59504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uk-UA" sz="3200" b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КЛАСИФІКАЦІЯ ЗА ПРИЗНАЧЕННЯМ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alt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діагностичні інструменти;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alt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інструменти для видалення м’яких тканин зуба;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ru-RU" alt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інструменти для механічної обробки каналу:</a:t>
            </a:r>
          </a:p>
          <a:p>
            <a:pPr marL="0" indent="0">
              <a:buNone/>
              <a:defRPr/>
            </a:pPr>
            <a:r>
              <a:rPr lang="ru-RU" alt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3.1. інструменти для розширення устя каналів;</a:t>
            </a:r>
          </a:p>
          <a:p>
            <a:pPr marL="0" indent="0">
              <a:buNone/>
              <a:defRPr/>
            </a:pPr>
            <a:r>
              <a:rPr lang="ru-RU" alt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3.2. інструменти для проходження кореневого каналу;</a:t>
            </a:r>
          </a:p>
          <a:p>
            <a:pPr marL="0" indent="0">
              <a:buNone/>
              <a:defRPr/>
            </a:pPr>
            <a:r>
              <a:rPr lang="ru-RU" alt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3.4. інструменти для розширення кореневого каналу;</a:t>
            </a:r>
          </a:p>
          <a:p>
            <a:pPr marL="0" indent="0">
              <a:buNone/>
              <a:defRPr/>
            </a:pPr>
            <a:r>
              <a:rPr lang="ru-RU" altLang="ru-RU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   інструменти для пломбування кореневого каналу.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2462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" y="365125"/>
            <a:ext cx="11191165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ДІАГНОСТИЧНІ ІНСТРУМЕНТИ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38782" y="1883390"/>
            <a:ext cx="3507475" cy="43263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 глибини кореневого каналу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Введення в кореневий канал </a:t>
            </a:r>
            <a:r>
              <a:rPr lang="uk-UA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турунд</a:t>
            </a:r>
            <a:endParaRPr lang="uk-UA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67" y="2189410"/>
            <a:ext cx="6202292" cy="242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8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77" y="365125"/>
            <a:ext cx="11832609" cy="1299901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ВИДАЛЕННЯ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 ТКАНИН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0543" y="2210937"/>
            <a:ext cx="3698543" cy="43549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Видалення з кореневого каналу пульпи або її розпаду.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Подрібнення, висічення та видалення інфікованого дентину зі стінок каналу.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01" y="2640169"/>
            <a:ext cx="6745600" cy="269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16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421" y="259307"/>
            <a:ext cx="11791666" cy="1378424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 ДЛЯ ПРОХОДЖЕННЯ ТА РОЗШИРЕННЯ КОРЕНЕВОГО КАНАЛУ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441743" y="1637731"/>
            <a:ext cx="5254388" cy="453923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uk-UA" sz="36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розширення устя кореневого каналу: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Дриль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Gates-Glidden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Дриль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Peeso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(Largo)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66" y="1637731"/>
            <a:ext cx="4552902" cy="484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08" y="4170289"/>
            <a:ext cx="2755900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81604"/>
            <a:ext cx="1790164" cy="193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73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8035" y="208306"/>
            <a:ext cx="6550925" cy="6514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2</a:t>
            </a:r>
            <a:r>
              <a:rPr lang="en-US" i="1" dirty="0">
                <a:solidFill>
                  <a:srgbClr val="00B050"/>
                </a:solidFill>
              </a:rPr>
              <a:t>. </a:t>
            </a:r>
            <a:r>
              <a:rPr lang="uk-UA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 для проходження</a:t>
            </a:r>
            <a:r>
              <a:rPr lang="ru-RU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32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</a:t>
            </a:r>
            <a:r>
              <a:rPr lang="ru-RU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кореневого</a:t>
            </a:r>
            <a:r>
              <a:rPr lang="ru-RU" sz="32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Дрильбори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К-типу: </a:t>
            </a:r>
          </a:p>
          <a:p>
            <a:pPr>
              <a:lnSpc>
                <a:spcPct val="100000"/>
              </a:lnSpc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К-</a:t>
            </a:r>
            <a:r>
              <a:rPr lang="uk-UA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ример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К-</a:t>
            </a:r>
            <a:r>
              <a:rPr lang="uk-UA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флексоример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0000"/>
              </a:lnSpc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К-</a:t>
            </a:r>
            <a:r>
              <a:rPr lang="uk-UA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ример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фарсайд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К-файл, </a:t>
            </a:r>
          </a:p>
          <a:p>
            <a:pPr>
              <a:lnSpc>
                <a:spcPct val="100000"/>
              </a:lnSpc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К-</a:t>
            </a:r>
            <a:r>
              <a:rPr lang="uk-UA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флексофайл</a:t>
            </a: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uk-UA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патфайндер</a:t>
            </a:r>
            <a:endParaRPr lang="uk-UA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Кореневі бурави або файли </a:t>
            </a:r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Хедстрема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NiTi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інструментів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6" y="208307"/>
            <a:ext cx="4369648" cy="651441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313" y="1519707"/>
            <a:ext cx="2476362" cy="18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494" y="3748848"/>
            <a:ext cx="1238181" cy="286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70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625522" y="791761"/>
            <a:ext cx="10906078" cy="51137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13000"/>
                        <a:lumOff val="87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alt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en-US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розширення 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altLang="ru-R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alt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b="1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Римери</a:t>
            </a:r>
            <a:r>
              <a:rPr lang="ru-RU" altLang="ru-RU" b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Виготовляються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скручуванням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витягуванням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дроту, як</a:t>
            </a:r>
            <a:r>
              <a:rPr lang="uk-UA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ий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перетині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трикутну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квадратну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форму з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гострим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гладким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спіралеподібним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ріжучим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краєм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Римери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використовуються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круглої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методика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прокручування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півоберта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(90 °) з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витяганням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одночасним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скоблении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стінок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витяганням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дентинної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тирси</a:t>
            </a:r>
            <a:r>
              <a:rPr lang="ru-RU" alt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каналу.</a:t>
            </a:r>
          </a:p>
          <a:p>
            <a:pPr marL="0" indent="0">
              <a:buNone/>
            </a:pPr>
            <a:endParaRPr lang="ru-RU" alt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3682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6103" y="747454"/>
            <a:ext cx="1042946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u="sng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Файли</a:t>
            </a:r>
            <a:r>
              <a:rPr lang="ru-RU" sz="28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Інструменти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служать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обпилювання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стінок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каналу.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вводять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канал до упору,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виводять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обпилюючи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стінки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каналу.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злегка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прокручують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каналі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більше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ніж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90 °. В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препарування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каналу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витягують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знову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вводять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канал,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притискаючи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робочою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частиною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стінки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каналу.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Види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файлів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К-файл, </a:t>
            </a:r>
            <a:r>
              <a:rPr lang="ru-RU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Флексо</a:t>
            </a:r>
            <a:r>
              <a:rPr lang="ru-RU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-файл 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різновиди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Виготовляють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методом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закручування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дротяної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заготовки з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високоякісної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сталі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Нітіфлекс</a:t>
            </a:r>
            <a:r>
              <a:rPr lang="ru-RU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 файл 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виготовляється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нікельтітанового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сплаву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підвищеної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гнучкості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Підвищена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гнучкість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знижує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ризик</a:t>
            </a: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ускладнень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37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830" y="365124"/>
            <a:ext cx="11900848" cy="615850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Клініко-анатомічні особливості будови кореневих каналів  </a:t>
            </a:r>
            <a:br>
              <a:rPr lang="ru-RU" sz="8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8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845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73" y="286603"/>
            <a:ext cx="11627893" cy="1173707"/>
          </a:xfrm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ДЛЯ ПЛОМБУВАННЯ КОРЕНЕВОГО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60" y="1506828"/>
            <a:ext cx="6792124" cy="4127246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849" y="1468796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469" y="3852929"/>
            <a:ext cx="272415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95760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358" y="3310347"/>
            <a:ext cx="1578050" cy="141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52" y="463640"/>
            <a:ext cx="8918315" cy="57262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способом виготовлення розрізняють: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Виготовлення методом </a:t>
            </a:r>
            <a:r>
              <a:rPr lang="uk-UA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скручування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конусоподібної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проволки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(заготовку – проволоку з різною кількістю гранів  стягують по довжині , закручують на спеціальній машині)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Виготовлення методом </a:t>
            </a:r>
            <a:r>
              <a:rPr lang="uk-UA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фрезерування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(виточування).</a:t>
            </a:r>
          </a:p>
          <a:p>
            <a:pPr>
              <a:buFontTx/>
              <a:buChar char="-"/>
            </a:pP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Інструменти, виготовлені методом скручування: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K-File –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має виток від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0.2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0.5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наріз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 на 1 мм;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Інструмент робить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зворотньо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-поступальні рухи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K-Reamer –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має виток від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0.1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0.2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нарізки на 1 мм;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Інструмент робить обертальні рухи.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F-Flex-File –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має два ріжучих і два пасивних кута.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Flexofile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має 1,8 витків на 1 мм, кінчик тупий, неріжучий</a:t>
            </a:r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97" y="250367"/>
            <a:ext cx="1941904" cy="179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515" y="2207968"/>
            <a:ext cx="1937008" cy="14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3" t="4960" r="16867" b="4413"/>
          <a:stretch/>
        </p:blipFill>
        <p:spPr bwMode="auto">
          <a:xfrm>
            <a:off x="10682220" y="4856286"/>
            <a:ext cx="1198325" cy="15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95" y="4726240"/>
            <a:ext cx="2422424" cy="165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6826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941" y="386366"/>
            <a:ext cx="11134859" cy="5790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Інструменти, виготовленні шляхом фрезерування</a:t>
            </a:r>
          </a:p>
          <a:p>
            <a:pPr marL="0" indent="0">
              <a:buNone/>
            </a:pP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Hedstrem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-File </a:t>
            </a:r>
            <a:r>
              <a:rPr lang="uk-UA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H-File</a:t>
            </a:r>
            <a:r>
              <a:rPr lang="uk-UA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  зовнішній вигляд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інстурмента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– ряд конусів із діаметром, що збільшується  від кінчика до тримача . Ріжучий край має практично прямий кут. Оберт при русі виключається.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Flex-R-File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інструмент для роботи по методу збалансованих сил. Обертається проти часової стрілки, створюючи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зворотньо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-поступальні рухи. Кінчик не ріжучий.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Всі інструменти із </a:t>
            </a:r>
            <a:r>
              <a:rPr lang="uk-UA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нікель-титанового сплаву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виготовлені шляхом фрезерування.</a:t>
            </a:r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6" y="5599788"/>
            <a:ext cx="505936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59" y="4969565"/>
            <a:ext cx="2871988" cy="171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1965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155" y="399245"/>
            <a:ext cx="11217499" cy="604019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Матеріали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 </a:t>
            </a:r>
            <a:r>
              <a:rPr lang="ru-RU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яких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виготовляються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Сплави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нержавіюча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сталь,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вуглецева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сталь, титан,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нікель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-титан.</a:t>
            </a:r>
          </a:p>
          <a:p>
            <a:pPr marL="0" indent="0" algn="ctr">
              <a:buNone/>
            </a:pPr>
            <a:r>
              <a:rPr lang="ru-RU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Гнучкість</a:t>
            </a:r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інструменту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ламка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сплавів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вуглецева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сталь,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гнучка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нержавіюча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сталь,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еластичнішим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сплав титану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пластичний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нікельтитановий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сплав.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Найменш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гнучкі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інструменти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інструменти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чотирикутним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поперечним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перерізом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Більш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гнучкі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трикутніим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перерізом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гнучкі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ромбоподібним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перерізом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Найбільш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тендітні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інструменти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фрезеровані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Довжина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інструментів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бути: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а) 19 (18) мм;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б) 21 мм;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в) 25 мм;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г) 28 (31) мм.</a:t>
            </a:r>
          </a:p>
        </p:txBody>
      </p:sp>
    </p:spTree>
    <p:extLst>
      <p:ext uri="{BB962C8B-B14F-4D97-AF65-F5344CB8AC3E}">
        <p14:creationId xmlns:p14="http://schemas.microsoft.com/office/powerpoint/2010/main" val="1789520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0" y="142875"/>
            <a:ext cx="9991933" cy="657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3420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276" y="570052"/>
            <a:ext cx="115265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Робоча</a:t>
            </a:r>
            <a:r>
              <a:rPr lang="ru-RU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частина</a:t>
            </a:r>
            <a:r>
              <a:rPr lang="ru-RU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інструменту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майже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завжди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має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довжину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 мм.</a:t>
            </a:r>
          </a:p>
          <a:p>
            <a:pPr lvl="0"/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Стрижні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інструментів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бути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градуйовані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насічками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бути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зі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змінною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довжиною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робочої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частини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Вони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оснащені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робочою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ручкою з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міліметровою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градуюванням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затискним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пристроєм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установки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робочої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довжини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ru-RU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Розмір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файлів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римерів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визначається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діаметром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верхівки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позначається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цифрами в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сотих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частках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міліметра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06 до 140.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863" y="3686869"/>
            <a:ext cx="6731417" cy="268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4084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69" y="365126"/>
            <a:ext cx="11162731" cy="1299902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Кольорове кодування </a:t>
            </a:r>
            <a:r>
              <a:rPr lang="uk-UA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ендодонтичних</a:t>
            </a:r>
            <a:r>
              <a:rPr lang="uk-UA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інструментів 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</a:t>
            </a:r>
            <a:endParaRPr lang="ru-RU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Картинки по запросу iso эндоинструменты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30" y="2228044"/>
            <a:ext cx="7509897" cy="346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39" y="2653160"/>
            <a:ext cx="2929162" cy="249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1430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38200" y="378773"/>
            <a:ext cx="4825621" cy="195361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Ендодонтичні</a:t>
            </a:r>
            <a:r>
              <a:rPr lang="ru-RU" alt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наконечники</a:t>
            </a:r>
            <a:br>
              <a:rPr lang="ru-RU" altLang="ru-RU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1319" y="2497540"/>
            <a:ext cx="11423177" cy="4107976"/>
          </a:xfrm>
        </p:spPr>
        <p:txBody>
          <a:bodyPr numCol="2">
            <a:noAutofit/>
          </a:bodyPr>
          <a:lstStyle/>
          <a:p>
            <a:pPr marL="609600" indent="-609600" algn="ctr">
              <a:buNone/>
            </a:pPr>
            <a:r>
              <a:rPr lang="ru-RU" altLang="ru-RU" b="1" i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altLang="ru-RU" b="1" i="1" u="sng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Обертальні</a:t>
            </a:r>
            <a:r>
              <a:rPr lang="ru-RU" altLang="ru-RU" b="1" i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altLang="ru-RU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звукові</a:t>
            </a:r>
            <a:r>
              <a:rPr lang="ru-RU" alt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вібраційні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частоті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1500-6500Гц),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чутності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людського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вуха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altLang="ru-RU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вібраційні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частотою 20000-45000Гц) вона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знаходиться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межами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чутності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вуха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 algn="ctr">
              <a:buNone/>
            </a:pPr>
            <a:endParaRPr lang="ru-RU" altLang="ru-RU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None/>
            </a:pPr>
            <a:r>
              <a:rPr lang="ru-RU" altLang="ru-RU" b="1" i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b="1" i="1" u="sng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Механічні</a:t>
            </a:r>
            <a:r>
              <a:rPr lang="ru-RU" altLang="ru-RU" b="1" i="1" u="sng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ru-RU" altLang="ru-RU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ротаційні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обертання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інструменту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годинниковою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стрілкою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швидкістю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100-300 об /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0">
              <a:buNone/>
            </a:pP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altLang="ru-RU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зворотно-поступальні</a:t>
            </a:r>
            <a:r>
              <a:rPr lang="ru-RU" altLang="ru-RU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рух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інструменту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вгору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-вниз);</a:t>
            </a:r>
          </a:p>
          <a:p>
            <a:pPr marL="0" indent="0">
              <a:buNone/>
            </a:pPr>
            <a:r>
              <a:rPr lang="en-US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ru-RU" altLang="ru-RU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обертальні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зворотно-поступальним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рухом</a:t>
            </a:r>
            <a:r>
              <a:rPr lang="ru-RU" alt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90 °.</a:t>
            </a:r>
          </a:p>
        </p:txBody>
      </p:sp>
      <p:pic>
        <p:nvPicPr>
          <p:cNvPr id="30724" name="Picture 4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328" y="523756"/>
            <a:ext cx="5761037" cy="161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8833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41" y="437882"/>
            <a:ext cx="5865301" cy="3414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077" y="3292678"/>
            <a:ext cx="4929810" cy="324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6172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8" y="214326"/>
            <a:ext cx="4301544" cy="380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19" y="3518034"/>
            <a:ext cx="4805864" cy="3182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553" y="214326"/>
            <a:ext cx="5550860" cy="3456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827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4827"/>
            <a:ext cx="11395880" cy="90416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Центральний</a:t>
            </a:r>
            <a:r>
              <a:rPr lang="ru-RU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</a:t>
            </a:r>
            <a:r>
              <a:rPr lang="uk-UA" sz="44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ізець</a:t>
            </a:r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верхньої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1. Центральный резец В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861" y="1572497"/>
            <a:ext cx="5988050" cy="4491037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9983" y="1662721"/>
            <a:ext cx="5682017" cy="490105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22,5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 (100%)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- 1 (100%)</a:t>
            </a:r>
          </a:p>
          <a:p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39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Ендомотори</a:t>
            </a:r>
            <a:endParaRPr lang="ru-RU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58579" y="1825624"/>
            <a:ext cx="3701324" cy="309260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uk-UA" sz="4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Види: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Giromatic</a:t>
            </a:r>
            <a:endParaRPr lang="uk-UA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Endocursor</a:t>
            </a:r>
            <a:endParaRPr lang="uk-UA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IntraEndoLift</a:t>
            </a:r>
            <a:r>
              <a:rPr lang="uk-UA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IntraEndo</a:t>
            </a: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3EDSY</a:t>
            </a:r>
            <a:endParaRPr lang="uk-UA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Canal Leader</a:t>
            </a:r>
            <a:endParaRPr lang="ru-RU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Картинки по запросу эндомотор x-smar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20" y="2431788"/>
            <a:ext cx="3338611" cy="267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Эндомотор беспроводной Entran EB-300 стоматологический. Купите с доставкой  по всей Украине, по цене 40999 грн.">
            <a:extLst>
              <a:ext uri="{FF2B5EF4-FFF2-40B4-BE49-F238E27FC236}">
                <a16:creationId xmlns:a16="http://schemas.microsoft.com/office/drawing/2014/main" id="{B3DFDECE-9231-44EB-AB38-49A743606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50" y="1531571"/>
            <a:ext cx="2006976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Эндомотор, стоматологический эндомотор, ENDO RADAR Woodpecker: продажа,  цена в Киеве. Стоматологические инструменты и инвентарь от &quot;КОРПОРАЦИЯ  &quot;МЕДИСАН&quot;&quot; - 1078071315">
            <a:extLst>
              <a:ext uri="{FF2B5EF4-FFF2-40B4-BE49-F238E27FC236}">
                <a16:creationId xmlns:a16="http://schemas.microsoft.com/office/drawing/2014/main" id="{D337D8D7-5E1D-45D5-AED4-F8AEAEA49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62" y="412852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-Smart Plus, 1 шт, эндомотор, COXO стоматологическое оборудование |  &quot;Dental Group&quot;.">
            <a:extLst>
              <a:ext uri="{FF2B5EF4-FFF2-40B4-BE49-F238E27FC236}">
                <a16:creationId xmlns:a16="http://schemas.microsoft.com/office/drawing/2014/main" id="{4D1EFE24-29A8-4F54-8E9C-9CE00162F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167" y="77825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NSK Endo-Mate TC2 Беспроводной эндодонтический микромотор (описание, цены,  где купить, отзывы) - Купить на Маркете - Профессиональный стоматологический  портал (сайт) «Клуб стоматологов»">
            <a:extLst>
              <a:ext uri="{FF2B5EF4-FFF2-40B4-BE49-F238E27FC236}">
                <a16:creationId xmlns:a16="http://schemas.microsoft.com/office/drawing/2014/main" id="{3C5153D1-A723-48B0-A629-FA54A6DCE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726" y="4636832"/>
            <a:ext cx="215265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Стоматологический портативный эндомотор Azdent T-FINE PRO l LED, цена 5500  грн - Prom.ua (ID#689744287)">
            <a:extLst>
              <a:ext uri="{FF2B5EF4-FFF2-40B4-BE49-F238E27FC236}">
                <a16:creationId xmlns:a16="http://schemas.microsoft.com/office/drawing/2014/main" id="{A37658FB-9D8E-4671-B73C-E2092D993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280" y="269801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4438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25" y="365125"/>
            <a:ext cx="11791666" cy="5994732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Інструментальна та медикаментозна обробка кореневих каналів</a:t>
            </a:r>
            <a:endParaRPr lang="ru-RU" sz="4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137" y="1825625"/>
            <a:ext cx="10971663" cy="4738948"/>
          </a:xfrm>
        </p:spPr>
        <p:txBody>
          <a:bodyPr>
            <a:normAutofit/>
          </a:bodyPr>
          <a:lstStyle/>
          <a:p>
            <a:pPr>
              <a:defRPr/>
            </a:pPr>
            <a:endParaRPr lang="ru-RU" alt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374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59" y="354842"/>
            <a:ext cx="11466849" cy="98264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Механічна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обробка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кореневого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</a:t>
            </a:r>
            <a:endParaRPr lang="ru-RU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760" y="1605737"/>
            <a:ext cx="11094720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ctr">
              <a:defRPr/>
            </a:pPr>
            <a:r>
              <a:rPr lang="ru-RU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Видалення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некротизованого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дентину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стінок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корневого каналу.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природньої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кривизни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каналу.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Рівномірне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викревленого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кореневого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по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довжині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фізіологічної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верхівки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апікального</a:t>
            </a:r>
            <a:r>
              <a:rPr lang="ru-RU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упору.</a:t>
            </a:r>
          </a:p>
          <a:p>
            <a:pPr marL="609600" indent="-609600"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8430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Механічна</a:t>
            </a: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обробка</a:t>
            </a: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endParaRPr lang="ru-RU" sz="4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544" y="2059394"/>
            <a:ext cx="585033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</a:p>
          <a:p>
            <a:pPr>
              <a:defRPr/>
            </a:pP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Препарувания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стінок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кореневого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з метою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контамінації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періодонту</a:t>
            </a:r>
            <a:r>
              <a:rPr lang="ru-RU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мікроорганізмами</a:t>
            </a: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862249"/>
              </p:ext>
            </p:extLst>
          </p:nvPr>
        </p:nvGraphicFramePr>
        <p:xfrm>
          <a:off x="6119883" y="2179692"/>
          <a:ext cx="5654657" cy="2618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4792485" imgH="2287890" progId="Photoshop.Image.7">
                  <p:embed/>
                </p:oleObj>
              </mc:Choice>
              <mc:Fallback>
                <p:oleObj name="Image" r:id="rId2" imgW="4792485" imgH="2287890" progId="Photoshop.Image.7">
                  <p:embed/>
                  <p:pic>
                    <p:nvPicPr>
                      <p:cNvPr id="4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clrChange>
                          <a:clrFrom>
                            <a:srgbClr val="000097"/>
                          </a:clrFrom>
                          <a:clrTo>
                            <a:srgbClr val="000097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883" y="2179692"/>
                        <a:ext cx="5654657" cy="2618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93966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724" y="1269409"/>
            <a:ext cx="2347352" cy="231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" y="1269411"/>
            <a:ext cx="873760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1. Розкриття порожнини зуба і створення якісного  доступу до гирла каналу.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-1295400" y="5120640"/>
            <a:ext cx="121920" cy="10515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SzPct val="80000"/>
            </a:pPr>
            <a:endParaRPr lang="uk-UA" alt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2608062"/>
            <a:ext cx="480373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2. Розкриття гирла каналу.</a:t>
            </a: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20" b="41508"/>
          <a:stretch>
            <a:fillRect/>
          </a:stretch>
        </p:blipFill>
        <p:spPr bwMode="auto">
          <a:xfrm>
            <a:off x="6240455" y="2428245"/>
            <a:ext cx="2501900" cy="244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7200" y="4188077"/>
            <a:ext cx="75311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3. Проходження кореневого </a:t>
            </a:r>
          </a:p>
          <a:p>
            <a:pPr>
              <a:lnSpc>
                <a:spcPct val="90000"/>
              </a:lnSpc>
              <a:defRPr/>
            </a:pPr>
            <a:r>
              <a:rPr lang="uk-UA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каналу.</a:t>
            </a:r>
            <a:endParaRPr lang="en-US" alt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uk-UA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uk-UA" alt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ct val="90000"/>
              </a:lnSpc>
              <a:defRPr/>
            </a:pPr>
            <a:r>
              <a:rPr lang="uk-UA" alt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4. Розширення кореневого каналу.</a:t>
            </a:r>
          </a:p>
        </p:txBody>
      </p:sp>
      <p:pic>
        <p:nvPicPr>
          <p:cNvPr id="12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39" b="50000"/>
          <a:stretch>
            <a:fillRect/>
          </a:stretch>
        </p:blipFill>
        <p:spPr bwMode="auto">
          <a:xfrm>
            <a:off x="9138724" y="3980629"/>
            <a:ext cx="2347352" cy="228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17332" y="263158"/>
            <a:ext cx="108393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uk-UA" alt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Етапи механічної обробки кореневого каналу</a:t>
            </a:r>
            <a:endParaRPr lang="uk-UA" altLang="ru-RU" b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2535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478" y="365125"/>
            <a:ext cx="12055522" cy="1460500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Прийоми препарування кореневого каналу в залежності від виду руху інструмента</a:t>
            </a:r>
            <a:endParaRPr lang="ru-RU" sz="4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99" y="1992573"/>
            <a:ext cx="11586949" cy="435363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36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Рімінг</a:t>
            </a:r>
            <a:r>
              <a:rPr lang="uk-U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робота інструментами (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K-reamer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шляхом їх послідовного введення (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пенетрації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в канал, обертання (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ротації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і виведення (</a:t>
            </a:r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ретракції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uk-UA" sz="3600" b="1" i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Файлінг</a:t>
            </a:r>
            <a:r>
              <a:rPr lang="uk-UA" sz="3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зрізання тканини зі стінок кореневого каналу шляхом повздовжніх рухів без обертання, використовуючи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K-file, H-file.</a:t>
            </a:r>
            <a:endParaRPr lang="uk-U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3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Рекапітуляція </a:t>
            </a:r>
            <a:r>
              <a:rPr lang="uk-UA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uk-UA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прийом, який дозволяє видалити дентин, котрий накопичився в каналі в процесі препарування, меншими  на один-два розміри інструментами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9356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6603" y="357188"/>
            <a:ext cx="11423176" cy="6180090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кореневого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каналу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Розширення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кореневого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каналу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починають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файлом того ж номера,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римера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завершено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проходження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розширенні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кореневого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каналу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слід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дотримуватися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ряду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вимог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Сувора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послідовність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застосування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інструментів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обробки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каналів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меншого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більшого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Обертання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по ходу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годинникової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стрілки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не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надаючи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сильного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тиску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Необхідно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систематично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витягати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з каналу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інструмент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для контролю </a:t>
            </a:r>
            <a:r>
              <a:rPr lang="ru-RU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стану.</a:t>
            </a:r>
          </a:p>
        </p:txBody>
      </p:sp>
    </p:spTree>
    <p:extLst>
      <p:ext uri="{BB962C8B-B14F-4D97-AF65-F5344CB8AC3E}">
        <p14:creationId xmlns:p14="http://schemas.microsoft.com/office/powerpoint/2010/main" val="12877724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45910" y="404813"/>
            <a:ext cx="10972800" cy="647701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Хімічне</a:t>
            </a:r>
            <a:r>
              <a:rPr lang="ru-RU" alt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</a:t>
            </a:r>
            <a:r>
              <a:rPr lang="ru-RU" alt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alt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</a:t>
            </a:r>
            <a:r>
              <a:rPr lang="uk-UA" alt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alt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59308" y="1131095"/>
            <a:ext cx="5836692" cy="2676630"/>
          </a:xfrm>
        </p:spPr>
        <p:txBody>
          <a:bodyPr>
            <a:normAutofit/>
          </a:bodyPr>
          <a:lstStyle/>
          <a:p>
            <a:pPr marL="609600" indent="-609600" algn="ctr">
              <a:buNone/>
            </a:pPr>
            <a:r>
              <a:rPr lang="ru-RU" alt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Гіпохлорит</a:t>
            </a:r>
            <a:r>
              <a:rPr lang="ru-RU" alt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натрію</a:t>
            </a:r>
            <a:r>
              <a:rPr lang="ru-RU" alt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09600" indent="-609600" algn="ctr">
              <a:buNone/>
            </a:pPr>
            <a:r>
              <a:rPr lang="ru-RU" alt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ru-RU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NaOCl</a:t>
            </a:r>
            <a:r>
              <a:rPr lang="en-US" altLang="ru-RU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5,25 - 0,5%) </a:t>
            </a:r>
            <a:endParaRPr lang="uk-UA" alt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None/>
            </a:pP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ірригаційний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засіб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Сильний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окислювач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402" y="1246188"/>
            <a:ext cx="4714875" cy="22193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311" y="3807725"/>
            <a:ext cx="3818686" cy="28728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0605" y="3630304"/>
            <a:ext cx="52964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 algn="ctr">
              <a:buNone/>
            </a:pPr>
            <a:r>
              <a:rPr lang="ru-RU" alt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ЕДТА 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09600" indent="-609600" algn="ctr">
              <a:buNone/>
            </a:pPr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етилен-діамін-тетраоцтова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кислота. </a:t>
            </a:r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демінералізацію</a:t>
            </a: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дентину.</a:t>
            </a:r>
          </a:p>
        </p:txBody>
      </p:sp>
    </p:spTree>
    <p:extLst>
      <p:ext uri="{BB962C8B-B14F-4D97-AF65-F5344CB8AC3E}">
        <p14:creationId xmlns:p14="http://schemas.microsoft.com/office/powerpoint/2010/main" val="31148156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603" y="177422"/>
            <a:ext cx="11737075" cy="846160"/>
          </a:xfrm>
        </p:spPr>
        <p:txBody>
          <a:bodyPr>
            <a:normAutofit/>
          </a:bodyPr>
          <a:lstStyle/>
          <a:p>
            <a:pPr algn="ctr"/>
            <a:r>
              <a:rPr lang="uk-UA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Методики препарування кореневих каналів</a:t>
            </a:r>
            <a:endParaRPr lang="ru-RU" sz="4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23331" y="1023582"/>
            <a:ext cx="5421885" cy="5153381"/>
          </a:xfrm>
        </p:spPr>
        <p:txBody>
          <a:bodyPr numCol="1">
            <a:normAutofit fontScale="47500" lnSpcReduction="20000"/>
          </a:bodyPr>
          <a:lstStyle/>
          <a:p>
            <a:pPr marL="723900" indent="-723900">
              <a:buNone/>
            </a:pPr>
            <a:r>
              <a:rPr lang="uk-UA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uk-UA" sz="5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uk-UA" sz="59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Механічні:</a:t>
            </a:r>
          </a:p>
          <a:p>
            <a:pPr marL="531813" indent="-531813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Ручні </a:t>
            </a: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Машинні:</a:t>
            </a:r>
          </a:p>
          <a:p>
            <a:pPr marL="908050" indent="-457200">
              <a:buFont typeface="Courier New" panose="02070309020205020404" pitchFamily="49" charset="0"/>
              <a:buChar char="o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Ротаційні</a:t>
            </a:r>
          </a:p>
          <a:p>
            <a:pPr marL="908050" indent="-457200">
              <a:buFont typeface="Courier New" panose="02070309020205020404" pitchFamily="49" charset="0"/>
              <a:buChar char="o"/>
            </a:pPr>
            <a:r>
              <a:rPr lang="uk-UA" sz="5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Реципрокні</a:t>
            </a:r>
            <a:endParaRPr lang="uk-UA" sz="5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8050" indent="-457200">
              <a:buFont typeface="Courier New" panose="02070309020205020404" pitchFamily="49" charset="0"/>
              <a:buChar char="o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Комбіновані</a:t>
            </a:r>
          </a:p>
          <a:p>
            <a:pPr marL="723900" indent="0">
              <a:buNone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uk-UA" sz="5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59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Вібраційні:</a:t>
            </a:r>
          </a:p>
          <a:p>
            <a:pPr marL="571500" indent="-57150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Акустичні</a:t>
            </a:r>
          </a:p>
          <a:p>
            <a:pPr marL="571500" indent="-57150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Ультразвукові</a:t>
            </a:r>
          </a:p>
          <a:p>
            <a:pPr marL="571500" indent="-571500">
              <a:buFont typeface="+mj-lt"/>
              <a:buAutoNum type="alphaLcParenR"/>
            </a:pPr>
            <a:r>
              <a:rPr lang="uk-UA" sz="5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Магнітострикаційні</a:t>
            </a:r>
            <a:endParaRPr lang="uk-UA" sz="5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5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єзоелектричні</a:t>
            </a:r>
            <a:endParaRPr lang="uk-UA" sz="5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3900" indent="0">
              <a:buNone/>
            </a:pPr>
            <a:r>
              <a:rPr lang="uk-UA" sz="5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uk-UA" sz="59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Лазерні</a:t>
            </a:r>
          </a:p>
          <a:p>
            <a:pPr marL="35560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50423" y="1023582"/>
            <a:ext cx="5977719" cy="5622878"/>
          </a:xfrm>
        </p:spPr>
        <p:txBody>
          <a:bodyPr>
            <a:normAutofit fontScale="47500" lnSpcReduction="20000"/>
          </a:bodyPr>
          <a:lstStyle/>
          <a:p>
            <a:pPr marL="531813" indent="-531813">
              <a:buNone/>
            </a:pPr>
            <a:r>
              <a:rPr lang="uk-UA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uk-UA" sz="5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59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Апікально</a:t>
            </a:r>
            <a:r>
              <a:rPr lang="uk-UA" sz="59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-коронкові:</a:t>
            </a:r>
          </a:p>
          <a:p>
            <a:pPr marL="0" indent="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Стандартний</a:t>
            </a: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 back</a:t>
            </a: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Roane (balanced forces)</a:t>
            </a:r>
          </a:p>
          <a:p>
            <a:pPr marL="0" indent="0">
              <a:buNone/>
            </a:pPr>
            <a:r>
              <a:rPr lang="uk-UA" sz="5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2. </a:t>
            </a:r>
            <a:r>
              <a:rPr lang="uk-UA" sz="59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Коронково</a:t>
            </a:r>
            <a:r>
              <a:rPr lang="uk-UA" sz="59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-апікальні:</a:t>
            </a: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crown-down</a:t>
            </a: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Double flared</a:t>
            </a:r>
            <a:endParaRPr lang="uk-UA" sz="5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Canal Master</a:t>
            </a:r>
            <a:endParaRPr lang="uk-UA" sz="5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5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3. </a:t>
            </a:r>
            <a:r>
              <a:rPr lang="uk-UA" sz="59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Гібридні:</a:t>
            </a: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 back-step down</a:t>
            </a: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Ruddle</a:t>
            </a:r>
            <a:endParaRPr lang="uk-UA" sz="5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Buchanan</a:t>
            </a:r>
            <a:endParaRPr lang="uk-UA" sz="5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lphaLcParenR"/>
            </a:pPr>
            <a:r>
              <a:rPr lang="uk-UA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en-US" sz="5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GT-Rotary</a:t>
            </a:r>
            <a:endParaRPr lang="uk-UA" sz="5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1841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579" y="327545"/>
            <a:ext cx="11745042" cy="1146413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buClr>
                <a:schemeClr val="folHlink"/>
              </a:buClr>
              <a:defRPr/>
            </a:pPr>
            <a:r>
              <a:rPr lang="uk-UA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Апікально</a:t>
            </a:r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-коронкова методика «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Step-Back</a:t>
            </a:r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»/«крок назад»</a:t>
            </a:r>
            <a:b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0" r="642" b="24529"/>
          <a:stretch>
            <a:fillRect/>
          </a:stretch>
        </p:blipFill>
        <p:spPr bwMode="auto">
          <a:xfrm>
            <a:off x="6428097" y="3703113"/>
            <a:ext cx="2159353" cy="268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04" r="49451"/>
          <a:stretch>
            <a:fillRect/>
          </a:stretch>
        </p:blipFill>
        <p:spPr bwMode="auto">
          <a:xfrm>
            <a:off x="8587450" y="3696770"/>
            <a:ext cx="2973012" cy="26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47" y="3703113"/>
            <a:ext cx="3052550" cy="26865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9" y="3703113"/>
            <a:ext cx="3055967" cy="26802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675" y="1228298"/>
            <a:ext cx="119503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інструментом від апексу до устя кореневого каналу.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Визначення робочої довжини каналу.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та забезпечення вільного проходження каналу в апікальній третині.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та забезпечення вільного проходження каналу в середній третині.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Остаточна механічна обробка кореневого каналу. 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Обов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язкове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апікального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уступу (упора).</a:t>
            </a:r>
            <a:br>
              <a:rPr lang="ru-RU" sz="2400" b="1" dirty="0">
                <a:solidFill>
                  <a:srgbClr val="FFFFFF"/>
                </a:solidFill>
              </a:rPr>
            </a:br>
            <a:br>
              <a:rPr lang="ru-RU" sz="2400" b="1" dirty="0">
                <a:solidFill>
                  <a:srgbClr val="FFFFFF"/>
                </a:solidFill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08920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5534"/>
            <a:ext cx="5977719" cy="1542197"/>
          </a:xfrm>
        </p:spPr>
        <p:txBody>
          <a:bodyPr>
            <a:noAutofit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Латеральний різець верхньої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2. Латеральный резец ВЧ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38" y="1966913"/>
            <a:ext cx="5854700" cy="439102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60651" y="1098502"/>
            <a:ext cx="5595582" cy="612784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22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 (99%)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- 1 (99%)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Наявність апікальних дельтовидних гілок</a:t>
            </a:r>
          </a:p>
          <a:p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195" y="365125"/>
            <a:ext cx="6537277" cy="624870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Установка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усіх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інструментів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дану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довжину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обпилюючі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зворотньо-обертальні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вверх-вниз) та «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заведення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годинника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обертальні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рухи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b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Канал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розширюємо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2-3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розміри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(не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менше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№25).</a:t>
            </a:r>
            <a:b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заклинювання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закупорки каналу.</a:t>
            </a:r>
            <a:b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Повернення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меншого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розміру</a:t>
            </a:r>
            <a:b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Промивання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ендодонтичного</a:t>
            </a: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шприца</a:t>
            </a:r>
            <a:br>
              <a:rPr lang="en-US" sz="1600" b="1" dirty="0">
                <a:solidFill>
                  <a:srgbClr val="FFFFFF"/>
                </a:solidFill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4" descr="Рисунок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04" y="317193"/>
            <a:ext cx="4598158" cy="629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301425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955" y="365125"/>
            <a:ext cx="11919045" cy="1245311"/>
          </a:xfrm>
        </p:spPr>
        <p:txBody>
          <a:bodyPr>
            <a:normAutofit/>
          </a:bodyPr>
          <a:lstStyle/>
          <a:p>
            <a:pPr algn="ctr"/>
            <a:r>
              <a:rPr lang="uk-UA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Апікально</a:t>
            </a:r>
            <a:r>
              <a:rPr lang="uk-UA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-коронкова методика «</a:t>
            </a:r>
            <a:r>
              <a:rPr lang="en-US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Step-Back</a:t>
            </a:r>
            <a:r>
              <a:rPr lang="uk-UA" sz="4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41" y="1610436"/>
            <a:ext cx="7316559" cy="313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00" y="1610436"/>
            <a:ext cx="3308008" cy="313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2955" y="4940490"/>
            <a:ext cx="11709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 використання інструментів: 10, 15, 10, 20, 15, 25, 20, 30, 25, 35, 30, 40, 35, 45, 40, 50, 45 і </a:t>
            </a:r>
            <a:r>
              <a:rPr lang="uk-UA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7443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Коронково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-апікальна методика 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crown-down</a:t>
            </a:r>
            <a:r>
              <a:rPr lang="uk-UA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7797" y="1825625"/>
            <a:ext cx="10918209" cy="473894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обробляють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LARGO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Gates Glidden.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  K-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№35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вводять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канал до упора,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фіксують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обробку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до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вільного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файла.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3. 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вводять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канал инструмент №30 до упора,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фіксують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робочу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розробляють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 до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вільного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руху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K-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№25 і т.д.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4. 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проходження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на всю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робочу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операція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проводиться повторно, але,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№40, при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верхівкова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буде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більшого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5. 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процедура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повторюється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знову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починаючи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K-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file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№50 і так до тих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пір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доки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апікальна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буде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 25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розміру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80000"/>
              </a:lnSpc>
              <a:buClr>
                <a:srgbClr val="FFFF00"/>
              </a:buClr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08622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7422" y="188913"/>
            <a:ext cx="12014578" cy="1079502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</a:t>
            </a:r>
            <a:r>
              <a:rPr lang="ru-RU" sz="4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збалансованих</a:t>
            </a:r>
            <a:r>
              <a:rPr lang="ru-RU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сил» - 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комбінація</a:t>
            </a: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обертання</a:t>
            </a: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тиску</a:t>
            </a:r>
            <a:endParaRPr lang="en-US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5" descr="Рисунок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20" y="1268414"/>
            <a:ext cx="3671887" cy="1619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6" descr="Рисунок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32" y="3176588"/>
            <a:ext cx="3660775" cy="1619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7" descr="Рисунок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19" y="5049839"/>
            <a:ext cx="3671887" cy="1619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5519738" y="1484314"/>
            <a:ext cx="4824412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 b="1">
              <a:solidFill>
                <a:schemeClr val="tx2"/>
              </a:solidFill>
            </a:endParaRPr>
          </a:p>
        </p:txBody>
      </p:sp>
      <p:sp>
        <p:nvSpPr>
          <p:cNvPr id="27655" name="Rectangle 10"/>
          <p:cNvSpPr>
            <a:spLocks noChangeArrowheads="1"/>
          </p:cNvSpPr>
          <p:nvPr/>
        </p:nvSpPr>
        <p:spPr bwMode="auto">
          <a:xfrm>
            <a:off x="4503762" y="1484314"/>
            <a:ext cx="7547211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Файл з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безпечною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верхівкою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вводится до упору і проводиться по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годинниковій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стрілці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90-180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прокручуючи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часової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стрілки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120-270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º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легким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апікальним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тиском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змінюються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меншого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розміру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більшого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гель 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Canal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plus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 метою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заклинювання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каналі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перегрівання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Таким чином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обробку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на всю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довжину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доходячи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1—1,5 мм до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апікального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звуженняПісля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такої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обробки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створюється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рівна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поверхня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 з конусом ,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конусу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інструмента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altLang="ru-RU" sz="1600" b="1" dirty="0"/>
            </a:br>
            <a:endParaRPr lang="en-US" alt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954335292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272955" y="365125"/>
            <a:ext cx="11080845" cy="12316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</a:t>
            </a:r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механічної</a:t>
            </a: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обробки</a:t>
            </a: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кореневого</a:t>
            </a:r>
            <a:r>
              <a:rPr 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723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8628629"/>
              </p:ext>
            </p:extLst>
          </p:nvPr>
        </p:nvGraphicFramePr>
        <p:xfrm>
          <a:off x="1340528" y="2166151"/>
          <a:ext cx="9321554" cy="4128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190476" imgH="5866667" progId="Photoshop.Image.7">
                  <p:embed/>
                </p:oleObj>
              </mc:Choice>
              <mc:Fallback>
                <p:oleObj name="Image" r:id="rId2" imgW="12190476" imgH="5866667" progId="Photoshop.Image.7">
                  <p:embed/>
                  <p:pic>
                    <p:nvPicPr>
                      <p:cNvPr id="3072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0528" y="2166151"/>
                        <a:ext cx="9321554" cy="4128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5222605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9" y="341193"/>
            <a:ext cx="11013743" cy="154219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49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Медикаментозна</a:t>
            </a:r>
            <a:r>
              <a:rPr lang="ru-RU" sz="4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обробка</a:t>
            </a:r>
            <a:r>
              <a:rPr lang="ru-RU" sz="4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кореневих</a:t>
            </a:r>
            <a:r>
              <a:rPr lang="ru-RU" sz="49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9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каналів</a:t>
            </a:r>
            <a:br>
              <a:rPr lang="uk-UA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uk-UA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7421" y="1285877"/>
            <a:ext cx="11859904" cy="5251402"/>
          </a:xfrm>
        </p:spPr>
        <p:txBody>
          <a:bodyPr>
            <a:normAutofit fontScale="47500" lnSpcReduction="20000"/>
          </a:bodyPr>
          <a:lstStyle/>
          <a:p>
            <a:pPr>
              <a:buFont typeface="Wingdings" panose="05000000000000000000" pitchFamily="2" charset="2"/>
              <a:buNone/>
              <a:defRPr/>
            </a:pP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8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Вимоги</a:t>
            </a:r>
            <a:r>
              <a:rPr lang="ru-RU" sz="8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бактерицидна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дія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асоціації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мікроорганізмів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чинити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сенсибілізуючої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дії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організм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надавати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швидку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дію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глибоко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проникати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дентинні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канальці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uk-UA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відсутність токсичного впливу на тканини </a:t>
            </a:r>
            <a:r>
              <a:rPr lang="uk-UA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періодонту</a:t>
            </a:r>
            <a:r>
              <a:rPr lang="uk-UA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8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бути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хімічно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стійкими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зберігати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активність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тривалому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зберіганні</a:t>
            </a:r>
            <a:r>
              <a:rPr lang="ru-RU" sz="8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86354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77672" y="404814"/>
            <a:ext cx="11191164" cy="74159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Медикаментозна</a:t>
            </a:r>
            <a:r>
              <a:rPr lang="ru-RU" alt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обробка</a:t>
            </a:r>
            <a:r>
              <a:rPr lang="ru-RU" alt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кореневого</a:t>
            </a:r>
            <a:r>
              <a:rPr lang="ru-RU" altLang="ru-RU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каналу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272955" y="1364776"/>
            <a:ext cx="11614245" cy="363584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Проводиться за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ватних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турунд на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голці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паперових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пінів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промивання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кореневих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каналів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шприца з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ендодонтичною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голкою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(тонка, з тупим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кінцем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отворами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довжині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голки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застосовують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гіпохлорит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натрію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діхлорід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натріюН2О2,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препарати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йоду,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фурацилін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KI,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дексаметазон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протеолітичні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ферменти</a:t>
            </a:r>
            <a:r>
              <a:rPr lang="ru-RU" alt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т.д.,</a:t>
            </a:r>
          </a:p>
        </p:txBody>
      </p:sp>
      <p:pic>
        <p:nvPicPr>
          <p:cNvPr id="45060" name="Picture 4" descr="IMG_78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30" y="5493223"/>
            <a:ext cx="5922994" cy="95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1142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медикаментозная обработка корневых канал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9" y="4538207"/>
            <a:ext cx="190072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медикаментозная обработка корневых канал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819" y="4021206"/>
            <a:ext cx="239077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медикаментозная обработка корневых канал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838" y="2240237"/>
            <a:ext cx="2200275" cy="184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медикаментозная обработка корневых канал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85" y="2562562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медикаментозная обработка корневых канал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08" y="4469430"/>
            <a:ext cx="1967533" cy="20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медикаментозная обработка корневых канало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985" y="3296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8" descr="Image result for медикаментозная обработка корневых канал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6" name="Picture 20" descr="Image result for медикаментозная обработка корневых канало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597" y="1615519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Image result for медикаментозная обработка корневых каналов дихлорид натрия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443" y="335237"/>
            <a:ext cx="1586533" cy="170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Image result for медикаментозная обработка корневых каналов дихлорид натри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4" y="335237"/>
            <a:ext cx="194613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Image result for медикаментозная обработка корневых каналов дихлорид натрия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84" y="4589492"/>
            <a:ext cx="1995488" cy="20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 descr="Image result for медикаментозная обработка корневых каналов дихлорид натрия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29645"/>
            <a:ext cx="1991277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2850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5410" y="678411"/>
            <a:ext cx="11941791" cy="3370997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ru-RU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Дякую</a:t>
            </a:r>
            <a:r>
              <a:rPr lang="ru-RU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48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увагу</a:t>
            </a:r>
            <a:r>
              <a:rPr lang="ru-RU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>
              <a:buFont typeface="Wingdings" panose="05000000000000000000" pitchFamily="2" charset="2"/>
              <a:buNone/>
              <a:defRPr/>
            </a:pPr>
            <a:endParaRPr lang="uk-UA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According to the Journal of Feline Medicine and Surgery cats cats are living longer lives because they are healthier and well cared for.">
            <a:extLst>
              <a:ext uri="{FF2B5EF4-FFF2-40B4-BE49-F238E27FC236}">
                <a16:creationId xmlns:a16="http://schemas.microsoft.com/office/drawing/2014/main" id="{BC612205-B1A4-463D-81D4-CECE77A8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90" y="2478301"/>
            <a:ext cx="22383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102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313" y="218364"/>
            <a:ext cx="11617999" cy="64144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Ікло верхньої щелепи</a:t>
            </a:r>
            <a:endParaRPr lang="ru-RU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3. Клык ВЧ вариант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325" y="1565275"/>
            <a:ext cx="5907088" cy="4430713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09731" y="1392072"/>
            <a:ext cx="5691117" cy="5227092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довжина зуба – </a:t>
            </a:r>
          </a:p>
          <a:p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26,5 мм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коренів - 1 (99%)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кореневих каналів - 1 (99%)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76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Глубина">
  <a:themeElements>
    <a:clrScheme name="Глубина">
      <a:dk1>
        <a:sysClr val="windowText" lastClr="000000"/>
      </a:dk1>
      <a:lt1>
        <a:sysClr val="window" lastClr="FFFFFF"/>
      </a:lt1>
      <a:dk2>
        <a:srgbClr val="454551"/>
      </a:dk2>
      <a:lt2>
        <a:srgbClr val="F2ACD2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Глубина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уби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3016C5A4-E631-4977-A608-ACFB4755262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Глубина</Template>
  <TotalTime>4870</TotalTime>
  <Words>3208</Words>
  <Application>Microsoft Office PowerPoint</Application>
  <PresentationFormat>Широкий екран</PresentationFormat>
  <Paragraphs>415</Paragraphs>
  <Slides>88</Slides>
  <Notes>1</Notes>
  <HiddenSlides>3</HiddenSlides>
  <MMClips>16</MMClips>
  <ScaleCrop>false</ScaleCrop>
  <HeadingPairs>
    <vt:vector size="8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88</vt:i4>
      </vt:variant>
    </vt:vector>
  </HeadingPairs>
  <TitlesOfParts>
    <vt:vector size="100" baseType="lpstr">
      <vt:lpstr>Arial</vt:lpstr>
      <vt:lpstr>Calibri</vt:lpstr>
      <vt:lpstr>Cambria</vt:lpstr>
      <vt:lpstr>Corbel</vt:lpstr>
      <vt:lpstr>Courier New</vt:lpstr>
      <vt:lpstr>Garamond</vt:lpstr>
      <vt:lpstr>Tahoma</vt:lpstr>
      <vt:lpstr>Times New Roman</vt:lpstr>
      <vt:lpstr>Verdana</vt:lpstr>
      <vt:lpstr>Wingdings</vt:lpstr>
      <vt:lpstr>Глубина</vt:lpstr>
      <vt:lpstr>Image</vt:lpstr>
      <vt:lpstr>Презентація PowerPoint</vt:lpstr>
      <vt:lpstr>ПЛАН ЛЕКЦІЇ:</vt:lpstr>
      <vt:lpstr>Презентація PowerPoint</vt:lpstr>
      <vt:lpstr>Презентація PowerPoint</vt:lpstr>
      <vt:lpstr>Презентація PowerPoint</vt:lpstr>
      <vt:lpstr>2. Клініко-анатомічні особливості будови кореневих каналів   </vt:lpstr>
      <vt:lpstr>Центральний різець верхньої щелепи</vt:lpstr>
      <vt:lpstr>Латеральний різець верхньої щелепи</vt:lpstr>
      <vt:lpstr>Ікло верхньої щелепи</vt:lpstr>
      <vt:lpstr>Перший премоляр верхньої щелепи</vt:lpstr>
      <vt:lpstr>Другий премоляр верхньої щелепи</vt:lpstr>
      <vt:lpstr>Перший моляр верхньої щелепи</vt:lpstr>
      <vt:lpstr>Другий моляр верхньої щелепи</vt:lpstr>
      <vt:lpstr>Третій моляр верхньої щелепи</vt:lpstr>
      <vt:lpstr>Центральний різець нижньої щелепи</vt:lpstr>
      <vt:lpstr>Латеральний різець нижньої щелепи</vt:lpstr>
      <vt:lpstr>Ікло нижньої щелепи</vt:lpstr>
      <vt:lpstr>Перший премоляр нижньої щелепи</vt:lpstr>
      <vt:lpstr>Другий премоляр нижньої щелепи</vt:lpstr>
      <vt:lpstr>Перший моляр нижньої щелепи</vt:lpstr>
      <vt:lpstr>Другий моляр нижньої щелепи</vt:lpstr>
      <vt:lpstr>Третій моляр нижньої щелепи</vt:lpstr>
      <vt:lpstr>Презентація PowerPoint</vt:lpstr>
      <vt:lpstr>Презентація PowerPoint</vt:lpstr>
      <vt:lpstr>Презентація PowerPoint</vt:lpstr>
      <vt:lpstr>Презентація PowerPoint</vt:lpstr>
      <vt:lpstr>ТИПИ КОРЕНЕВИХ КАНАЛІВ</vt:lpstr>
      <vt:lpstr>Варіанти розгалужень каналів апікальної частини кореня</vt:lpstr>
      <vt:lpstr>Презентація PowerPoint</vt:lpstr>
      <vt:lpstr>3. ЕТАПИ РОЗКРИТТЯ ЗУБА </vt:lpstr>
      <vt:lpstr>Презентація PowerPoint</vt:lpstr>
      <vt:lpstr>Топографічна анатомія усть кореневих каналів верхньої та нижньої щелепи</vt:lpstr>
      <vt:lpstr>Топографічна анатомія усть кореневих каналів нижньої щелепи</vt:lpstr>
      <vt:lpstr>Презентація PowerPoint</vt:lpstr>
      <vt:lpstr>Препарування каріозної порожнини</vt:lpstr>
      <vt:lpstr>Розкриття порожнини зуба</vt:lpstr>
      <vt:lpstr>Презентація PowerPoint</vt:lpstr>
      <vt:lpstr> КРИТЕРІЇ ЯКІСНОЇ ПІДГОТОВКИ КОРОНКОВОЇ ПОРОЖНИНИ ДЛЯ ЕНДОДОНТИЧНОГО ВТРУЧАННЯ  </vt:lpstr>
      <vt:lpstr>Презентація PowerPoint</vt:lpstr>
      <vt:lpstr>Видалення пульпи</vt:lpstr>
      <vt:lpstr>Презентація PowerPoint</vt:lpstr>
      <vt:lpstr>Презентація PowerPoint</vt:lpstr>
      <vt:lpstr>Презентація PowerPoint</vt:lpstr>
      <vt:lpstr>     3. Топографо-анатомічний метод  Середнє співвідношення висоти коронки зуба до довжини кореня ( 1 / 2). </vt:lpstr>
      <vt:lpstr>4. Табличний метод  Довжина КК визначаєтся   з середніх даних довжини зуба</vt:lpstr>
      <vt:lpstr>Презентація PowerPoint</vt:lpstr>
      <vt:lpstr>6.Конусно променева компьютерна томографія</vt:lpstr>
      <vt:lpstr>Презентація PowerPoint</vt:lpstr>
      <vt:lpstr>Крітерії класіфікації</vt:lpstr>
      <vt:lpstr>Презентація PowerPoint</vt:lpstr>
      <vt:lpstr>Презентація PowerPoint</vt:lpstr>
      <vt:lpstr>Презентація PowerPoint</vt:lpstr>
      <vt:lpstr>Презентація PowerPoint</vt:lpstr>
      <vt:lpstr>ДІАГНОСТИЧНІ ІНСТРУМЕНТИ</vt:lpstr>
      <vt:lpstr>ІНСТРУМЕНТИ  ДЛЯ  ВИДАЛЕННЯ  М’ЯКИХ ТКАНИН</vt:lpstr>
      <vt:lpstr>ІНСТРУМЕНТИ ДЛЯ ПРОХОДЖЕННЯ ТА РОЗШИРЕННЯ КОРЕНЕВОГО КАНАЛУ</vt:lpstr>
      <vt:lpstr>Презентація PowerPoint</vt:lpstr>
      <vt:lpstr>Презентація PowerPoint</vt:lpstr>
      <vt:lpstr>Презентація PowerPoint</vt:lpstr>
      <vt:lpstr>ІНСТРУМЕНТИ  ДЛЯ ПЛОМБУВАННЯ КОРЕНЕВОГО  КАНАЛУ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Кольорове кодування ендодонтичних інструментів ISO</vt:lpstr>
      <vt:lpstr>Ендодонтичні наконечники </vt:lpstr>
      <vt:lpstr>Презентація PowerPoint</vt:lpstr>
      <vt:lpstr>Презентація PowerPoint</vt:lpstr>
      <vt:lpstr>Ендомотори</vt:lpstr>
      <vt:lpstr>5. Інструментальна та медикаментозна обробка кореневих каналів</vt:lpstr>
      <vt:lpstr>Механічна обробка кореневого каналу</vt:lpstr>
      <vt:lpstr>Механічна обробка кореневих каналів</vt:lpstr>
      <vt:lpstr>Презентація PowerPoint</vt:lpstr>
      <vt:lpstr>Прийоми препарування кореневого каналу в залежності від виду руху інструмента</vt:lpstr>
      <vt:lpstr>Презентація PowerPoint</vt:lpstr>
      <vt:lpstr> Хімічне розширення кореневих каналів</vt:lpstr>
      <vt:lpstr>Методики препарування кореневих каналів</vt:lpstr>
      <vt:lpstr>Апікально-коронкова методика «Step-Back»/«крок назад» </vt:lpstr>
      <vt:lpstr>7. Установка усіх інструментів на дану довжину.  8. Рухи «обпилюючі» (зворотньо-обертальні, вверх-вниз) та «заведення годинника» (обертальні рухи).  9. Канал розширюємо на 2-3 розміри (не менше ніж до №25). 10. Профілактика заклинювання інструмента і закупорки каналу. 11. Повернення до інструмента меншого розміру 12. Промивання каналу із ендодонтичного шприца </vt:lpstr>
      <vt:lpstr>Апікально-коронкова методика «Step-Back»</vt:lpstr>
      <vt:lpstr>Коронково-апікальна методика  «crown-down»</vt:lpstr>
      <vt:lpstr> Метод «збалансованих сил» -  комбінація обертання та тиску</vt:lpstr>
      <vt:lpstr>Результат механічної обробки кореневого каналу</vt:lpstr>
      <vt:lpstr>Медикаментозна обробка кореневих каналів </vt:lpstr>
      <vt:lpstr>Медикаментозна обробка кореневого каналу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Центральний різець верхньої щелепи</dc:title>
  <dc:creator>user</dc:creator>
  <cp:lastModifiedBy>UzhNU</cp:lastModifiedBy>
  <cp:revision>138</cp:revision>
  <dcterms:created xsi:type="dcterms:W3CDTF">2017-03-31T09:36:37Z</dcterms:created>
  <dcterms:modified xsi:type="dcterms:W3CDTF">2022-11-08T19:32:54Z</dcterms:modified>
</cp:coreProperties>
</file>