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306" r:id="rId3"/>
    <p:sldId id="258" r:id="rId4"/>
    <p:sldId id="412" r:id="rId5"/>
    <p:sldId id="400" r:id="rId6"/>
    <p:sldId id="257" r:id="rId7"/>
    <p:sldId id="260" r:id="rId8"/>
    <p:sldId id="284" r:id="rId9"/>
    <p:sldId id="259" r:id="rId10"/>
    <p:sldId id="308" r:id="rId11"/>
    <p:sldId id="311" r:id="rId12"/>
    <p:sldId id="264" r:id="rId13"/>
    <p:sldId id="310" r:id="rId14"/>
    <p:sldId id="320" r:id="rId15"/>
    <p:sldId id="289" r:id="rId16"/>
    <p:sldId id="266" r:id="rId17"/>
    <p:sldId id="312" r:id="rId18"/>
    <p:sldId id="321" r:id="rId19"/>
    <p:sldId id="261" r:id="rId20"/>
    <p:sldId id="262" r:id="rId21"/>
    <p:sldId id="287" r:id="rId22"/>
    <p:sldId id="285" r:id="rId23"/>
    <p:sldId id="286" r:id="rId24"/>
    <p:sldId id="288" r:id="rId25"/>
    <p:sldId id="302" r:id="rId26"/>
    <p:sldId id="267" r:id="rId27"/>
    <p:sldId id="268" r:id="rId28"/>
    <p:sldId id="326" r:id="rId29"/>
    <p:sldId id="304" r:id="rId30"/>
    <p:sldId id="396" r:id="rId31"/>
    <p:sldId id="314" r:id="rId32"/>
    <p:sldId id="357" r:id="rId33"/>
    <p:sldId id="269" r:id="rId34"/>
    <p:sldId id="291" r:id="rId35"/>
    <p:sldId id="293" r:id="rId36"/>
    <p:sldId id="313" r:id="rId37"/>
    <p:sldId id="270" r:id="rId38"/>
    <p:sldId id="271" r:id="rId39"/>
    <p:sldId id="417" r:id="rId40"/>
    <p:sldId id="384" r:id="rId41"/>
    <p:sldId id="385" r:id="rId42"/>
    <p:sldId id="381" r:id="rId43"/>
    <p:sldId id="380" r:id="rId44"/>
    <p:sldId id="382" r:id="rId45"/>
    <p:sldId id="383" r:id="rId46"/>
    <p:sldId id="273" r:id="rId47"/>
    <p:sldId id="395" r:id="rId48"/>
    <p:sldId id="386" r:id="rId49"/>
    <p:sldId id="388" r:id="rId50"/>
    <p:sldId id="389" r:id="rId51"/>
    <p:sldId id="392" r:id="rId52"/>
    <p:sldId id="390" r:id="rId53"/>
    <p:sldId id="391" r:id="rId54"/>
    <p:sldId id="327" r:id="rId55"/>
    <p:sldId id="279" r:id="rId56"/>
    <p:sldId id="331" r:id="rId57"/>
    <p:sldId id="332" r:id="rId58"/>
    <p:sldId id="333" r:id="rId59"/>
    <p:sldId id="274" r:id="rId60"/>
    <p:sldId id="275" r:id="rId61"/>
    <p:sldId id="361" r:id="rId62"/>
    <p:sldId id="362" r:id="rId63"/>
    <p:sldId id="405" r:id="rId64"/>
    <p:sldId id="334" r:id="rId65"/>
    <p:sldId id="404" r:id="rId66"/>
    <p:sldId id="290" r:id="rId67"/>
    <p:sldId id="413" r:id="rId68"/>
    <p:sldId id="394" r:id="rId69"/>
    <p:sldId id="363" r:id="rId70"/>
    <p:sldId id="278" r:id="rId71"/>
    <p:sldId id="336" r:id="rId72"/>
    <p:sldId id="295" r:id="rId73"/>
    <p:sldId id="407" r:id="rId74"/>
    <p:sldId id="277" r:id="rId75"/>
    <p:sldId id="294" r:id="rId76"/>
    <p:sldId id="339" r:id="rId77"/>
    <p:sldId id="322" r:id="rId78"/>
    <p:sldId id="280" r:id="rId79"/>
    <p:sldId id="375" r:id="rId80"/>
    <p:sldId id="296" r:id="rId81"/>
    <p:sldId id="281" r:id="rId82"/>
    <p:sldId id="298" r:id="rId83"/>
    <p:sldId id="297" r:id="rId84"/>
    <p:sldId id="378" r:id="rId85"/>
    <p:sldId id="377" r:id="rId86"/>
    <p:sldId id="342" r:id="rId87"/>
    <p:sldId id="318" r:id="rId88"/>
    <p:sldId id="282" r:id="rId89"/>
    <p:sldId id="344" r:id="rId90"/>
    <p:sldId id="379" r:id="rId91"/>
    <p:sldId id="299" r:id="rId92"/>
    <p:sldId id="329" r:id="rId93"/>
    <p:sldId id="330" r:id="rId94"/>
    <p:sldId id="346" r:id="rId95"/>
    <p:sldId id="283" r:id="rId96"/>
    <p:sldId id="409" r:id="rId97"/>
    <p:sldId id="410" r:id="rId98"/>
    <p:sldId id="348" r:id="rId99"/>
    <p:sldId id="414" r:id="rId100"/>
    <p:sldId id="319" r:id="rId101"/>
    <p:sldId id="415" r:id="rId102"/>
    <p:sldId id="416" r:id="rId103"/>
    <p:sldId id="411" r:id="rId104"/>
    <p:sldId id="351" r:id="rId105"/>
    <p:sldId id="418" r:id="rId106"/>
    <p:sldId id="419" r:id="rId107"/>
    <p:sldId id="420" r:id="rId108"/>
    <p:sldId id="354" r:id="rId109"/>
    <p:sldId id="353" r:id="rId110"/>
    <p:sldId id="355" r:id="rId111"/>
    <p:sldId id="369" r:id="rId112"/>
    <p:sldId id="370" r:id="rId113"/>
    <p:sldId id="398" r:id="rId114"/>
    <p:sldId id="399" r:id="rId115"/>
    <p:sldId id="300" r:id="rId116"/>
    <p:sldId id="315" r:id="rId117"/>
    <p:sldId id="301" r:id="rId118"/>
    <p:sldId id="328" r:id="rId119"/>
    <p:sldId id="303" r:id="rId120"/>
    <p:sldId id="323" r:id="rId121"/>
    <p:sldId id="356" r:id="rId122"/>
    <p:sldId id="305" r:id="rId12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382" autoAdjust="0"/>
  </p:normalViewPr>
  <p:slideViewPr>
    <p:cSldViewPr>
      <p:cViewPr varScale="1">
        <p:scale>
          <a:sx n="82" d="100"/>
          <a:sy n="82" d="100"/>
        </p:scale>
        <p:origin x="1474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6A7E16-492B-4CEA-B871-F773713855D2}" type="doc">
      <dgm:prSet loTypeId="urn:microsoft.com/office/officeart/2005/8/layout/hProcess3" loCatId="process" qsTypeId="urn:microsoft.com/office/officeart/2005/8/quickstyle/simple1#1" qsCatId="simple" csTypeId="urn:microsoft.com/office/officeart/2005/8/colors/accent1_2#1" csCatId="accent1" phldr="0"/>
      <dgm:spPr/>
    </dgm:pt>
    <dgm:pt modelId="{B300D491-DFEC-4ED1-B5C9-CB83E3CE6648}" type="pres">
      <dgm:prSet presAssocID="{976A7E16-492B-4CEA-B871-F773713855D2}" presName="Name0" presStyleCnt="0">
        <dgm:presLayoutVars>
          <dgm:dir/>
          <dgm:animLvl val="lvl"/>
          <dgm:resizeHandles val="exact"/>
        </dgm:presLayoutVars>
      </dgm:prSet>
      <dgm:spPr/>
    </dgm:pt>
    <dgm:pt modelId="{330364F2-CFC9-4144-A0F8-049B38FC1E8C}" type="pres">
      <dgm:prSet presAssocID="{976A7E16-492B-4CEA-B871-F773713855D2}" presName="dummy" presStyleCnt="0"/>
      <dgm:spPr/>
    </dgm:pt>
    <dgm:pt modelId="{2E091231-E20F-44DA-9AA0-7F23AD129D73}" type="pres">
      <dgm:prSet presAssocID="{976A7E16-492B-4CEA-B871-F773713855D2}" presName="linH" presStyleCnt="0"/>
      <dgm:spPr/>
    </dgm:pt>
    <dgm:pt modelId="{6852BC5C-B9B1-4479-B6F7-969852E77232}" type="pres">
      <dgm:prSet presAssocID="{976A7E16-492B-4CEA-B871-F773713855D2}" presName="padding1" presStyleCnt="0"/>
      <dgm:spPr/>
    </dgm:pt>
    <dgm:pt modelId="{89E599BA-8741-4751-A738-1967B0E17502}" type="pres">
      <dgm:prSet presAssocID="{976A7E16-492B-4CEA-B871-F773713855D2}" presName="padding2" presStyleCnt="0"/>
      <dgm:spPr/>
    </dgm:pt>
    <dgm:pt modelId="{3DEABC6B-D864-4098-A85D-6B6AD8AC2CED}" type="pres">
      <dgm:prSet presAssocID="{976A7E16-492B-4CEA-B871-F773713855D2}" presName="negArrow" presStyleCnt="0"/>
      <dgm:spPr/>
    </dgm:pt>
    <dgm:pt modelId="{90E080DB-955C-4E72-87CA-D8DB6187A7A8}" type="pres">
      <dgm:prSet presAssocID="{976A7E16-492B-4CEA-B871-F773713855D2}" presName="backgroundArrow" presStyleLbl="node1" presStyleIdx="0" presStyleCnt="1" custLinFactX="18443" custLinFactNeighborX="100000" custLinFactNeighborY="14009"/>
      <dgm:spPr/>
    </dgm:pt>
  </dgm:ptLst>
  <dgm:cxnLst>
    <dgm:cxn modelId="{040A2D42-E3CC-441A-BF39-DBA6C0BAEF8E}" type="presOf" srcId="{976A7E16-492B-4CEA-B871-F773713855D2}" destId="{B300D491-DFEC-4ED1-B5C9-CB83E3CE6648}" srcOrd="0" destOrd="0" presId="urn:microsoft.com/office/officeart/2005/8/layout/hProcess3"/>
    <dgm:cxn modelId="{382045ED-624F-4425-B5DC-37F8529D1B61}" type="presParOf" srcId="{B300D491-DFEC-4ED1-B5C9-CB83E3CE6648}" destId="{330364F2-CFC9-4144-A0F8-049B38FC1E8C}" srcOrd="0" destOrd="0" presId="urn:microsoft.com/office/officeart/2005/8/layout/hProcess3"/>
    <dgm:cxn modelId="{7A7C19B1-0AAF-45E4-99ED-39AF9B44E621}" type="presParOf" srcId="{B300D491-DFEC-4ED1-B5C9-CB83E3CE6648}" destId="{2E091231-E20F-44DA-9AA0-7F23AD129D73}" srcOrd="1" destOrd="0" presId="urn:microsoft.com/office/officeart/2005/8/layout/hProcess3"/>
    <dgm:cxn modelId="{BA5D4D43-1A5C-4EBF-B274-DC5BDBBCF173}" type="presParOf" srcId="{2E091231-E20F-44DA-9AA0-7F23AD129D73}" destId="{6852BC5C-B9B1-4479-B6F7-969852E77232}" srcOrd="0" destOrd="0" presId="urn:microsoft.com/office/officeart/2005/8/layout/hProcess3"/>
    <dgm:cxn modelId="{5660C265-D2FB-417D-8FF1-1D49013B682B}" type="presParOf" srcId="{2E091231-E20F-44DA-9AA0-7F23AD129D73}" destId="{89E599BA-8741-4751-A738-1967B0E17502}" srcOrd="1" destOrd="0" presId="urn:microsoft.com/office/officeart/2005/8/layout/hProcess3"/>
    <dgm:cxn modelId="{7740D655-A3E9-4370-9A50-3B4549DEC47F}" type="presParOf" srcId="{2E091231-E20F-44DA-9AA0-7F23AD129D73}" destId="{3DEABC6B-D864-4098-A85D-6B6AD8AC2CED}" srcOrd="2" destOrd="0" presId="urn:microsoft.com/office/officeart/2005/8/layout/hProcess3"/>
    <dgm:cxn modelId="{19530C81-9D0D-40A5-A562-3727E96F6CC7}" type="presParOf" srcId="{2E091231-E20F-44DA-9AA0-7F23AD129D73}" destId="{90E080DB-955C-4E72-87CA-D8DB6187A7A8}" srcOrd="3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E080DB-955C-4E72-87CA-D8DB6187A7A8}">
      <dsp:nvSpPr>
        <dsp:cNvPr id="0" name=""/>
        <dsp:cNvSpPr/>
      </dsp:nvSpPr>
      <dsp:spPr>
        <a:xfrm>
          <a:off x="0" y="48283"/>
          <a:ext cx="1853158" cy="576000"/>
        </a:xfrm>
        <a:prstGeom prst="right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BCF18B-0BB0-4A58-8788-64207A78064E}" type="datetimeFigureOut">
              <a:rPr lang="ru-RU"/>
              <a:pPr>
                <a:defRPr/>
              </a:pPr>
              <a:t>08.11.2022</a:t>
            </a:fld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C4ACAE-74D7-45FF-9EDE-1BDF977742AA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A66966-1423-41DD-BCC9-8894811DC26F}" type="datetimeFigureOut">
              <a:rPr lang="ru-RU"/>
              <a:pPr>
                <a:defRPr/>
              </a:pPr>
              <a:t>08.11.2022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FDC180-52AC-43AE-BF72-F9411E3EFF85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9B28F7-AA8A-4528-B422-CC2E0A09CFD6}" type="datetimeFigureOut">
              <a:rPr lang="ru-RU"/>
              <a:pPr>
                <a:defRPr/>
              </a:pPr>
              <a:t>08.11.2022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0A3607-CCAD-4315-A0CA-EDD0ABE67C78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69B9A0-BDBB-4724-8621-023392698BA0}" type="datetimeFigureOut">
              <a:rPr lang="ru-RU"/>
              <a:pPr>
                <a:defRPr/>
              </a:pPr>
              <a:t>08.11.2022</a:t>
            </a:fld>
            <a:endParaRPr lang="ru-RU"/>
          </a:p>
        </p:txBody>
      </p:sp>
      <p:sp>
        <p:nvSpPr>
          <p:cNvPr id="3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67808-1F04-4392-801A-4D282DC87976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04800" y="1554163"/>
            <a:ext cx="4267200" cy="45259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24400" y="1554163"/>
            <a:ext cx="4267200" cy="45259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C3453A-DF67-4E1E-9995-FD57218D041E}" type="datetimeFigureOut">
              <a:rPr lang="ru-RU"/>
              <a:pPr>
                <a:defRPr/>
              </a:pPr>
              <a:t>08.11.2022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D60A6-929D-434C-AEB8-3B4BB6C92545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AEB2F-E668-4DEB-9092-512F6D273D95}" type="datetimeFigureOut">
              <a:rPr lang="ru-RU"/>
              <a:pPr>
                <a:defRPr/>
              </a:pPr>
              <a:t>08.11.2022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9AD210-EF1A-40C2-BCC7-19A01EA3D8FC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554163"/>
            <a:ext cx="8686800" cy="45259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86A49C-8D61-4EC7-B2CB-6EEC53745024}" type="datetimeFigureOut">
              <a:rPr lang="ru-RU"/>
              <a:pPr>
                <a:defRPr/>
              </a:pPr>
              <a:t>08.11.2022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4EA767-1AF7-4211-994D-121AA14D5D06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4800" y="1554163"/>
            <a:ext cx="4267200" cy="45259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724400" y="1554163"/>
            <a:ext cx="4267200" cy="21859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724400" y="3892550"/>
            <a:ext cx="42672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5BEF35-F746-4D69-938E-E2CCD8977269}" type="datetimeFigureOut">
              <a:rPr lang="ru-RU"/>
              <a:pPr>
                <a:defRPr/>
              </a:pPr>
              <a:t>08.11.2022</a:t>
            </a:fld>
            <a:endParaRPr lang="ru-RU"/>
          </a:p>
        </p:txBody>
      </p:sp>
      <p:sp>
        <p:nvSpPr>
          <p:cNvPr id="7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26F308-4089-44F5-9219-F937434CA97D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C7B7B5-2300-4BD5-B650-55DDEA2189B5}" type="datetimeFigureOut">
              <a:rPr lang="ru-RU"/>
              <a:pPr>
                <a:defRPr/>
              </a:pPr>
              <a:t>08.11.2022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FCE544-5C8C-4A1E-9F26-00016C5FFC52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002698-ABB5-4582-A0DF-153F034B0F00}" type="datetimeFigureOut">
              <a:rPr lang="ru-RU"/>
              <a:pPr>
                <a:defRPr/>
              </a:pPr>
              <a:t>08.11.2022</a:t>
            </a:fld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762FC4-44D8-4393-A82B-C72E9A7C04A0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29056-E9C7-4373-8D49-A3C795AFA5A9}" type="datetimeFigureOut">
              <a:rPr lang="ru-RU"/>
              <a:pPr>
                <a:defRPr/>
              </a:pPr>
              <a:t>08.11.2022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8FA77E-3D72-4EDF-9896-77B47953A785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C194DC-379A-41F5-98AF-D95E1F267FE3}" type="datetimeFigureOut">
              <a:rPr lang="ru-RU"/>
              <a:pPr>
                <a:defRPr/>
              </a:pPr>
              <a:t>08.11.2022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54B6B1-2ADC-475C-8F52-8E11161AA055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38F65-323B-44F4-B245-AACAC49FB852}" type="datetimeFigureOut">
              <a:rPr lang="ru-RU"/>
              <a:pPr>
                <a:defRPr/>
              </a:pPr>
              <a:t>08.11.2022</a:t>
            </a:fld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F62FBD-4668-427C-8972-B59F284D8106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BBC3B-9E15-4196-93EA-49FF2216ECD0}" type="datetimeFigureOut">
              <a:rPr lang="ru-RU"/>
              <a:pPr>
                <a:defRPr/>
              </a:pPr>
              <a:t>08.11.2022</a:t>
            </a:fld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5AFA77-5F51-443A-A175-5BC319D4F750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C65773-F74C-4978-A1FE-9998B7B8737D}" type="datetimeFigureOut">
              <a:rPr lang="ru-RU"/>
              <a:pPr>
                <a:defRPr/>
              </a:pPr>
              <a:t>08.11.2022</a:t>
            </a:fld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CF2A0F-5325-486E-96DC-FEFE120CD42F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E75E6-CDAC-498A-B978-524615F76FE4}" type="datetimeFigureOut">
              <a:rPr lang="ru-RU"/>
              <a:pPr>
                <a:defRPr/>
              </a:pPr>
              <a:t>08.11.2022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20EFD3-2A34-4DA5-803A-55B7066B1A46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42798188-F105-4A5F-8E65-C22D68259901}" type="datetimeFigureOut">
              <a:rPr lang="ru-RU"/>
              <a:pPr>
                <a:defRPr/>
              </a:pPr>
              <a:t>08.11.2022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05A3700B-343C-4F12-9BAB-33C5DED7F697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81" r:id="rId4"/>
    <p:sldLayoutId id="2147483692" r:id="rId5"/>
    <p:sldLayoutId id="2147483682" r:id="rId6"/>
    <p:sldLayoutId id="2147483693" r:id="rId7"/>
    <p:sldLayoutId id="2147483694" r:id="rId8"/>
    <p:sldLayoutId id="2147483695" r:id="rId9"/>
    <p:sldLayoutId id="2147483683" r:id="rId10"/>
    <p:sldLayoutId id="2147483696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18.png"/><Relationship Id="rId4" Type="http://schemas.openxmlformats.org/officeDocument/2006/relationships/image" Target="../media/image117.jpe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4.jpe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7" Type="http://schemas.openxmlformats.org/officeDocument/2006/relationships/image" Target="../media/image144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7.pn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7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4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5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5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3" Type="http://schemas.openxmlformats.org/officeDocument/2006/relationships/image" Target="../media/image107.png"/><Relationship Id="rId7" Type="http://schemas.openxmlformats.org/officeDocument/2006/relationships/image" Target="../media/image111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png"/><Relationship Id="rId9" Type="http://schemas.openxmlformats.org/officeDocument/2006/relationships/image" Target="../media/image113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420888"/>
            <a:ext cx="8458200" cy="122237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dirty="0"/>
              <a:t>Відбитки та відбиткові маси в ортопедичній стоматології      </a:t>
            </a:r>
            <a:br>
              <a:rPr lang="uk-UA" dirty="0"/>
            </a:br>
            <a:br>
              <a:rPr lang="uk-UA" dirty="0"/>
            </a:br>
            <a:r>
              <a:rPr lang="uk-UA" sz="2700" dirty="0"/>
              <a:t> лектор – </a:t>
            </a:r>
            <a:r>
              <a:rPr lang="uk-UA" sz="2000" dirty="0" err="1"/>
              <a:t>завІДУВАЧ</a:t>
            </a:r>
            <a:r>
              <a:rPr lang="uk-UA" sz="2000" dirty="0"/>
              <a:t> кафедри ортопедичної стоматології.</a:t>
            </a:r>
            <a:br>
              <a:rPr lang="uk-UA" sz="2000" dirty="0"/>
            </a:br>
            <a:r>
              <a:rPr lang="uk-UA" sz="2000" dirty="0"/>
              <a:t>                   д</a:t>
            </a:r>
            <a:r>
              <a:rPr lang="uk-UA" sz="2000"/>
              <a:t>.</a:t>
            </a:r>
            <a:r>
              <a:rPr lang="uk-UA" sz="2000" dirty="0" err="1"/>
              <a:t>мед.н</a:t>
            </a:r>
            <a:r>
              <a:rPr lang="uk-UA" sz="2000" dirty="0"/>
              <a:t>.,доц</a:t>
            </a:r>
            <a:r>
              <a:rPr lang="uk-UA" sz="2700" dirty="0"/>
              <a:t>. Костенко Світлана Борисівна </a:t>
            </a:r>
            <a:endParaRPr lang="ru-RU" sz="27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288" y="343643"/>
            <a:ext cx="8458200" cy="1062882"/>
          </a:xfrm>
        </p:spPr>
        <p:txBody>
          <a:bodyPr>
            <a:normAutofit fontScale="92500" lnSpcReduction="20000"/>
          </a:bodyPr>
          <a:lstStyle/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uk-UA" dirty="0"/>
              <a:t>ДВНЗ «Ужгородський національний університет» </a:t>
            </a:r>
          </a:p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uk-UA" dirty="0"/>
              <a:t>Стоматологічний факультет</a:t>
            </a:r>
          </a:p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uk-UA" dirty="0"/>
              <a:t>Кафедра ортопедичної стоматології</a:t>
            </a:r>
            <a:endParaRPr lang="ru-RU" dirty="0"/>
          </a:p>
        </p:txBody>
      </p:sp>
      <p:pic>
        <p:nvPicPr>
          <p:cNvPr id="18435" name="Picture 2" descr="C:\Users\AthlonX2\Desktop\stoma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692150"/>
            <a:ext cx="14287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3" descr="C:\Users\AthlonX2\Desktop\logo_uzhnu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6296" y="599801"/>
            <a:ext cx="1512168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475656" y="404664"/>
            <a:ext cx="6680200" cy="493713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Класифікація відбитків</a:t>
            </a:r>
            <a:endParaRPr lang="ru-RU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sp>
        <p:nvSpPr>
          <p:cNvPr id="73731" name="Прямоугольник 2"/>
          <p:cNvSpPr>
            <a:spLocks noChangeArrowheads="1"/>
          </p:cNvSpPr>
          <p:nvPr/>
        </p:nvSpPr>
        <p:spPr bwMode="auto">
          <a:xfrm>
            <a:off x="900113" y="1412875"/>
            <a:ext cx="7127875" cy="526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uk-UA" sz="2400" b="1" u="sng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За призначенням:</a:t>
            </a:r>
            <a:r>
              <a:rPr lang="uk-UA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</a:p>
          <a:p>
            <a:pPr algn="just">
              <a:defRPr/>
            </a:pPr>
            <a:r>
              <a:rPr lang="uk-UA" sz="2400" dirty="0">
                <a:latin typeface="+mn-lt"/>
              </a:rPr>
              <a:t>робочі та допоміжні;</a:t>
            </a:r>
          </a:p>
          <a:p>
            <a:pPr algn="just">
              <a:defRPr/>
            </a:pPr>
            <a:endParaRPr lang="ru-RU" sz="2400" dirty="0">
              <a:latin typeface="+mn-lt"/>
            </a:endParaRPr>
          </a:p>
          <a:p>
            <a:pPr algn="just">
              <a:defRPr/>
            </a:pPr>
            <a:r>
              <a:rPr lang="uk-UA" sz="2400" b="1" u="sng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За протяжністю:</a:t>
            </a:r>
          </a:p>
          <a:p>
            <a:pPr algn="just">
              <a:defRPr/>
            </a:pPr>
            <a:r>
              <a:rPr lang="uk-UA" sz="2400" dirty="0">
                <a:latin typeface="+mn-lt"/>
              </a:rPr>
              <a:t>повні та часткові;</a:t>
            </a:r>
          </a:p>
          <a:p>
            <a:pPr algn="just">
              <a:defRPr/>
            </a:pPr>
            <a:endParaRPr lang="ru-RU" sz="2400" dirty="0">
              <a:latin typeface="+mn-lt"/>
            </a:endParaRPr>
          </a:p>
          <a:p>
            <a:pPr algn="just">
              <a:defRPr/>
            </a:pPr>
            <a:r>
              <a:rPr lang="uk-UA" sz="2400" b="1" u="sng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За методикою отримання:</a:t>
            </a:r>
          </a:p>
          <a:p>
            <a:pPr algn="just">
              <a:defRPr/>
            </a:pPr>
            <a:r>
              <a:rPr lang="uk-UA" sz="2400" dirty="0">
                <a:latin typeface="+mn-lt"/>
              </a:rPr>
              <a:t>анатомічні та функціональні. </a:t>
            </a:r>
          </a:p>
          <a:p>
            <a:pPr algn="just">
              <a:defRPr/>
            </a:pPr>
            <a:endParaRPr lang="uk-UA" sz="2400" dirty="0">
              <a:latin typeface="+mn-lt"/>
            </a:endParaRPr>
          </a:p>
          <a:p>
            <a:pPr algn="just">
              <a:defRPr/>
            </a:pPr>
            <a:r>
              <a:rPr lang="uk-UA" sz="2400" b="1" u="sng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За ступенем компресії, яка створюється </a:t>
            </a:r>
            <a:r>
              <a:rPr lang="uk-UA" sz="2400" b="1" u="sng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відбитковим</a:t>
            </a:r>
            <a:r>
              <a:rPr lang="uk-UA" sz="2400" b="1" u="sng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матеріалом на тканини протезного ложа:</a:t>
            </a:r>
          </a:p>
          <a:p>
            <a:pPr algn="just">
              <a:defRPr/>
            </a:pPr>
            <a:r>
              <a:rPr lang="uk-UA" sz="2400" dirty="0" err="1">
                <a:latin typeface="+mn-lt"/>
              </a:rPr>
              <a:t>розвантажуючі</a:t>
            </a:r>
            <a:r>
              <a:rPr lang="uk-UA" sz="2400" dirty="0">
                <a:latin typeface="+mn-lt"/>
              </a:rPr>
              <a:t>, компресійні, диференційовані;</a:t>
            </a:r>
          </a:p>
          <a:p>
            <a:pPr>
              <a:defRPr/>
            </a:pPr>
            <a:endParaRPr lang="ru-RU" sz="2400" dirty="0">
              <a:latin typeface="Franklin Gothic Book" pitchFamily="34" charset="0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/>
          </p:cNvSpPr>
          <p:nvPr>
            <p:ph type="title"/>
          </p:nvPr>
        </p:nvSpPr>
        <p:spPr bwMode="auto">
          <a:xfrm>
            <a:off x="1259632" y="404664"/>
            <a:ext cx="6985000" cy="576263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uk-UA" sz="3200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Поліефірні відбиткові матеріали</a:t>
            </a:r>
            <a:endParaRPr lang="ru-RU" sz="3200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pic>
        <p:nvPicPr>
          <p:cNvPr id="136194" name="Picture 9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1520" y="1340767"/>
            <a:ext cx="3960440" cy="4995295"/>
          </a:xfrm>
        </p:spPr>
      </p:pic>
      <p:sp>
        <p:nvSpPr>
          <p:cNvPr id="136195" name="Rectangle 7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 sz="2400"/>
          </a:p>
        </p:txBody>
      </p:sp>
      <p:pic>
        <p:nvPicPr>
          <p:cNvPr id="136196" name="Picture 10"/>
          <p:cNvPicPr>
            <a:picLocks noGrp="1" noChangeAspect="1" noChangeArrowheads="1"/>
          </p:cNvPicPr>
          <p:nvPr>
            <p:ph sz="quarter" idx="3"/>
          </p:nvPr>
        </p:nvPicPr>
        <p:blipFill rotWithShape="1">
          <a:blip r:embed="rId3"/>
          <a:srcRect r="60025"/>
          <a:stretch/>
        </p:blipFill>
        <p:spPr>
          <a:xfrm>
            <a:off x="4482336" y="3789040"/>
            <a:ext cx="1922235" cy="2547022"/>
          </a:xfrm>
        </p:spPr>
      </p:pic>
      <p:pic>
        <p:nvPicPr>
          <p:cNvPr id="136197" name="Picture 5"/>
          <p:cNvPicPr>
            <a:picLocks noChangeAspect="1" noChangeArrowheads="1"/>
          </p:cNvPicPr>
          <p:nvPr/>
        </p:nvPicPr>
        <p:blipFill rotWithShape="1">
          <a:blip r:embed="rId4"/>
          <a:srcRect t="9780"/>
          <a:stretch/>
        </p:blipFill>
        <p:spPr bwMode="auto">
          <a:xfrm>
            <a:off x="4499993" y="1431320"/>
            <a:ext cx="4464620" cy="2209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36"/>
          <a:stretch/>
        </p:blipFill>
        <p:spPr bwMode="auto">
          <a:xfrm>
            <a:off x="6516216" y="3789040"/>
            <a:ext cx="2448396" cy="2547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Переваги поліефірів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dirty="0" err="1"/>
              <a:t>Можливість</a:t>
            </a:r>
            <a:r>
              <a:rPr lang="ru-RU" sz="2800" dirty="0"/>
              <a:t> </a:t>
            </a:r>
            <a:r>
              <a:rPr lang="ru-RU" sz="2800" dirty="0" err="1"/>
              <a:t>використання</a:t>
            </a:r>
            <a:r>
              <a:rPr lang="ru-RU" sz="2800" dirty="0"/>
              <a:t> практично для </a:t>
            </a:r>
            <a:r>
              <a:rPr lang="ru-RU" sz="2800" dirty="0" err="1"/>
              <a:t>всіх</a:t>
            </a:r>
            <a:r>
              <a:rPr lang="ru-RU" sz="2800" dirty="0"/>
              <a:t> </a:t>
            </a:r>
            <a:r>
              <a:rPr lang="ru-RU" sz="2800" dirty="0" err="1"/>
              <a:t>видів</a:t>
            </a:r>
            <a:r>
              <a:rPr lang="ru-RU" sz="2800" dirty="0"/>
              <a:t> </a:t>
            </a:r>
            <a:r>
              <a:rPr lang="ru-RU" sz="2800" dirty="0" err="1"/>
              <a:t>робіт</a:t>
            </a:r>
            <a:r>
              <a:rPr lang="ru-RU" sz="2800" dirty="0"/>
              <a:t>;</a:t>
            </a:r>
          </a:p>
          <a:p>
            <a:r>
              <a:rPr lang="ru-RU" sz="2800" dirty="0"/>
              <a:t> </a:t>
            </a:r>
            <a:r>
              <a:rPr lang="ru-RU" sz="2800" dirty="0" err="1"/>
              <a:t>Висока</a:t>
            </a:r>
            <a:r>
              <a:rPr lang="ru-RU" sz="2800" dirty="0"/>
              <a:t> </a:t>
            </a:r>
            <a:r>
              <a:rPr lang="ru-RU" sz="2800" dirty="0" err="1"/>
              <a:t>точність</a:t>
            </a:r>
            <a:r>
              <a:rPr lang="ru-RU" sz="2800" dirty="0"/>
              <a:t>;</a:t>
            </a:r>
          </a:p>
          <a:p>
            <a:r>
              <a:rPr lang="ru-RU" sz="2800" dirty="0"/>
              <a:t>Простота </a:t>
            </a:r>
            <a:r>
              <a:rPr lang="ru-RU" sz="2800" dirty="0" err="1"/>
              <a:t>замішування</a:t>
            </a:r>
            <a:r>
              <a:rPr lang="ru-RU" sz="2800" dirty="0"/>
              <a:t> при </a:t>
            </a:r>
            <a:r>
              <a:rPr lang="ru-RU" sz="2800" dirty="0" err="1"/>
              <a:t>використанні</a:t>
            </a:r>
            <a:r>
              <a:rPr lang="ru-RU" sz="2800" dirty="0"/>
              <a:t> </a:t>
            </a:r>
            <a:r>
              <a:rPr lang="ru-RU" sz="2800" dirty="0" err="1"/>
              <a:t>апарату</a:t>
            </a:r>
            <a:r>
              <a:rPr lang="ru-RU" sz="2800" dirty="0"/>
              <a:t> автоматичного </a:t>
            </a:r>
            <a:r>
              <a:rPr lang="ru-RU" sz="2800" dirty="0" err="1"/>
              <a:t>замішування</a:t>
            </a:r>
            <a:r>
              <a:rPr lang="ru-RU" sz="2800" dirty="0"/>
              <a:t> - </a:t>
            </a:r>
            <a:r>
              <a:rPr lang="ru-RU" sz="2800" dirty="0" err="1"/>
              <a:t>Пентамікс</a:t>
            </a:r>
            <a:r>
              <a:rPr lang="ru-RU" sz="2800" dirty="0"/>
              <a:t>;</a:t>
            </a:r>
          </a:p>
          <a:p>
            <a:r>
              <a:rPr lang="ru-RU" sz="2800" dirty="0"/>
              <a:t> </a:t>
            </a:r>
            <a:r>
              <a:rPr lang="ru-RU" sz="2800" dirty="0" err="1"/>
              <a:t>Висока</a:t>
            </a:r>
            <a:r>
              <a:rPr lang="ru-RU" sz="2800" dirty="0"/>
              <a:t> </a:t>
            </a:r>
            <a:r>
              <a:rPr lang="ru-RU" sz="2800" dirty="0" err="1"/>
              <a:t>тіксотропність</a:t>
            </a:r>
            <a:r>
              <a:rPr lang="ru-RU" sz="2800" dirty="0"/>
              <a:t>;</a:t>
            </a:r>
          </a:p>
          <a:p>
            <a:r>
              <a:rPr lang="ru-RU" sz="2800" dirty="0" err="1"/>
              <a:t>Висока</a:t>
            </a:r>
            <a:r>
              <a:rPr lang="ru-RU" sz="2800" dirty="0"/>
              <a:t> </a:t>
            </a:r>
            <a:r>
              <a:rPr lang="ru-RU" sz="2800" dirty="0" err="1"/>
              <a:t>гідрофільність</a:t>
            </a:r>
            <a:r>
              <a:rPr lang="ru-RU" sz="2800" dirty="0"/>
              <a:t>;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530352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Переваги поліефірів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57808" y="1628800"/>
            <a:ext cx="8568952" cy="4745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0" hangingPunct="0">
              <a:spcBef>
                <a:spcPct val="20000"/>
              </a:spcBef>
              <a:buClr>
                <a:srgbClr val="F0A22E"/>
              </a:buClr>
              <a:buSzPct val="70000"/>
              <a:buFont typeface="Wingdings 2" pitchFamily="18" charset="2"/>
              <a:buChar char=""/>
            </a:pPr>
            <a:r>
              <a:rPr lang="ru-RU" sz="2800" dirty="0" err="1">
                <a:solidFill>
                  <a:srgbClr val="4E3B30"/>
                </a:solidFill>
                <a:latin typeface="Franklin Gothic Medium"/>
              </a:rPr>
              <a:t>Можливість</a:t>
            </a:r>
            <a:r>
              <a:rPr lang="ru-RU" sz="2800" dirty="0">
                <a:solidFill>
                  <a:srgbClr val="4E3B30"/>
                </a:solidFill>
                <a:latin typeface="Franklin Gothic Medium"/>
              </a:rPr>
              <a:t> </a:t>
            </a:r>
            <a:r>
              <a:rPr lang="ru-RU" sz="2800" dirty="0" err="1">
                <a:solidFill>
                  <a:srgbClr val="4E3B30"/>
                </a:solidFill>
                <a:latin typeface="Franklin Gothic Medium"/>
              </a:rPr>
              <a:t>використовувати</a:t>
            </a:r>
            <a:r>
              <a:rPr lang="ru-RU" sz="2800" dirty="0">
                <a:solidFill>
                  <a:srgbClr val="4E3B30"/>
                </a:solidFill>
                <a:latin typeface="Franklin Gothic Medium"/>
              </a:rPr>
              <a:t> один </a:t>
            </a:r>
            <a:r>
              <a:rPr lang="ru-RU" sz="2800" dirty="0" err="1">
                <a:solidFill>
                  <a:srgbClr val="4E3B30"/>
                </a:solidFill>
                <a:latin typeface="Franklin Gothic Medium"/>
              </a:rPr>
              <a:t>відбиток</a:t>
            </a:r>
            <a:r>
              <a:rPr lang="ru-RU" sz="2800" dirty="0">
                <a:solidFill>
                  <a:srgbClr val="4E3B30"/>
                </a:solidFill>
                <a:latin typeface="Franklin Gothic Medium"/>
              </a:rPr>
              <a:t> для </a:t>
            </a:r>
            <a:r>
              <a:rPr lang="ru-RU" sz="2800" dirty="0" err="1">
                <a:solidFill>
                  <a:srgbClr val="4E3B30"/>
                </a:solidFill>
                <a:latin typeface="Franklin Gothic Medium"/>
              </a:rPr>
              <a:t>виготовлення</a:t>
            </a:r>
            <a:r>
              <a:rPr lang="ru-RU" sz="2800" dirty="0">
                <a:solidFill>
                  <a:srgbClr val="4E3B30"/>
                </a:solidFill>
                <a:latin typeface="Franklin Gothic Medium"/>
              </a:rPr>
              <a:t> </a:t>
            </a:r>
            <a:r>
              <a:rPr lang="ru-RU" sz="2800" dirty="0" err="1">
                <a:solidFill>
                  <a:srgbClr val="4E3B30"/>
                </a:solidFill>
                <a:latin typeface="Franklin Gothic Medium"/>
              </a:rPr>
              <a:t>декількох</a:t>
            </a:r>
            <a:r>
              <a:rPr lang="ru-RU" sz="2800" dirty="0">
                <a:solidFill>
                  <a:srgbClr val="4E3B30"/>
                </a:solidFill>
                <a:latin typeface="Franklin Gothic Medium"/>
              </a:rPr>
              <a:t> моделей;</a:t>
            </a:r>
          </a:p>
          <a:p>
            <a:pPr marL="342900" lvl="0" indent="-342900" eaLnBrk="0" hangingPunct="0">
              <a:spcBef>
                <a:spcPct val="20000"/>
              </a:spcBef>
              <a:buClr>
                <a:srgbClr val="F0A22E"/>
              </a:buClr>
              <a:buSzPct val="70000"/>
              <a:buFont typeface="Wingdings 2" pitchFamily="18" charset="2"/>
              <a:buChar char=""/>
            </a:pPr>
            <a:r>
              <a:rPr lang="ru-RU" sz="2800" dirty="0" err="1">
                <a:solidFill>
                  <a:srgbClr val="4E3B30"/>
                </a:solidFill>
                <a:latin typeface="Franklin Gothic Medium"/>
              </a:rPr>
              <a:t>Збільшений</a:t>
            </a:r>
            <a:r>
              <a:rPr lang="ru-RU" sz="2800" dirty="0">
                <a:solidFill>
                  <a:srgbClr val="4E3B30"/>
                </a:solidFill>
                <a:latin typeface="Franklin Gothic Medium"/>
              </a:rPr>
              <a:t> </a:t>
            </a:r>
            <a:r>
              <a:rPr lang="ru-RU" sz="2800" dirty="0" err="1">
                <a:solidFill>
                  <a:srgbClr val="4E3B30"/>
                </a:solidFill>
                <a:latin typeface="Franklin Gothic Medium"/>
              </a:rPr>
              <a:t>робочий</a:t>
            </a:r>
            <a:r>
              <a:rPr lang="ru-RU" sz="2800" dirty="0">
                <a:solidFill>
                  <a:srgbClr val="4E3B30"/>
                </a:solidFill>
                <a:latin typeface="Franklin Gothic Medium"/>
              </a:rPr>
              <a:t> час за </a:t>
            </a:r>
            <a:r>
              <a:rPr lang="ru-RU" sz="2800" dirty="0" err="1">
                <a:solidFill>
                  <a:srgbClr val="4E3B30"/>
                </a:solidFill>
                <a:latin typeface="Franklin Gothic Medium"/>
              </a:rPr>
              <a:t>рахунок</a:t>
            </a:r>
            <a:r>
              <a:rPr lang="ru-RU" sz="2800" dirty="0">
                <a:solidFill>
                  <a:srgbClr val="4E3B30"/>
                </a:solidFill>
                <a:latin typeface="Franklin Gothic Medium"/>
              </a:rPr>
              <a:t> </a:t>
            </a:r>
            <a:r>
              <a:rPr lang="ru-RU" sz="2800" dirty="0" err="1">
                <a:solidFill>
                  <a:srgbClr val="4E3B30"/>
                </a:solidFill>
                <a:latin typeface="Franklin Gothic Medium"/>
              </a:rPr>
              <a:t>зменшення</a:t>
            </a:r>
            <a:r>
              <a:rPr lang="ru-RU" sz="2800" dirty="0">
                <a:solidFill>
                  <a:srgbClr val="4E3B30"/>
                </a:solidFill>
                <a:latin typeface="Franklin Gothic Medium"/>
              </a:rPr>
              <a:t> часу </a:t>
            </a:r>
            <a:r>
              <a:rPr lang="ru-RU" sz="2800" dirty="0" err="1">
                <a:solidFill>
                  <a:srgbClr val="4E3B30"/>
                </a:solidFill>
                <a:latin typeface="Franklin Gothic Medium"/>
              </a:rPr>
              <a:t>схоплювання</a:t>
            </a:r>
            <a:r>
              <a:rPr lang="ru-RU" sz="2800" dirty="0">
                <a:solidFill>
                  <a:srgbClr val="4E3B30"/>
                </a:solidFill>
                <a:latin typeface="Franklin Gothic Medium"/>
              </a:rPr>
              <a:t>;</a:t>
            </a:r>
          </a:p>
          <a:p>
            <a:pPr marL="342900" lvl="0" indent="-342900" eaLnBrk="0" hangingPunct="0">
              <a:spcBef>
                <a:spcPct val="20000"/>
              </a:spcBef>
              <a:buClr>
                <a:srgbClr val="F0A22E"/>
              </a:buClr>
              <a:buSzPct val="70000"/>
              <a:buFont typeface="Wingdings 2" pitchFamily="18" charset="2"/>
              <a:buChar char=""/>
            </a:pPr>
            <a:r>
              <a:rPr lang="ru-RU" sz="2800" dirty="0" err="1">
                <a:solidFill>
                  <a:srgbClr val="4E3B30"/>
                </a:solidFill>
                <a:latin typeface="Franklin Gothic Medium"/>
              </a:rPr>
              <a:t>Висока</a:t>
            </a:r>
            <a:r>
              <a:rPr lang="ru-RU" sz="2800" dirty="0">
                <a:solidFill>
                  <a:srgbClr val="4E3B30"/>
                </a:solidFill>
                <a:latin typeface="Franklin Gothic Medium"/>
              </a:rPr>
              <a:t> </a:t>
            </a:r>
            <a:r>
              <a:rPr lang="ru-RU" sz="2800" dirty="0" err="1">
                <a:solidFill>
                  <a:srgbClr val="4E3B30"/>
                </a:solidFill>
                <a:latin typeface="Franklin Gothic Medium"/>
              </a:rPr>
              <a:t>міцність</a:t>
            </a:r>
            <a:r>
              <a:rPr lang="ru-RU" sz="2800" dirty="0">
                <a:solidFill>
                  <a:srgbClr val="4E3B30"/>
                </a:solidFill>
                <a:latin typeface="Franklin Gothic Medium"/>
              </a:rPr>
              <a:t>;</a:t>
            </a:r>
          </a:p>
          <a:p>
            <a:pPr marL="342900" lvl="0" indent="-342900" eaLnBrk="0" hangingPunct="0">
              <a:spcBef>
                <a:spcPct val="20000"/>
              </a:spcBef>
              <a:buClr>
                <a:srgbClr val="F0A22E"/>
              </a:buClr>
              <a:buSzPct val="70000"/>
              <a:buFont typeface="Wingdings 2" pitchFamily="18" charset="2"/>
              <a:buChar char=""/>
            </a:pPr>
            <a:r>
              <a:rPr lang="ru-RU" sz="2800" dirty="0" err="1">
                <a:solidFill>
                  <a:srgbClr val="4E3B30"/>
                </a:solidFill>
                <a:latin typeface="Franklin Gothic Medium"/>
              </a:rPr>
              <a:t>Можливість</a:t>
            </a:r>
            <a:r>
              <a:rPr lang="ru-RU" sz="2800" dirty="0">
                <a:solidFill>
                  <a:srgbClr val="4E3B30"/>
                </a:solidFill>
                <a:latin typeface="Franklin Gothic Medium"/>
              </a:rPr>
              <a:t> </a:t>
            </a:r>
            <a:r>
              <a:rPr lang="ru-RU" sz="2800" dirty="0" err="1">
                <a:solidFill>
                  <a:srgbClr val="4E3B30"/>
                </a:solidFill>
                <a:latin typeface="Franklin Gothic Medium"/>
              </a:rPr>
              <a:t>стерилізації</a:t>
            </a:r>
            <a:r>
              <a:rPr lang="ru-RU" sz="2800" dirty="0">
                <a:solidFill>
                  <a:srgbClr val="4E3B30"/>
                </a:solidFill>
                <a:latin typeface="Franklin Gothic Medium"/>
              </a:rPr>
              <a:t> і </a:t>
            </a:r>
            <a:r>
              <a:rPr lang="ru-RU" sz="2800" dirty="0" err="1">
                <a:solidFill>
                  <a:srgbClr val="4E3B30"/>
                </a:solidFill>
                <a:latin typeface="Franklin Gothic Medium"/>
              </a:rPr>
              <a:t>замочування</a:t>
            </a:r>
            <a:r>
              <a:rPr lang="ru-RU" sz="2800" dirty="0">
                <a:solidFill>
                  <a:srgbClr val="4E3B30"/>
                </a:solidFill>
                <a:latin typeface="Franklin Gothic Medium"/>
              </a:rPr>
              <a:t> в будь-</a:t>
            </a:r>
            <a:r>
              <a:rPr lang="ru-RU" sz="2800" dirty="0" err="1">
                <a:solidFill>
                  <a:srgbClr val="4E3B30"/>
                </a:solidFill>
                <a:latin typeface="Franklin Gothic Medium"/>
              </a:rPr>
              <a:t>яких</a:t>
            </a:r>
            <a:r>
              <a:rPr lang="ru-RU" sz="2800" dirty="0">
                <a:solidFill>
                  <a:srgbClr val="4E3B30"/>
                </a:solidFill>
                <a:latin typeface="Franklin Gothic Medium"/>
              </a:rPr>
              <a:t> </a:t>
            </a:r>
            <a:r>
              <a:rPr lang="ru-RU" sz="2800" dirty="0" err="1">
                <a:solidFill>
                  <a:srgbClr val="4E3B30"/>
                </a:solidFill>
                <a:latin typeface="Franklin Gothic Medium"/>
              </a:rPr>
              <a:t>розчинах</a:t>
            </a:r>
            <a:r>
              <a:rPr lang="ru-RU" sz="2800" dirty="0">
                <a:solidFill>
                  <a:srgbClr val="4E3B30"/>
                </a:solidFill>
                <a:latin typeface="Franklin Gothic Medium"/>
              </a:rPr>
              <a:t>, </a:t>
            </a:r>
            <a:r>
              <a:rPr lang="ru-RU" sz="2800" dirty="0" err="1">
                <a:solidFill>
                  <a:srgbClr val="4E3B30"/>
                </a:solidFill>
                <a:latin typeface="Franklin Gothic Medium"/>
              </a:rPr>
              <a:t>що</a:t>
            </a:r>
            <a:r>
              <a:rPr lang="ru-RU" sz="2800" dirty="0">
                <a:solidFill>
                  <a:srgbClr val="4E3B30"/>
                </a:solidFill>
                <a:latin typeface="Franklin Gothic Medium"/>
              </a:rPr>
              <a:t> </a:t>
            </a:r>
            <a:r>
              <a:rPr lang="ru-RU" sz="2800" dirty="0" err="1">
                <a:solidFill>
                  <a:srgbClr val="4E3B30"/>
                </a:solidFill>
                <a:latin typeface="Franklin Gothic Medium"/>
              </a:rPr>
              <a:t>застосовуються</a:t>
            </a:r>
            <a:r>
              <a:rPr lang="ru-RU" sz="2800" dirty="0">
                <a:solidFill>
                  <a:srgbClr val="4E3B30"/>
                </a:solidFill>
                <a:latin typeface="Franklin Gothic Medium"/>
              </a:rPr>
              <a:t> для </a:t>
            </a:r>
            <a:r>
              <a:rPr lang="ru-RU" sz="2800" dirty="0" err="1">
                <a:solidFill>
                  <a:srgbClr val="4E3B30"/>
                </a:solidFill>
                <a:latin typeface="Franklin Gothic Medium"/>
              </a:rPr>
              <a:t>знезараження</a:t>
            </a:r>
            <a:r>
              <a:rPr lang="ru-RU" sz="2800" dirty="0">
                <a:solidFill>
                  <a:srgbClr val="4E3B30"/>
                </a:solidFill>
                <a:latin typeface="Franklin Gothic Medium"/>
              </a:rPr>
              <a:t> </a:t>
            </a:r>
            <a:r>
              <a:rPr lang="ru-RU" sz="2800" dirty="0" err="1">
                <a:solidFill>
                  <a:srgbClr val="4E3B30"/>
                </a:solidFill>
                <a:latin typeface="Franklin Gothic Medium"/>
              </a:rPr>
              <a:t>відбитків</a:t>
            </a:r>
            <a:r>
              <a:rPr lang="ru-RU" sz="2800" dirty="0">
                <a:solidFill>
                  <a:srgbClr val="4E3B30"/>
                </a:solidFill>
                <a:latin typeface="Franklin Gothic Medium"/>
              </a:rPr>
              <a:t>;</a:t>
            </a:r>
          </a:p>
          <a:p>
            <a:pPr marL="342900" lvl="0" indent="-342900" eaLnBrk="0" hangingPunct="0">
              <a:spcBef>
                <a:spcPct val="20000"/>
              </a:spcBef>
              <a:buClr>
                <a:srgbClr val="F0A22E"/>
              </a:buClr>
              <a:buSzPct val="70000"/>
              <a:buFont typeface="Wingdings 2" pitchFamily="18" charset="2"/>
              <a:buChar char=""/>
            </a:pPr>
            <a:r>
              <a:rPr lang="ru-RU" sz="2800" dirty="0" err="1">
                <a:solidFill>
                  <a:srgbClr val="4E3B30"/>
                </a:solidFill>
                <a:latin typeface="Franklin Gothic Medium"/>
              </a:rPr>
              <a:t>Відбитки</a:t>
            </a:r>
            <a:r>
              <a:rPr lang="ru-RU" sz="2800" dirty="0">
                <a:solidFill>
                  <a:srgbClr val="4E3B30"/>
                </a:solidFill>
                <a:latin typeface="Franklin Gothic Medium"/>
              </a:rPr>
              <a:t> </a:t>
            </a:r>
            <a:r>
              <a:rPr lang="ru-RU" sz="2800" dirty="0" err="1">
                <a:solidFill>
                  <a:srgbClr val="4E3B30"/>
                </a:solidFill>
                <a:latin typeface="Franklin Gothic Medium"/>
              </a:rPr>
              <a:t>можна</a:t>
            </a:r>
            <a:r>
              <a:rPr lang="ru-RU" sz="2800" dirty="0">
                <a:solidFill>
                  <a:srgbClr val="4E3B30"/>
                </a:solidFill>
                <a:latin typeface="Franklin Gothic Medium"/>
              </a:rPr>
              <a:t> </a:t>
            </a:r>
            <a:r>
              <a:rPr lang="ru-RU" sz="2800" dirty="0" err="1">
                <a:solidFill>
                  <a:srgbClr val="4E3B30"/>
                </a:solidFill>
                <a:latin typeface="Franklin Gothic Medium"/>
              </a:rPr>
              <a:t>зберігати</a:t>
            </a:r>
            <a:r>
              <a:rPr lang="ru-RU" sz="2800" dirty="0">
                <a:solidFill>
                  <a:srgbClr val="4E3B30"/>
                </a:solidFill>
                <a:latin typeface="Franklin Gothic Medium"/>
              </a:rPr>
              <a:t>, за </a:t>
            </a:r>
            <a:r>
              <a:rPr lang="ru-RU" sz="2800" dirty="0" err="1">
                <a:solidFill>
                  <a:srgbClr val="4E3B30"/>
                </a:solidFill>
                <a:latin typeface="Franklin Gothic Medium"/>
              </a:rPr>
              <a:t>деякими</a:t>
            </a:r>
            <a:r>
              <a:rPr lang="ru-RU" sz="2800" dirty="0">
                <a:solidFill>
                  <a:srgbClr val="4E3B30"/>
                </a:solidFill>
                <a:latin typeface="Franklin Gothic Medium"/>
              </a:rPr>
              <a:t> </a:t>
            </a:r>
            <a:r>
              <a:rPr lang="ru-RU" sz="2800" dirty="0" err="1">
                <a:solidFill>
                  <a:srgbClr val="4E3B30"/>
                </a:solidFill>
                <a:latin typeface="Franklin Gothic Medium"/>
              </a:rPr>
              <a:t>даними</a:t>
            </a:r>
            <a:r>
              <a:rPr lang="ru-RU" sz="2800" dirty="0">
                <a:solidFill>
                  <a:srgbClr val="4E3B30"/>
                </a:solidFill>
                <a:latin typeface="Franklin Gothic Medium"/>
              </a:rPr>
              <a:t>, </a:t>
            </a:r>
            <a:r>
              <a:rPr lang="ru-RU" sz="2800" dirty="0" err="1">
                <a:solidFill>
                  <a:srgbClr val="4E3B30"/>
                </a:solidFill>
                <a:latin typeface="Franklin Gothic Medium"/>
              </a:rPr>
              <a:t>близько</a:t>
            </a:r>
            <a:r>
              <a:rPr lang="ru-RU" sz="2800" dirty="0">
                <a:solidFill>
                  <a:srgbClr val="4E3B30"/>
                </a:solidFill>
                <a:latin typeface="Franklin Gothic Medium"/>
              </a:rPr>
              <a:t> </a:t>
            </a:r>
            <a:r>
              <a:rPr lang="ru-RU" sz="2800" dirty="0" err="1">
                <a:solidFill>
                  <a:srgbClr val="4E3B30"/>
                </a:solidFill>
                <a:latin typeface="Franklin Gothic Medium"/>
              </a:rPr>
              <a:t>трьох</a:t>
            </a:r>
            <a:r>
              <a:rPr lang="ru-RU" sz="2800" dirty="0">
                <a:solidFill>
                  <a:srgbClr val="4E3B30"/>
                </a:solidFill>
                <a:latin typeface="Franklin Gothic Medium"/>
              </a:rPr>
              <a:t> </a:t>
            </a:r>
            <a:r>
              <a:rPr lang="ru-RU" sz="2800" dirty="0" err="1">
                <a:solidFill>
                  <a:srgbClr val="4E3B30"/>
                </a:solidFill>
                <a:latin typeface="Franklin Gothic Medium"/>
              </a:rPr>
              <a:t>тижнів</a:t>
            </a:r>
            <a:r>
              <a:rPr lang="ru-RU" sz="2800" dirty="0">
                <a:solidFill>
                  <a:srgbClr val="4E3B30"/>
                </a:solidFill>
                <a:latin typeface="Franklin Gothic Medium"/>
              </a:rPr>
              <a:t> без </a:t>
            </a:r>
            <a:r>
              <a:rPr lang="ru-RU" sz="2800" dirty="0" err="1">
                <a:solidFill>
                  <a:srgbClr val="4E3B30"/>
                </a:solidFill>
                <a:latin typeface="Franklin Gothic Medium"/>
              </a:rPr>
              <a:t>побоювання</a:t>
            </a:r>
            <a:r>
              <a:rPr lang="ru-RU" sz="2800" dirty="0">
                <a:solidFill>
                  <a:srgbClr val="4E3B30"/>
                </a:solidFill>
                <a:latin typeface="Franklin Gothic Medium"/>
              </a:rPr>
              <a:t> усадки.</a:t>
            </a:r>
          </a:p>
        </p:txBody>
      </p:sp>
    </p:spTree>
    <p:extLst>
      <p:ext uri="{BB962C8B-B14F-4D97-AF65-F5344CB8AC3E}">
        <p14:creationId xmlns:p14="http://schemas.microsoft.com/office/powerpoint/2010/main" val="94328085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86800" cy="8382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uk-UA" sz="3200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Недоліки</a:t>
            </a:r>
            <a:endParaRPr lang="ru-RU" sz="3200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sp>
        <p:nvSpPr>
          <p:cNvPr id="134146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b="1" dirty="0" err="1">
                <a:solidFill>
                  <a:srgbClr val="424242"/>
                </a:solidFill>
                <a:latin typeface="Tahoma"/>
              </a:rPr>
              <a:t>Недоліки</a:t>
            </a:r>
            <a:r>
              <a:rPr lang="ru-RU" sz="2800" b="1" dirty="0">
                <a:solidFill>
                  <a:srgbClr val="424242"/>
                </a:solidFill>
                <a:latin typeface="Tahoma"/>
              </a:rPr>
              <a:t>:</a:t>
            </a:r>
            <a:endParaRPr lang="ru-RU" sz="2800" dirty="0">
              <a:solidFill>
                <a:srgbClr val="424242"/>
              </a:solidFill>
              <a:latin typeface="Tahoma"/>
            </a:endParaRPr>
          </a:p>
          <a:p>
            <a:r>
              <a:rPr lang="ru-RU" sz="2800" dirty="0">
                <a:solidFill>
                  <a:srgbClr val="424242"/>
                </a:solidFill>
                <a:latin typeface="Tahoma"/>
              </a:rPr>
              <a:t> </a:t>
            </a:r>
            <a:r>
              <a:rPr lang="ru-RU" sz="2800" dirty="0" err="1">
                <a:solidFill>
                  <a:srgbClr val="424242"/>
                </a:solidFill>
                <a:latin typeface="Tahoma"/>
              </a:rPr>
              <a:t>висока</a:t>
            </a:r>
            <a:r>
              <a:rPr lang="ru-RU" sz="2800" dirty="0">
                <a:solidFill>
                  <a:srgbClr val="424242"/>
                </a:solidFill>
                <a:latin typeface="Tahoma"/>
              </a:rPr>
              <a:t> </a:t>
            </a:r>
            <a:r>
              <a:rPr lang="ru-RU" sz="2800" dirty="0" err="1">
                <a:solidFill>
                  <a:srgbClr val="424242"/>
                </a:solidFill>
                <a:latin typeface="Tahoma"/>
              </a:rPr>
              <a:t>вартість</a:t>
            </a:r>
            <a:r>
              <a:rPr lang="ru-RU" sz="2800" dirty="0">
                <a:solidFill>
                  <a:srgbClr val="424242"/>
                </a:solidFill>
                <a:latin typeface="Tahoma"/>
              </a:rPr>
              <a:t>;</a:t>
            </a:r>
          </a:p>
          <a:p>
            <a:r>
              <a:rPr lang="ru-RU" sz="2800" dirty="0">
                <a:solidFill>
                  <a:srgbClr val="424242"/>
                </a:solidFill>
                <a:latin typeface="Tahoma"/>
              </a:rPr>
              <a:t> </a:t>
            </a:r>
            <a:r>
              <a:rPr lang="ru-RU" sz="2800" dirty="0" err="1">
                <a:solidFill>
                  <a:srgbClr val="424242"/>
                </a:solidFill>
                <a:latin typeface="Tahoma"/>
              </a:rPr>
              <a:t>недостатня</a:t>
            </a:r>
            <a:r>
              <a:rPr lang="ru-RU" sz="2800" dirty="0">
                <a:solidFill>
                  <a:srgbClr val="424242"/>
                </a:solidFill>
                <a:latin typeface="Tahoma"/>
              </a:rPr>
              <a:t> </a:t>
            </a:r>
            <a:r>
              <a:rPr lang="ru-RU" sz="2800" dirty="0" err="1">
                <a:solidFill>
                  <a:srgbClr val="424242"/>
                </a:solidFill>
                <a:latin typeface="Tahoma"/>
              </a:rPr>
              <a:t>пластичність</a:t>
            </a:r>
            <a:r>
              <a:rPr lang="ru-RU" sz="2800" dirty="0">
                <a:solidFill>
                  <a:srgbClr val="424242"/>
                </a:solidFill>
                <a:latin typeface="Tahoma"/>
              </a:rPr>
              <a:t>;</a:t>
            </a:r>
          </a:p>
          <a:p>
            <a:r>
              <a:rPr lang="ru-RU" sz="2800" dirty="0">
                <a:solidFill>
                  <a:srgbClr val="424242"/>
                </a:solidFill>
                <a:latin typeface="Tahoma"/>
              </a:rPr>
              <a:t> </a:t>
            </a:r>
            <a:r>
              <a:rPr lang="ru-RU" sz="2800" dirty="0" err="1">
                <a:solidFill>
                  <a:srgbClr val="424242"/>
                </a:solidFill>
                <a:latin typeface="Tahoma"/>
              </a:rPr>
              <a:t>інколи</a:t>
            </a:r>
            <a:r>
              <a:rPr lang="ru-RU" sz="2800" dirty="0">
                <a:solidFill>
                  <a:srgbClr val="424242"/>
                </a:solidFill>
                <a:latin typeface="Tahoma"/>
              </a:rPr>
              <a:t> </a:t>
            </a:r>
            <a:r>
              <a:rPr lang="ru-RU" sz="2800" dirty="0" err="1">
                <a:solidFill>
                  <a:srgbClr val="424242"/>
                </a:solidFill>
                <a:latin typeface="Tahoma"/>
              </a:rPr>
              <a:t>важко</a:t>
            </a:r>
            <a:r>
              <a:rPr lang="ru-RU" sz="2800" dirty="0">
                <a:solidFill>
                  <a:srgbClr val="424242"/>
                </a:solidFill>
                <a:latin typeface="Tahoma"/>
              </a:rPr>
              <a:t> </a:t>
            </a:r>
            <a:r>
              <a:rPr lang="ru-RU" sz="2800" dirty="0" err="1">
                <a:solidFill>
                  <a:srgbClr val="424242"/>
                </a:solidFill>
                <a:latin typeface="Tahoma"/>
              </a:rPr>
              <a:t>вивести</a:t>
            </a:r>
            <a:r>
              <a:rPr lang="ru-RU" sz="2800" dirty="0">
                <a:solidFill>
                  <a:srgbClr val="424242"/>
                </a:solidFill>
                <a:latin typeface="Tahoma"/>
              </a:rPr>
              <a:t> </a:t>
            </a:r>
            <a:r>
              <a:rPr lang="ru-RU" sz="2800" dirty="0" err="1">
                <a:solidFill>
                  <a:srgbClr val="424242"/>
                </a:solidFill>
                <a:latin typeface="Tahoma"/>
              </a:rPr>
              <a:t>відбиток</a:t>
            </a:r>
            <a:r>
              <a:rPr lang="ru-RU" sz="2800" dirty="0">
                <a:solidFill>
                  <a:srgbClr val="424242"/>
                </a:solidFill>
                <a:latin typeface="Tahoma"/>
              </a:rPr>
              <a:t> </a:t>
            </a:r>
            <a:r>
              <a:rPr lang="ru-RU" sz="2800" dirty="0" err="1">
                <a:solidFill>
                  <a:srgbClr val="424242"/>
                </a:solidFill>
                <a:latin typeface="Tahoma"/>
              </a:rPr>
              <a:t>із</a:t>
            </a:r>
            <a:r>
              <a:rPr lang="ru-RU" sz="2800" dirty="0">
                <a:solidFill>
                  <a:srgbClr val="424242"/>
                </a:solidFill>
                <a:latin typeface="Tahoma"/>
              </a:rPr>
              <a:t> </a:t>
            </a:r>
            <a:r>
              <a:rPr lang="ru-RU" sz="2800" dirty="0" err="1">
                <a:solidFill>
                  <a:srgbClr val="424242"/>
                </a:solidFill>
                <a:latin typeface="Tahoma"/>
              </a:rPr>
              <a:t>порожнини</a:t>
            </a:r>
            <a:r>
              <a:rPr lang="ru-RU" sz="2800" dirty="0">
                <a:solidFill>
                  <a:srgbClr val="424242"/>
                </a:solidFill>
                <a:latin typeface="Tahoma"/>
              </a:rPr>
              <a:t> рота (через </a:t>
            </a:r>
            <a:r>
              <a:rPr lang="ru-RU" sz="2800" dirty="0" err="1">
                <a:solidFill>
                  <a:srgbClr val="424242"/>
                </a:solidFill>
                <a:latin typeface="Tahoma"/>
              </a:rPr>
              <a:t>недостатню</a:t>
            </a:r>
            <a:r>
              <a:rPr lang="ru-RU" sz="2800" dirty="0">
                <a:solidFill>
                  <a:srgbClr val="424242"/>
                </a:solidFill>
                <a:latin typeface="Tahoma"/>
              </a:rPr>
              <a:t> </a:t>
            </a:r>
            <a:r>
              <a:rPr lang="ru-RU" sz="2800" dirty="0" err="1">
                <a:solidFill>
                  <a:srgbClr val="424242"/>
                </a:solidFill>
                <a:latin typeface="Tahoma"/>
              </a:rPr>
              <a:t>пластичність</a:t>
            </a:r>
            <a:r>
              <a:rPr lang="ru-RU" sz="2800" dirty="0">
                <a:solidFill>
                  <a:srgbClr val="424242"/>
                </a:solidFill>
                <a:latin typeface="Tahoma"/>
              </a:rPr>
              <a:t>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071559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686800" cy="8382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uk-UA" sz="3200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Покази</a:t>
            </a:r>
            <a:endParaRPr lang="ru-RU" sz="3200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sp>
        <p:nvSpPr>
          <p:cNvPr id="135170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686800" cy="4525962"/>
          </a:xfrm>
        </p:spPr>
        <p:txBody>
          <a:bodyPr/>
          <a:lstStyle/>
          <a:p>
            <a:pPr lvl="5"/>
            <a:r>
              <a:rPr lang="ru-RU" b="1" dirty="0">
                <a:solidFill>
                  <a:srgbClr val="424242"/>
                </a:solidFill>
                <a:latin typeface="Tahoma"/>
              </a:rPr>
              <a:t>Область </a:t>
            </a:r>
            <a:r>
              <a:rPr lang="ru-RU" b="1" dirty="0" err="1">
                <a:solidFill>
                  <a:srgbClr val="424242"/>
                </a:solidFill>
                <a:latin typeface="Tahoma"/>
              </a:rPr>
              <a:t>використання</a:t>
            </a:r>
            <a:r>
              <a:rPr lang="ru-RU" dirty="0">
                <a:solidFill>
                  <a:srgbClr val="424242"/>
                </a:solidFill>
                <a:latin typeface="Tahoma"/>
              </a:rPr>
              <a:t>:</a:t>
            </a:r>
          </a:p>
          <a:p>
            <a:r>
              <a:rPr lang="en-US" dirty="0">
                <a:solidFill>
                  <a:srgbClr val="424242"/>
                </a:solidFill>
                <a:latin typeface="Tahoma"/>
              </a:rPr>
              <a:t> </a:t>
            </a:r>
            <a:r>
              <a:rPr lang="ru-RU" sz="2800" dirty="0" err="1">
                <a:solidFill>
                  <a:srgbClr val="424242"/>
                </a:solidFill>
                <a:latin typeface="Tahoma"/>
              </a:rPr>
              <a:t>суцільнокерамічне</a:t>
            </a:r>
            <a:r>
              <a:rPr lang="ru-RU" sz="2800" dirty="0">
                <a:solidFill>
                  <a:srgbClr val="424242"/>
                </a:solidFill>
                <a:latin typeface="Tahoma"/>
              </a:rPr>
              <a:t> </a:t>
            </a:r>
            <a:r>
              <a:rPr lang="ru-RU" sz="2800" dirty="0" err="1">
                <a:solidFill>
                  <a:srgbClr val="424242"/>
                </a:solidFill>
                <a:latin typeface="Tahoma"/>
              </a:rPr>
              <a:t>протезування</a:t>
            </a:r>
            <a:r>
              <a:rPr lang="ru-RU" sz="2800" dirty="0">
                <a:solidFill>
                  <a:srgbClr val="424242"/>
                </a:solidFill>
                <a:latin typeface="Tahoma"/>
              </a:rPr>
              <a:t>;</a:t>
            </a:r>
          </a:p>
          <a:p>
            <a:r>
              <a:rPr lang="ru-RU" sz="2800" dirty="0">
                <a:solidFill>
                  <a:srgbClr val="424242"/>
                </a:solidFill>
                <a:latin typeface="Tahoma"/>
              </a:rPr>
              <a:t> </a:t>
            </a:r>
            <a:r>
              <a:rPr lang="ru-RU" sz="2800" dirty="0" err="1">
                <a:solidFill>
                  <a:srgbClr val="424242"/>
                </a:solidFill>
                <a:latin typeface="Tahoma"/>
              </a:rPr>
              <a:t>вініри</a:t>
            </a:r>
            <a:r>
              <a:rPr lang="ru-RU" sz="2800" dirty="0">
                <a:solidFill>
                  <a:srgbClr val="424242"/>
                </a:solidFill>
                <a:latin typeface="Tahoma"/>
              </a:rPr>
              <a:t>;</a:t>
            </a:r>
          </a:p>
          <a:p>
            <a:r>
              <a:rPr lang="ru-RU" sz="2800" dirty="0">
                <a:solidFill>
                  <a:srgbClr val="424242"/>
                </a:solidFill>
                <a:latin typeface="Tahoma"/>
              </a:rPr>
              <a:t> вкладки;</a:t>
            </a:r>
          </a:p>
          <a:p>
            <a:r>
              <a:rPr lang="ru-RU" sz="2800" dirty="0">
                <a:solidFill>
                  <a:srgbClr val="424242"/>
                </a:solidFill>
                <a:latin typeface="Tahoma"/>
              </a:rPr>
              <a:t> накладки;</a:t>
            </a:r>
          </a:p>
          <a:p>
            <a:r>
              <a:rPr lang="ru-RU" sz="2800" dirty="0">
                <a:solidFill>
                  <a:srgbClr val="424242"/>
                </a:solidFill>
                <a:latin typeface="Tahoma"/>
              </a:rPr>
              <a:t> коронки;</a:t>
            </a:r>
          </a:p>
          <a:p>
            <a:r>
              <a:rPr lang="en-US" sz="2800" dirty="0">
                <a:solidFill>
                  <a:srgbClr val="424242"/>
                </a:solidFill>
                <a:latin typeface="Tahoma"/>
              </a:rPr>
              <a:t> </a:t>
            </a:r>
            <a:r>
              <a:rPr lang="ru-RU" sz="2800" dirty="0" err="1">
                <a:solidFill>
                  <a:srgbClr val="424242"/>
                </a:solidFill>
                <a:latin typeface="Tahoma"/>
              </a:rPr>
              <a:t>функціональні</a:t>
            </a:r>
            <a:r>
              <a:rPr lang="ru-RU" sz="2800" dirty="0">
                <a:solidFill>
                  <a:srgbClr val="424242"/>
                </a:solidFill>
                <a:latin typeface="Tahoma"/>
              </a:rPr>
              <a:t> </a:t>
            </a:r>
            <a:r>
              <a:rPr lang="ru-RU" sz="2800" dirty="0" err="1">
                <a:solidFill>
                  <a:srgbClr val="424242"/>
                </a:solidFill>
                <a:latin typeface="Tahoma"/>
              </a:rPr>
              <a:t>відбитки</a:t>
            </a:r>
            <a:r>
              <a:rPr lang="ru-RU" sz="2800" dirty="0">
                <a:solidFill>
                  <a:srgbClr val="424242"/>
                </a:solidFill>
                <a:latin typeface="Tahoma"/>
              </a:rPr>
              <a:t>;</a:t>
            </a:r>
          </a:p>
          <a:p>
            <a:r>
              <a:rPr lang="ru-RU" sz="2800" dirty="0">
                <a:solidFill>
                  <a:srgbClr val="424242"/>
                </a:solidFill>
                <a:latin typeface="Tahoma"/>
              </a:rPr>
              <a:t> будь-</a:t>
            </a:r>
            <a:r>
              <a:rPr lang="ru-RU" sz="2800" dirty="0" err="1">
                <a:solidFill>
                  <a:srgbClr val="424242"/>
                </a:solidFill>
                <a:latin typeface="Tahoma"/>
              </a:rPr>
              <a:t>які</a:t>
            </a:r>
            <a:r>
              <a:rPr lang="ru-RU" sz="2800" dirty="0">
                <a:solidFill>
                  <a:srgbClr val="424242"/>
                </a:solidFill>
                <a:latin typeface="Tahoma"/>
              </a:rPr>
              <a:t> </a:t>
            </a:r>
            <a:r>
              <a:rPr lang="ru-RU" sz="2800" dirty="0" err="1">
                <a:solidFill>
                  <a:srgbClr val="424242"/>
                </a:solidFill>
                <a:latin typeface="Tahoma"/>
              </a:rPr>
              <a:t>знімні</a:t>
            </a:r>
            <a:r>
              <a:rPr lang="ru-RU" sz="2800" dirty="0">
                <a:solidFill>
                  <a:srgbClr val="424242"/>
                </a:solidFill>
                <a:latin typeface="Tahoma"/>
              </a:rPr>
              <a:t> </a:t>
            </a:r>
            <a:r>
              <a:rPr lang="ru-RU" sz="2800" dirty="0" err="1">
                <a:solidFill>
                  <a:srgbClr val="424242"/>
                </a:solidFill>
                <a:latin typeface="Tahoma"/>
              </a:rPr>
              <a:t>протези</a:t>
            </a:r>
            <a:r>
              <a:rPr lang="ru-RU" sz="2800" dirty="0">
                <a:solidFill>
                  <a:srgbClr val="424242"/>
                </a:solidFill>
                <a:latin typeface="Tahoma"/>
              </a:rPr>
              <a:t>;</a:t>
            </a:r>
          </a:p>
          <a:p>
            <a:r>
              <a:rPr lang="en-US" sz="2800" dirty="0">
                <a:solidFill>
                  <a:srgbClr val="424242"/>
                </a:solidFill>
                <a:latin typeface="Tahoma"/>
              </a:rPr>
              <a:t> </a:t>
            </a:r>
            <a:r>
              <a:rPr lang="ru-RU" sz="2800" dirty="0" err="1">
                <a:solidFill>
                  <a:srgbClr val="424242"/>
                </a:solidFill>
                <a:latin typeface="Tahoma"/>
              </a:rPr>
              <a:t>протезування</a:t>
            </a:r>
            <a:r>
              <a:rPr lang="ru-RU" sz="2800" dirty="0">
                <a:solidFill>
                  <a:srgbClr val="424242"/>
                </a:solidFill>
                <a:latin typeface="Tahoma"/>
              </a:rPr>
              <a:t> на </a:t>
            </a:r>
            <a:r>
              <a:rPr lang="ru-RU" sz="2800" dirty="0" err="1">
                <a:solidFill>
                  <a:srgbClr val="424242"/>
                </a:solidFill>
                <a:latin typeface="Tahoma"/>
              </a:rPr>
              <a:t>імплантантах</a:t>
            </a:r>
            <a:endParaRPr lang="ru-RU" sz="2800" dirty="0">
              <a:solidFill>
                <a:srgbClr val="424242"/>
              </a:solidFill>
              <a:latin typeface="Tahoma"/>
            </a:endParaRPr>
          </a:p>
          <a:p>
            <a:endParaRPr lang="ru-RU" sz="2800" dirty="0"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bl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764704"/>
            <a:ext cx="8424936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87106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bl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532" y="836712"/>
            <a:ext cx="8424936" cy="474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79938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bl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360" y="633149"/>
            <a:ext cx="8435280" cy="559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97757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7" name="Picture 2" descr="C:\Users\Стомат\Desktop\Лекції 2 курс\Картинки к лекции_оттиск\image-55.jpg"/>
          <p:cNvPicPr>
            <a:picLocks noChangeAspect="1" noChangeArrowheads="1"/>
          </p:cNvPicPr>
          <p:nvPr/>
        </p:nvPicPr>
        <p:blipFill rotWithShape="1">
          <a:blip r:embed="rId2"/>
          <a:srcRect t="24019" b="5331"/>
          <a:stretch/>
        </p:blipFill>
        <p:spPr bwMode="auto">
          <a:xfrm>
            <a:off x="1143000" y="2648196"/>
            <a:ext cx="6858000" cy="363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77724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uk-UA" cap="none" dirty="0"/>
              <a:t>Основні періоди часу під час роботи з </a:t>
            </a:r>
            <a:r>
              <a:rPr lang="uk-UA" cap="none" dirty="0" err="1"/>
              <a:t>відбитковими</a:t>
            </a:r>
            <a:r>
              <a:rPr lang="uk-UA" cap="none" dirty="0"/>
              <a:t> матеріалами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3"/>
          <p:cNvSpPr>
            <a:spLocks noGrp="1"/>
          </p:cNvSpPr>
          <p:nvPr>
            <p:ph type="title"/>
          </p:nvPr>
        </p:nvSpPr>
        <p:spPr bwMode="auto">
          <a:xfrm>
            <a:off x="323850" y="116632"/>
            <a:ext cx="8686800" cy="838200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uk-UA" sz="3200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Основні періоди часу, які використовуються при роботі з </a:t>
            </a:r>
            <a:r>
              <a:rPr lang="uk-UA" sz="3200" b="1" cap="none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відбитковими</a:t>
            </a:r>
            <a:r>
              <a:rPr lang="uk-UA" sz="3200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 матеріалами</a:t>
            </a:r>
            <a:endParaRPr lang="ru-RU" sz="3200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3824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700213"/>
            <a:ext cx="8208963" cy="468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4"/>
          <p:cNvSpPr>
            <a:spLocks noChangeArrowheads="1"/>
          </p:cNvSpPr>
          <p:nvPr/>
        </p:nvSpPr>
        <p:spPr bwMode="auto">
          <a:xfrm>
            <a:off x="1258888" y="1412875"/>
            <a:ext cx="1728787" cy="5032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/>
              <a:t>Попередні</a:t>
            </a:r>
            <a:endParaRPr lang="ru-RU"/>
          </a:p>
        </p:txBody>
      </p:sp>
      <p:sp>
        <p:nvSpPr>
          <p:cNvPr id="26626" name="Rectangle 5"/>
          <p:cNvSpPr>
            <a:spLocks noChangeArrowheads="1"/>
          </p:cNvSpPr>
          <p:nvPr/>
        </p:nvSpPr>
        <p:spPr bwMode="auto">
          <a:xfrm>
            <a:off x="5435600" y="1412875"/>
            <a:ext cx="1800225" cy="5048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/>
              <a:t>Остаточні</a:t>
            </a:r>
            <a:endParaRPr lang="ru-RU"/>
          </a:p>
        </p:txBody>
      </p:sp>
      <p:sp>
        <p:nvSpPr>
          <p:cNvPr id="26627" name="Rectangle 8"/>
          <p:cNvSpPr>
            <a:spLocks noChangeArrowheads="1"/>
          </p:cNvSpPr>
          <p:nvPr/>
        </p:nvSpPr>
        <p:spPr bwMode="auto">
          <a:xfrm>
            <a:off x="1258888" y="2276475"/>
            <a:ext cx="1727200" cy="6477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/>
              <a:t>Анатомічні</a:t>
            </a:r>
            <a:endParaRPr lang="ru-RU"/>
          </a:p>
        </p:txBody>
      </p:sp>
      <p:sp>
        <p:nvSpPr>
          <p:cNvPr id="26628" name="Rectangle 9"/>
          <p:cNvSpPr>
            <a:spLocks noChangeArrowheads="1"/>
          </p:cNvSpPr>
          <p:nvPr/>
        </p:nvSpPr>
        <p:spPr bwMode="auto">
          <a:xfrm>
            <a:off x="5435600" y="2133600"/>
            <a:ext cx="1800225" cy="6492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/>
              <a:t>Функціональні</a:t>
            </a:r>
            <a:endParaRPr lang="ru-RU"/>
          </a:p>
        </p:txBody>
      </p:sp>
      <p:sp>
        <p:nvSpPr>
          <p:cNvPr id="26629" name="Rectangle 18"/>
          <p:cNvSpPr>
            <a:spLocks noChangeArrowheads="1"/>
          </p:cNvSpPr>
          <p:nvPr/>
        </p:nvSpPr>
        <p:spPr bwMode="auto">
          <a:xfrm>
            <a:off x="179388" y="3141663"/>
            <a:ext cx="4464050" cy="2232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b="1" u="sng" dirty="0"/>
              <a:t>За методикою оформлення країв:</a:t>
            </a:r>
          </a:p>
          <a:p>
            <a:pPr algn="ctr">
              <a:buFontTx/>
              <a:buChar char="•"/>
            </a:pPr>
            <a:endParaRPr lang="uk-UA" b="1" u="sng" dirty="0"/>
          </a:p>
          <a:p>
            <a:pPr algn="ctr">
              <a:buFontTx/>
              <a:buChar char="•"/>
            </a:pPr>
            <a:r>
              <a:rPr lang="uk-UA" dirty="0"/>
              <a:t>за допомогою пасивних рухів (лікар);</a:t>
            </a:r>
            <a:endParaRPr lang="ru-RU" dirty="0"/>
          </a:p>
          <a:p>
            <a:pPr algn="ctr">
              <a:buFontTx/>
              <a:buChar char="•"/>
            </a:pPr>
            <a:r>
              <a:rPr lang="uk-UA" dirty="0"/>
              <a:t>за допомогою жувальних та інших рухів;</a:t>
            </a:r>
          </a:p>
          <a:p>
            <a:pPr algn="ctr">
              <a:buFontTx/>
              <a:buChar char="•"/>
            </a:pPr>
            <a:r>
              <a:rPr lang="uk-UA" dirty="0"/>
              <a:t>за допомогою функціональних проб;</a:t>
            </a:r>
          </a:p>
          <a:p>
            <a:pPr algn="ctr"/>
            <a:endParaRPr lang="ru-RU" dirty="0"/>
          </a:p>
        </p:txBody>
      </p:sp>
      <p:sp>
        <p:nvSpPr>
          <p:cNvPr id="26630" name="Rectangle 19"/>
          <p:cNvSpPr>
            <a:spLocks noChangeArrowheads="1"/>
          </p:cNvSpPr>
          <p:nvPr/>
        </p:nvSpPr>
        <p:spPr bwMode="auto">
          <a:xfrm>
            <a:off x="4859338" y="3141663"/>
            <a:ext cx="4105275" cy="2519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b="1" u="sng"/>
              <a:t>За ступенем компресії </a:t>
            </a:r>
          </a:p>
          <a:p>
            <a:pPr algn="ctr"/>
            <a:r>
              <a:rPr lang="uk-UA" b="1" u="sng"/>
              <a:t>слизової оболонки:</a:t>
            </a:r>
          </a:p>
          <a:p>
            <a:pPr algn="ctr">
              <a:buFontTx/>
              <a:buChar char="•"/>
            </a:pPr>
            <a:r>
              <a:rPr lang="uk-UA"/>
              <a:t>Отримані під мінімальним тиском;</a:t>
            </a:r>
          </a:p>
          <a:p>
            <a:pPr algn="ctr">
              <a:buFontTx/>
              <a:buChar char="•"/>
            </a:pPr>
            <a:r>
              <a:rPr lang="uk-UA"/>
              <a:t>Комбіновані;</a:t>
            </a:r>
            <a:endParaRPr lang="ru-RU" b="1" u="sng"/>
          </a:p>
        </p:txBody>
      </p:sp>
      <p:sp>
        <p:nvSpPr>
          <p:cNvPr id="26631" name="Rectangle 20"/>
          <p:cNvSpPr>
            <a:spLocks noChangeArrowheads="1"/>
          </p:cNvSpPr>
          <p:nvPr/>
        </p:nvSpPr>
        <p:spPr bwMode="auto">
          <a:xfrm>
            <a:off x="468313" y="5876925"/>
            <a:ext cx="2519362" cy="5762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/>
              <a:t>Під довільним тиском</a:t>
            </a:r>
            <a:endParaRPr lang="ru-RU"/>
          </a:p>
        </p:txBody>
      </p:sp>
      <p:sp>
        <p:nvSpPr>
          <p:cNvPr id="26632" name="Rectangle 21"/>
          <p:cNvSpPr>
            <a:spLocks noChangeArrowheads="1"/>
          </p:cNvSpPr>
          <p:nvPr/>
        </p:nvSpPr>
        <p:spPr bwMode="auto">
          <a:xfrm>
            <a:off x="3348038" y="5876925"/>
            <a:ext cx="2520950" cy="5762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/>
              <a:t>Під жувальним тиском</a:t>
            </a:r>
            <a:endParaRPr lang="ru-RU"/>
          </a:p>
        </p:txBody>
      </p:sp>
      <p:sp>
        <p:nvSpPr>
          <p:cNvPr id="26633" name="Rectangle 22"/>
          <p:cNvSpPr>
            <a:spLocks noChangeArrowheads="1"/>
          </p:cNvSpPr>
          <p:nvPr/>
        </p:nvSpPr>
        <p:spPr bwMode="auto">
          <a:xfrm>
            <a:off x="6156325" y="5876925"/>
            <a:ext cx="2808288" cy="5762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/>
              <a:t>Під дозованим тиском</a:t>
            </a:r>
            <a:endParaRPr lang="ru-RU"/>
          </a:p>
        </p:txBody>
      </p:sp>
      <p:sp>
        <p:nvSpPr>
          <p:cNvPr id="26634" name="Line 26"/>
          <p:cNvSpPr>
            <a:spLocks noChangeShapeType="1"/>
          </p:cNvSpPr>
          <p:nvPr/>
        </p:nvSpPr>
        <p:spPr bwMode="auto">
          <a:xfrm>
            <a:off x="2051050" y="1916113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6635" name="Line 27"/>
          <p:cNvSpPr>
            <a:spLocks noChangeShapeType="1"/>
          </p:cNvSpPr>
          <p:nvPr/>
        </p:nvSpPr>
        <p:spPr bwMode="auto">
          <a:xfrm flipH="1">
            <a:off x="2916238" y="1916113"/>
            <a:ext cx="2592387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6636" name="Line 30"/>
          <p:cNvSpPr>
            <a:spLocks noChangeShapeType="1"/>
          </p:cNvSpPr>
          <p:nvPr/>
        </p:nvSpPr>
        <p:spPr bwMode="auto">
          <a:xfrm>
            <a:off x="6300788" y="1916113"/>
            <a:ext cx="0" cy="217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6637" name="Line 31"/>
          <p:cNvSpPr>
            <a:spLocks noChangeShapeType="1"/>
          </p:cNvSpPr>
          <p:nvPr/>
        </p:nvSpPr>
        <p:spPr bwMode="auto">
          <a:xfrm>
            <a:off x="6443663" y="2781300"/>
            <a:ext cx="936625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6638" name="Line 32"/>
          <p:cNvSpPr>
            <a:spLocks noChangeShapeType="1"/>
          </p:cNvSpPr>
          <p:nvPr/>
        </p:nvSpPr>
        <p:spPr bwMode="auto">
          <a:xfrm flipH="1">
            <a:off x="4140200" y="2781300"/>
            <a:ext cx="172720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6639" name="Rectangle 33"/>
          <p:cNvSpPr>
            <a:spLocks noChangeArrowheads="1"/>
          </p:cNvSpPr>
          <p:nvPr/>
        </p:nvSpPr>
        <p:spPr bwMode="auto">
          <a:xfrm>
            <a:off x="5508625" y="4941888"/>
            <a:ext cx="2951163" cy="503237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FontTx/>
              <a:buChar char="•"/>
            </a:pPr>
            <a:r>
              <a:rPr lang="uk-UA"/>
              <a:t>Отримані під тиском</a:t>
            </a:r>
            <a:endParaRPr lang="ru-RU"/>
          </a:p>
        </p:txBody>
      </p:sp>
      <p:sp>
        <p:nvSpPr>
          <p:cNvPr id="26640" name="Line 34"/>
          <p:cNvSpPr>
            <a:spLocks noChangeShapeType="1"/>
          </p:cNvSpPr>
          <p:nvPr/>
        </p:nvSpPr>
        <p:spPr bwMode="auto">
          <a:xfrm>
            <a:off x="7164388" y="5445125"/>
            <a:ext cx="71437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6641" name="Line 35"/>
          <p:cNvSpPr>
            <a:spLocks noChangeShapeType="1"/>
          </p:cNvSpPr>
          <p:nvPr/>
        </p:nvSpPr>
        <p:spPr bwMode="auto">
          <a:xfrm flipH="1">
            <a:off x="2987675" y="5445125"/>
            <a:ext cx="252095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6642" name="Line 36"/>
          <p:cNvSpPr>
            <a:spLocks noChangeShapeType="1"/>
          </p:cNvSpPr>
          <p:nvPr/>
        </p:nvSpPr>
        <p:spPr bwMode="auto">
          <a:xfrm flipH="1">
            <a:off x="5435600" y="5445125"/>
            <a:ext cx="792163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78885" name="Rectangle 37"/>
          <p:cNvSpPr>
            <a:spLocks noGrp="1"/>
          </p:cNvSpPr>
          <p:nvPr>
            <p:ph type="title"/>
          </p:nvPr>
        </p:nvSpPr>
        <p:spPr bwMode="auto">
          <a:xfrm>
            <a:off x="1258888" y="260648"/>
            <a:ext cx="7200900" cy="8382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>
              <a:defRPr/>
            </a:pPr>
            <a:r>
              <a:rPr lang="uk-UA" sz="3200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Класифікація відбитків за </a:t>
            </a:r>
            <a:r>
              <a:rPr lang="uk-UA" sz="3200" b="1" cap="none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Гавріловим</a:t>
            </a:r>
            <a:r>
              <a:rPr lang="uk-UA" sz="3200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 Є.І</a:t>
            </a:r>
            <a:endParaRPr lang="ru-RU" sz="3200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0686" y="260648"/>
            <a:ext cx="8686800" cy="841248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uk-UA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  <a:latin typeface="+mn-lt"/>
              </a:rPr>
              <a:t>Методи приготування </a:t>
            </a:r>
            <a:r>
              <a:rPr lang="uk-UA" b="1" cap="none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  <a:latin typeface="+mn-lt"/>
              </a:rPr>
              <a:t>відбиткових</a:t>
            </a:r>
            <a:r>
              <a:rPr lang="uk-UA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  <a:latin typeface="+mn-lt"/>
              </a:rPr>
              <a:t> матеріалів:</a:t>
            </a:r>
            <a:endParaRPr lang="ru-RU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/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04" y="4319960"/>
            <a:ext cx="2244572" cy="2078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494" y="4319959"/>
            <a:ext cx="2556182" cy="204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482" y="4319959"/>
            <a:ext cx="3270232" cy="204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45915"/>
            <a:ext cx="6075194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Text Box 2"/>
          <p:cNvSpPr txBox="1">
            <a:spLocks noChangeArrowheads="1"/>
          </p:cNvSpPr>
          <p:nvPr/>
        </p:nvSpPr>
        <p:spPr bwMode="auto">
          <a:xfrm>
            <a:off x="285863" y="1556792"/>
            <a:ext cx="8569325" cy="3877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uk-UA" sz="2400" b="1" u="sng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Одноетапний</a:t>
            </a:r>
            <a:r>
              <a:rPr lang="ru-RU" altLang="uk-UA" sz="2400" b="1" u="sng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метод</a:t>
            </a:r>
          </a:p>
          <a:p>
            <a:pPr algn="just"/>
            <a:r>
              <a:rPr lang="ru-RU" altLang="uk-UA" b="1" u="sng" dirty="0">
                <a:latin typeface="+mn-lt"/>
              </a:rPr>
              <a:t> </a:t>
            </a:r>
          </a:p>
          <a:p>
            <a:pPr algn="just"/>
            <a:r>
              <a:rPr lang="ru-RU" altLang="uk-UA" sz="2000" dirty="0" err="1">
                <a:latin typeface="+mn-lt"/>
              </a:rPr>
              <a:t>Базується</a:t>
            </a:r>
            <a:r>
              <a:rPr lang="ru-RU" altLang="uk-UA" sz="2000" dirty="0">
                <a:latin typeface="+mn-lt"/>
              </a:rPr>
              <a:t> на </a:t>
            </a:r>
            <a:r>
              <a:rPr lang="ru-RU" altLang="uk-UA" sz="2000" dirty="0" err="1">
                <a:latin typeface="+mn-lt"/>
              </a:rPr>
              <a:t>отриманні</a:t>
            </a:r>
            <a:r>
              <a:rPr lang="ru-RU" altLang="uk-UA" sz="2000" dirty="0">
                <a:latin typeface="+mn-lt"/>
              </a:rPr>
              <a:t> </a:t>
            </a:r>
            <a:r>
              <a:rPr lang="ru-RU" altLang="uk-UA" sz="2000" dirty="0" err="1">
                <a:latin typeface="+mn-lt"/>
              </a:rPr>
              <a:t>відбитку</a:t>
            </a:r>
            <a:r>
              <a:rPr lang="ru-RU" altLang="uk-UA" sz="2000" dirty="0">
                <a:latin typeface="+mn-lt"/>
              </a:rPr>
              <a:t> базисною та </a:t>
            </a:r>
            <a:r>
              <a:rPr lang="ru-RU" altLang="uk-UA" sz="2000" dirty="0" err="1">
                <a:latin typeface="+mn-lt"/>
              </a:rPr>
              <a:t>коригуючою</a:t>
            </a:r>
            <a:r>
              <a:rPr lang="ru-RU" altLang="uk-UA" sz="2000" dirty="0">
                <a:latin typeface="+mn-lt"/>
              </a:rPr>
              <a:t> </a:t>
            </a:r>
            <a:r>
              <a:rPr lang="ru-RU" altLang="uk-UA" sz="2000" dirty="0" err="1">
                <a:latin typeface="+mn-lt"/>
              </a:rPr>
              <a:t>масами</a:t>
            </a:r>
            <a:r>
              <a:rPr lang="ru-RU" altLang="uk-UA" sz="2000" dirty="0">
                <a:latin typeface="+mn-lt"/>
              </a:rPr>
              <a:t> в </a:t>
            </a:r>
            <a:r>
              <a:rPr lang="ru-RU" altLang="uk-UA" sz="2000" dirty="0" err="1">
                <a:latin typeface="+mn-lt"/>
              </a:rPr>
              <a:t>одне</a:t>
            </a:r>
            <a:r>
              <a:rPr lang="ru-RU" altLang="uk-UA" sz="2000" dirty="0">
                <a:latin typeface="+mn-lt"/>
              </a:rPr>
              <a:t> </a:t>
            </a:r>
            <a:r>
              <a:rPr lang="ru-RU" altLang="uk-UA" sz="2000" dirty="0" err="1">
                <a:latin typeface="+mn-lt"/>
              </a:rPr>
              <a:t>відвідування</a:t>
            </a:r>
            <a:r>
              <a:rPr lang="ru-RU" altLang="uk-UA" sz="2000" dirty="0">
                <a:latin typeface="+mn-lt"/>
              </a:rPr>
              <a:t>. </a:t>
            </a:r>
            <a:endParaRPr lang="ru-RU" altLang="uk-UA" sz="2000" b="1" dirty="0">
              <a:latin typeface="+mn-lt"/>
            </a:endParaRPr>
          </a:p>
          <a:p>
            <a:pPr algn="just"/>
            <a:endParaRPr lang="ru-RU" altLang="uk-UA" b="1" u="sng" dirty="0">
              <a:latin typeface="+mn-lt"/>
            </a:endParaRPr>
          </a:p>
          <a:p>
            <a:pPr algn="ctr"/>
            <a:r>
              <a:rPr lang="ru-RU" altLang="uk-UA" sz="2400" b="1" u="sng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Отримання</a:t>
            </a:r>
            <a:r>
              <a:rPr lang="ru-RU" altLang="uk-UA" sz="2400" b="1" u="sng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ru-RU" altLang="uk-UA" sz="2400" b="1" u="sng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двошарового</a:t>
            </a:r>
            <a:r>
              <a:rPr lang="ru-RU" altLang="uk-UA" sz="2400" b="1" u="sng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ru-RU" altLang="uk-UA" sz="2400" b="1" u="sng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відбитку</a:t>
            </a:r>
            <a:r>
              <a:rPr lang="ru-RU" altLang="uk-UA" sz="2400" b="1" u="sng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з </a:t>
            </a:r>
            <a:r>
              <a:rPr lang="ru-RU" altLang="uk-UA" sz="2400" b="1" u="sng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використанням</a:t>
            </a:r>
            <a:r>
              <a:rPr lang="ru-RU" altLang="uk-UA" sz="2400" b="1" u="sng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шприца</a:t>
            </a:r>
          </a:p>
          <a:p>
            <a:pPr algn="just"/>
            <a:r>
              <a:rPr lang="ru-RU" altLang="uk-UA" sz="2000" dirty="0">
                <a:latin typeface="+mn-lt"/>
              </a:rPr>
              <a:t>Дана методика </a:t>
            </a:r>
            <a:r>
              <a:rPr lang="ru-RU" altLang="uk-UA" sz="2000" dirty="0" err="1">
                <a:latin typeface="+mn-lt"/>
              </a:rPr>
              <a:t>базується</a:t>
            </a:r>
            <a:r>
              <a:rPr lang="ru-RU" altLang="uk-UA" sz="2000" dirty="0">
                <a:latin typeface="+mn-lt"/>
              </a:rPr>
              <a:t> на тому, </a:t>
            </a:r>
            <a:r>
              <a:rPr lang="ru-RU" altLang="uk-UA" sz="2000" dirty="0" err="1">
                <a:latin typeface="+mn-lt"/>
              </a:rPr>
              <a:t>що</a:t>
            </a:r>
            <a:r>
              <a:rPr lang="ru-RU" altLang="uk-UA" sz="2000" dirty="0">
                <a:latin typeface="+mn-lt"/>
              </a:rPr>
              <a:t> </a:t>
            </a:r>
            <a:r>
              <a:rPr lang="ru-RU" altLang="uk-UA" sz="2000" dirty="0" err="1">
                <a:latin typeface="+mn-lt"/>
              </a:rPr>
              <a:t>коригуюча</a:t>
            </a:r>
            <a:r>
              <a:rPr lang="ru-RU" altLang="uk-UA" sz="2000" dirty="0">
                <a:latin typeface="+mn-lt"/>
              </a:rPr>
              <a:t> </a:t>
            </a:r>
            <a:r>
              <a:rPr lang="ru-RU" altLang="uk-UA" sz="2000" dirty="0" err="1">
                <a:latin typeface="+mn-lt"/>
              </a:rPr>
              <a:t>маса</a:t>
            </a:r>
            <a:r>
              <a:rPr lang="ru-RU" altLang="uk-UA" sz="2000" dirty="0">
                <a:latin typeface="+mn-lt"/>
              </a:rPr>
              <a:t> наноситься на </a:t>
            </a:r>
            <a:r>
              <a:rPr lang="ru-RU" altLang="uk-UA" sz="2000" dirty="0" err="1">
                <a:latin typeface="+mn-lt"/>
              </a:rPr>
              <a:t>відпрепаровані</a:t>
            </a:r>
            <a:r>
              <a:rPr lang="ru-RU" altLang="uk-UA" sz="2000" dirty="0">
                <a:latin typeface="+mn-lt"/>
              </a:rPr>
              <a:t> </a:t>
            </a:r>
            <a:r>
              <a:rPr lang="ru-RU" altLang="uk-UA" sz="2000" dirty="0" err="1">
                <a:latin typeface="+mn-lt"/>
              </a:rPr>
              <a:t>зуби</a:t>
            </a:r>
            <a:r>
              <a:rPr lang="ru-RU" altLang="uk-UA" sz="2000" dirty="0">
                <a:latin typeface="+mn-lt"/>
              </a:rPr>
              <a:t> </a:t>
            </a:r>
            <a:r>
              <a:rPr lang="ru-RU" altLang="uk-UA" sz="2000" dirty="0" err="1">
                <a:latin typeface="+mn-lt"/>
              </a:rPr>
              <a:t>зі</a:t>
            </a:r>
            <a:r>
              <a:rPr lang="ru-RU" altLang="uk-UA" sz="2000" dirty="0">
                <a:latin typeface="+mn-lt"/>
              </a:rPr>
              <a:t> </a:t>
            </a:r>
            <a:r>
              <a:rPr lang="ru-RU" altLang="uk-UA" sz="2000" dirty="0" err="1">
                <a:latin typeface="+mn-lt"/>
              </a:rPr>
              <a:t>спеціального</a:t>
            </a:r>
            <a:r>
              <a:rPr lang="ru-RU" altLang="uk-UA" sz="2000" dirty="0">
                <a:latin typeface="+mn-lt"/>
              </a:rPr>
              <a:t> шприца з </a:t>
            </a:r>
            <a:r>
              <a:rPr lang="ru-RU" altLang="uk-UA" sz="2000" dirty="0" err="1">
                <a:latin typeface="+mn-lt"/>
              </a:rPr>
              <a:t>голкою-замішувачем</a:t>
            </a:r>
            <a:r>
              <a:rPr lang="ru-RU" altLang="uk-UA" sz="2000" dirty="0">
                <a:latin typeface="+mn-lt"/>
              </a:rPr>
              <a:t>.</a:t>
            </a:r>
          </a:p>
          <a:p>
            <a:pPr algn="just"/>
            <a:r>
              <a:rPr lang="ru-RU" altLang="uk-UA" dirty="0">
                <a:latin typeface="+mn-lt"/>
              </a:rPr>
              <a:t> </a:t>
            </a:r>
            <a:endParaRPr lang="ru-RU" altLang="uk-UA" b="1" u="sng" dirty="0">
              <a:latin typeface="+mn-lt"/>
            </a:endParaRPr>
          </a:p>
          <a:p>
            <a:pPr algn="ctr"/>
            <a:r>
              <a:rPr lang="ru-RU" altLang="uk-UA" sz="2400" b="1" u="sng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«</a:t>
            </a:r>
            <a:r>
              <a:rPr lang="ru-RU" altLang="uk-UA" sz="2400" b="1" u="sng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Сендвіч</a:t>
            </a:r>
            <a:r>
              <a:rPr lang="ru-RU" altLang="uk-UA" sz="2400" b="1" u="sng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-методика»</a:t>
            </a:r>
          </a:p>
          <a:p>
            <a:pPr algn="just"/>
            <a:r>
              <a:rPr lang="ru-RU" altLang="uk-UA" sz="2000" dirty="0">
                <a:latin typeface="+mn-lt"/>
              </a:rPr>
              <a:t>Даний метод </a:t>
            </a:r>
            <a:r>
              <a:rPr lang="ru-RU" altLang="uk-UA" sz="2000" dirty="0" err="1">
                <a:latin typeface="+mn-lt"/>
              </a:rPr>
              <a:t>передбачає</a:t>
            </a:r>
            <a:r>
              <a:rPr lang="ru-RU" altLang="uk-UA" sz="2000" dirty="0">
                <a:latin typeface="+mn-lt"/>
              </a:rPr>
              <a:t> </a:t>
            </a:r>
            <a:r>
              <a:rPr lang="ru-RU" altLang="uk-UA" sz="2000" dirty="0" err="1">
                <a:latin typeface="+mn-lt"/>
              </a:rPr>
              <a:t>одночасне</a:t>
            </a:r>
            <a:r>
              <a:rPr lang="ru-RU" altLang="uk-UA" sz="2000" dirty="0">
                <a:latin typeface="+mn-lt"/>
              </a:rPr>
              <a:t> </a:t>
            </a:r>
            <a:r>
              <a:rPr lang="ru-RU" altLang="uk-UA" sz="2000" dirty="0" err="1">
                <a:latin typeface="+mn-lt"/>
              </a:rPr>
              <a:t>внесення</a:t>
            </a:r>
            <a:r>
              <a:rPr lang="ru-RU" altLang="uk-UA" sz="2000" dirty="0">
                <a:latin typeface="+mn-lt"/>
              </a:rPr>
              <a:t> в </a:t>
            </a:r>
            <a:r>
              <a:rPr lang="ru-RU" altLang="uk-UA" sz="2000" dirty="0" err="1">
                <a:latin typeface="+mn-lt"/>
              </a:rPr>
              <a:t>відбиткову</a:t>
            </a:r>
            <a:r>
              <a:rPr lang="ru-RU" altLang="uk-UA" sz="2000" dirty="0">
                <a:latin typeface="+mn-lt"/>
              </a:rPr>
              <a:t> ложку </a:t>
            </a:r>
            <a:r>
              <a:rPr lang="ru-RU" altLang="uk-UA" sz="2000" dirty="0" err="1">
                <a:latin typeface="+mn-lt"/>
              </a:rPr>
              <a:t>базисної</a:t>
            </a:r>
            <a:r>
              <a:rPr lang="ru-RU" altLang="uk-UA" sz="2000" dirty="0">
                <a:latin typeface="+mn-lt"/>
              </a:rPr>
              <a:t> та </a:t>
            </a:r>
            <a:r>
              <a:rPr lang="ru-RU" altLang="uk-UA" sz="2000" dirty="0" err="1">
                <a:latin typeface="+mn-lt"/>
              </a:rPr>
              <a:t>коригуючої</a:t>
            </a:r>
            <a:r>
              <a:rPr lang="ru-RU" altLang="uk-UA" sz="2000" dirty="0">
                <a:latin typeface="+mn-lt"/>
              </a:rPr>
              <a:t> </a:t>
            </a:r>
            <a:r>
              <a:rPr lang="ru-RU" altLang="uk-UA" sz="2000" dirty="0" err="1">
                <a:latin typeface="+mn-lt"/>
              </a:rPr>
              <a:t>мас</a:t>
            </a:r>
            <a:r>
              <a:rPr lang="ru-RU" altLang="uk-UA" sz="2000" dirty="0">
                <a:latin typeface="+mn-lt"/>
              </a:rPr>
              <a:t>.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863" y="285179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uk-UA" sz="3200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Методики отримання відбитків</a:t>
            </a:r>
            <a:endParaRPr lang="uk-UA" sz="3200" dirty="0"/>
          </a:p>
        </p:txBody>
      </p:sp>
    </p:spTree>
  </p:cSld>
  <p:clrMapOvr>
    <a:masterClrMapping/>
  </p:clrMapOvr>
  <p:transition spd="slow"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Text Box 2"/>
          <p:cNvSpPr txBox="1">
            <a:spLocks noChangeArrowheads="1"/>
          </p:cNvSpPr>
          <p:nvPr/>
        </p:nvSpPr>
        <p:spPr bwMode="auto">
          <a:xfrm>
            <a:off x="351280" y="1628800"/>
            <a:ext cx="8497888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uk-UA" sz="2400" b="1" u="sng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Двоетапна</a:t>
            </a:r>
            <a:r>
              <a:rPr lang="ru-RU" altLang="uk-UA" sz="2400" b="1" u="sng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методика:</a:t>
            </a:r>
          </a:p>
          <a:p>
            <a:endParaRPr lang="ru-RU" altLang="uk-UA" dirty="0">
              <a:latin typeface="+mn-lt"/>
            </a:endParaRPr>
          </a:p>
          <a:p>
            <a:pPr algn="just"/>
            <a:r>
              <a:rPr lang="ru-RU" altLang="uk-UA" sz="2000" dirty="0">
                <a:latin typeface="+mn-lt"/>
              </a:rPr>
              <a:t>- </a:t>
            </a:r>
            <a:r>
              <a:rPr lang="ru-RU" altLang="uk-UA" sz="2000" dirty="0" err="1">
                <a:latin typeface="+mn-lt"/>
              </a:rPr>
              <a:t>Традиційна</a:t>
            </a:r>
            <a:r>
              <a:rPr lang="ru-RU" altLang="uk-UA" sz="2000" dirty="0">
                <a:latin typeface="+mn-lt"/>
              </a:rPr>
              <a:t> методика </a:t>
            </a:r>
            <a:r>
              <a:rPr lang="ru-RU" altLang="uk-UA" sz="2000" dirty="0" err="1">
                <a:latin typeface="+mn-lt"/>
              </a:rPr>
              <a:t>зняття</a:t>
            </a:r>
            <a:r>
              <a:rPr lang="ru-RU" altLang="uk-UA" sz="2000" dirty="0">
                <a:latin typeface="+mn-lt"/>
              </a:rPr>
              <a:t> </a:t>
            </a:r>
            <a:r>
              <a:rPr lang="ru-RU" altLang="uk-UA" sz="2000" dirty="0" err="1">
                <a:latin typeface="+mn-lt"/>
              </a:rPr>
              <a:t>двошарового</a:t>
            </a:r>
            <a:r>
              <a:rPr lang="ru-RU" altLang="uk-UA" sz="2000" dirty="0">
                <a:latin typeface="+mn-lt"/>
              </a:rPr>
              <a:t> </a:t>
            </a:r>
            <a:r>
              <a:rPr lang="ru-RU" altLang="uk-UA" sz="2000" dirty="0" err="1">
                <a:latin typeface="+mn-lt"/>
              </a:rPr>
              <a:t>відбитку</a:t>
            </a:r>
            <a:r>
              <a:rPr lang="ru-RU" altLang="uk-UA" sz="2000" dirty="0">
                <a:latin typeface="+mn-lt"/>
              </a:rPr>
              <a:t>;</a:t>
            </a:r>
          </a:p>
          <a:p>
            <a:pPr algn="just"/>
            <a:r>
              <a:rPr lang="ru-RU" altLang="uk-UA" sz="2000" dirty="0">
                <a:latin typeface="+mn-lt"/>
              </a:rPr>
              <a:t>- «</a:t>
            </a:r>
            <a:r>
              <a:rPr lang="ru-RU" altLang="uk-UA" sz="2000" dirty="0" err="1">
                <a:latin typeface="+mn-lt"/>
              </a:rPr>
              <a:t>Ізолююча</a:t>
            </a:r>
            <a:r>
              <a:rPr lang="ru-RU" altLang="uk-UA" sz="2000" dirty="0">
                <a:latin typeface="+mn-lt"/>
              </a:rPr>
              <a:t>» методика.</a:t>
            </a:r>
          </a:p>
          <a:p>
            <a:pPr algn="just"/>
            <a:r>
              <a:rPr lang="ru-RU" altLang="uk-UA" sz="2000" dirty="0">
                <a:latin typeface="+mn-lt"/>
              </a:rPr>
              <a:t>	</a:t>
            </a:r>
          </a:p>
          <a:p>
            <a:pPr algn="just"/>
            <a:r>
              <a:rPr lang="ru-RU" altLang="uk-UA" sz="2000" dirty="0">
                <a:latin typeface="+mn-lt"/>
              </a:rPr>
              <a:t>Суть </a:t>
            </a:r>
            <a:r>
              <a:rPr lang="ru-RU" altLang="uk-UA" sz="2000" dirty="0" err="1">
                <a:latin typeface="+mn-lt"/>
              </a:rPr>
              <a:t>двохетапного</a:t>
            </a:r>
            <a:r>
              <a:rPr lang="ru-RU" altLang="uk-UA" sz="2000" dirty="0">
                <a:latin typeface="+mn-lt"/>
              </a:rPr>
              <a:t> методу </a:t>
            </a:r>
            <a:r>
              <a:rPr lang="ru-RU" altLang="uk-UA" sz="2000" dirty="0" err="1">
                <a:latin typeface="+mn-lt"/>
              </a:rPr>
              <a:t>отримання</a:t>
            </a:r>
            <a:r>
              <a:rPr lang="ru-RU" altLang="uk-UA" sz="2000" dirty="0">
                <a:latin typeface="+mn-lt"/>
              </a:rPr>
              <a:t> </a:t>
            </a:r>
            <a:r>
              <a:rPr lang="ru-RU" altLang="uk-UA" sz="2000" dirty="0" err="1">
                <a:latin typeface="+mn-lt"/>
              </a:rPr>
              <a:t>двошарових</a:t>
            </a:r>
            <a:r>
              <a:rPr lang="ru-RU" altLang="uk-UA" sz="2000" dirty="0">
                <a:latin typeface="+mn-lt"/>
              </a:rPr>
              <a:t> </a:t>
            </a:r>
            <a:r>
              <a:rPr lang="ru-RU" altLang="uk-UA" sz="2000" dirty="0" err="1">
                <a:latin typeface="+mn-lt"/>
              </a:rPr>
              <a:t>відбитків</a:t>
            </a:r>
            <a:r>
              <a:rPr lang="ru-RU" altLang="uk-UA" sz="2000" dirty="0">
                <a:latin typeface="+mn-lt"/>
              </a:rPr>
              <a:t> </a:t>
            </a:r>
            <a:r>
              <a:rPr lang="ru-RU" altLang="uk-UA" sz="2000" dirty="0" err="1">
                <a:latin typeface="+mn-lt"/>
              </a:rPr>
              <a:t>полягає</a:t>
            </a:r>
            <a:r>
              <a:rPr lang="ru-RU" altLang="uk-UA" sz="2000" dirty="0">
                <a:latin typeface="+mn-lt"/>
              </a:rPr>
              <a:t> в тому, </a:t>
            </a:r>
            <a:r>
              <a:rPr lang="ru-RU" altLang="uk-UA" sz="2000" dirty="0" err="1">
                <a:latin typeface="+mn-lt"/>
              </a:rPr>
              <a:t>що</a:t>
            </a:r>
            <a:r>
              <a:rPr lang="ru-RU" altLang="uk-UA" sz="2000" dirty="0">
                <a:latin typeface="+mn-lt"/>
              </a:rPr>
              <a:t> </a:t>
            </a:r>
            <a:r>
              <a:rPr lang="ru-RU" altLang="uk-UA" sz="2000" dirty="0" err="1">
                <a:latin typeface="+mn-lt"/>
              </a:rPr>
              <a:t>відбиток</a:t>
            </a:r>
            <a:r>
              <a:rPr lang="ru-RU" altLang="uk-UA" sz="2000" dirty="0">
                <a:latin typeface="+mn-lt"/>
              </a:rPr>
              <a:t> </a:t>
            </a:r>
            <a:r>
              <a:rPr lang="ru-RU" altLang="uk-UA" sz="2000" dirty="0" err="1">
                <a:latin typeface="+mn-lt"/>
              </a:rPr>
              <a:t>двічі</a:t>
            </a:r>
            <a:r>
              <a:rPr lang="ru-RU" altLang="uk-UA" sz="2000" dirty="0">
                <a:latin typeface="+mn-lt"/>
              </a:rPr>
              <a:t> вводиться в </a:t>
            </a:r>
            <a:r>
              <a:rPr lang="ru-RU" altLang="uk-UA" sz="2000" dirty="0" err="1">
                <a:latin typeface="+mn-lt"/>
              </a:rPr>
              <a:t>порожнину</a:t>
            </a:r>
            <a:r>
              <a:rPr lang="ru-RU" altLang="uk-UA" sz="2000" dirty="0">
                <a:latin typeface="+mn-lt"/>
              </a:rPr>
              <a:t> рота.</a:t>
            </a:r>
          </a:p>
          <a:p>
            <a:endParaRPr lang="ru-RU" altLang="uk-UA" dirty="0">
              <a:latin typeface="+mn-lt"/>
            </a:endParaRPr>
          </a:p>
          <a:p>
            <a:endParaRPr lang="ru-RU" altLang="uk-UA" b="1" u="sng" dirty="0">
              <a:latin typeface="+mn-lt"/>
            </a:endParaRPr>
          </a:p>
          <a:p>
            <a:pPr algn="ctr"/>
            <a:r>
              <a:rPr lang="ru-RU" altLang="uk-UA" sz="2400" b="1" u="sng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Одноетапна</a:t>
            </a:r>
            <a:r>
              <a:rPr lang="ru-RU" altLang="uk-UA" sz="2400" b="1" u="sng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методика:</a:t>
            </a:r>
          </a:p>
          <a:p>
            <a:endParaRPr lang="ru-RU" altLang="uk-UA" b="1" u="sng" dirty="0">
              <a:latin typeface="+mn-lt"/>
            </a:endParaRPr>
          </a:p>
          <a:p>
            <a:pPr marL="285750" indent="-285750" algn="just">
              <a:buFontTx/>
              <a:buChar char="-"/>
            </a:pPr>
            <a:r>
              <a:rPr lang="ru-RU" altLang="uk-UA" sz="2000" dirty="0">
                <a:latin typeface="+mn-lt"/>
              </a:rPr>
              <a:t>Методика з </a:t>
            </a:r>
            <a:r>
              <a:rPr lang="ru-RU" altLang="uk-UA" sz="2000" dirty="0" err="1">
                <a:latin typeface="+mn-lt"/>
              </a:rPr>
              <a:t>використанням</a:t>
            </a:r>
            <a:r>
              <a:rPr lang="ru-RU" altLang="uk-UA" sz="2000" dirty="0">
                <a:latin typeface="+mn-lt"/>
              </a:rPr>
              <a:t> </a:t>
            </a:r>
            <a:r>
              <a:rPr lang="ru-RU" altLang="uk-UA" sz="2000" dirty="0" err="1">
                <a:latin typeface="+mn-lt"/>
              </a:rPr>
              <a:t>техніки</a:t>
            </a:r>
            <a:r>
              <a:rPr lang="ru-RU" altLang="uk-UA" sz="2000" dirty="0">
                <a:latin typeface="+mn-lt"/>
              </a:rPr>
              <a:t> шприца;</a:t>
            </a:r>
          </a:p>
          <a:p>
            <a:pPr marL="285750" indent="-285750" algn="just">
              <a:buFontTx/>
              <a:buChar char="-"/>
            </a:pPr>
            <a:r>
              <a:rPr lang="ru-RU" altLang="uk-UA" sz="2000" dirty="0">
                <a:latin typeface="+mn-lt"/>
              </a:rPr>
              <a:t>Методика </a:t>
            </a:r>
            <a:r>
              <a:rPr lang="ru-RU" altLang="uk-UA" sz="2000" dirty="0" err="1">
                <a:latin typeface="+mn-lt"/>
              </a:rPr>
              <a:t>двофазного</a:t>
            </a:r>
            <a:r>
              <a:rPr lang="ru-RU" altLang="uk-UA" sz="2000" dirty="0">
                <a:latin typeface="+mn-lt"/>
              </a:rPr>
              <a:t> одномоментного </a:t>
            </a:r>
            <a:r>
              <a:rPr lang="ru-RU" altLang="uk-UA" sz="2000" dirty="0" err="1">
                <a:latin typeface="+mn-lt"/>
              </a:rPr>
              <a:t>відбитку</a:t>
            </a:r>
            <a:r>
              <a:rPr lang="ru-RU" altLang="uk-UA" sz="2000" dirty="0">
                <a:latin typeface="+mn-lt"/>
              </a:rPr>
              <a:t>. </a:t>
            </a:r>
          </a:p>
        </p:txBody>
      </p:sp>
      <p:sp>
        <p:nvSpPr>
          <p:cNvPr id="5" name="Объект 2"/>
          <p:cNvSpPr>
            <a:spLocks noGrp="1"/>
          </p:cNvSpPr>
          <p:nvPr>
            <p:ph type="title"/>
          </p:nvPr>
        </p:nvSpPr>
        <p:spPr>
          <a:xfrm>
            <a:off x="304314" y="260648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uk-UA" sz="3200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Методики отримання відбитків</a:t>
            </a:r>
            <a:endParaRPr lang="uk-UA" sz="3200" dirty="0"/>
          </a:p>
        </p:txBody>
      </p:sp>
    </p:spTree>
  </p:cSld>
  <p:clrMapOvr>
    <a:masterClrMapping/>
  </p:clrMapOvr>
  <p:transition spd="slow"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935" y="260648"/>
            <a:ext cx="8686800" cy="841248"/>
          </a:xfrm>
        </p:spPr>
        <p:txBody>
          <a:bodyPr>
            <a:normAutofit/>
          </a:bodyPr>
          <a:lstStyle/>
          <a:p>
            <a:pPr algn="ctr"/>
            <a:r>
              <a:rPr lang="uk-UA" sz="3200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Одношаровий </a:t>
            </a:r>
            <a:r>
              <a:rPr lang="uk-UA" sz="3200" b="1" cap="none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одноетапний</a:t>
            </a:r>
            <a:r>
              <a:rPr lang="uk-UA" sz="3200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 відбиток</a:t>
            </a:r>
            <a:endParaRPr lang="ru-RU" sz="3200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1" y="1700279"/>
            <a:ext cx="2880320" cy="1944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700279"/>
            <a:ext cx="3240360" cy="1944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293096"/>
            <a:ext cx="26670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293096"/>
            <a:ext cx="216024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058938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86800" cy="841248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Переваги та недоліки одношарового </a:t>
            </a:r>
            <a:r>
              <a:rPr lang="uk-UA" b="1" cap="none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одноетапного</a:t>
            </a:r>
            <a:r>
              <a:rPr lang="uk-UA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 відбитку:</a:t>
            </a:r>
            <a:endParaRPr lang="ru-RU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lvl="0" indent="0" algn="ctr">
              <a:buClr>
                <a:srgbClr val="F0A22E"/>
              </a:buClr>
              <a:buNone/>
            </a:pPr>
            <a:r>
              <a:rPr lang="uk-UA" dirty="0">
                <a:solidFill>
                  <a:srgbClr val="00B050"/>
                </a:solidFill>
              </a:rPr>
              <a:t>«+»</a:t>
            </a:r>
          </a:p>
          <a:p>
            <a:pPr lvl="0" algn="just">
              <a:buClr>
                <a:srgbClr val="F0A22E"/>
              </a:buClr>
            </a:pPr>
            <a:r>
              <a:rPr lang="uk-UA" dirty="0">
                <a:solidFill>
                  <a:schemeClr val="tx1"/>
                </a:solidFill>
              </a:rPr>
              <a:t>Однорідність;</a:t>
            </a:r>
          </a:p>
          <a:p>
            <a:pPr lvl="0" algn="just">
              <a:buClr>
                <a:srgbClr val="F0A22E"/>
              </a:buClr>
            </a:pPr>
            <a:r>
              <a:rPr lang="uk-UA" dirty="0">
                <a:solidFill>
                  <a:schemeClr val="tx1"/>
                </a:solidFill>
              </a:rPr>
              <a:t>Висока точність;</a:t>
            </a:r>
          </a:p>
          <a:p>
            <a:pPr lvl="0" algn="just">
              <a:buClr>
                <a:srgbClr val="F0A22E"/>
              </a:buClr>
            </a:pPr>
            <a:r>
              <a:rPr lang="uk-UA" dirty="0">
                <a:solidFill>
                  <a:schemeClr val="tx1"/>
                </a:solidFill>
              </a:rPr>
              <a:t>Економія часу.</a:t>
            </a:r>
          </a:p>
          <a:p>
            <a:pPr algn="just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4572000" y="1556792"/>
            <a:ext cx="4343400" cy="4724400"/>
          </a:xfrm>
        </p:spPr>
        <p:txBody>
          <a:bodyPr/>
          <a:lstStyle/>
          <a:p>
            <a:pPr marL="0" lvl="0" indent="0" algn="ctr">
              <a:buClr>
                <a:srgbClr val="F0A22E"/>
              </a:buClr>
              <a:buNone/>
            </a:pPr>
            <a:r>
              <a:rPr lang="uk-UA" dirty="0">
                <a:solidFill>
                  <a:srgbClr val="FF0000"/>
                </a:solidFill>
              </a:rPr>
              <a:t>«-»</a:t>
            </a:r>
          </a:p>
          <a:p>
            <a:pPr lvl="0" algn="just">
              <a:buClr>
                <a:srgbClr val="F0A22E"/>
              </a:buClr>
            </a:pPr>
            <a:r>
              <a:rPr lang="uk-UA" dirty="0">
                <a:solidFill>
                  <a:schemeClr val="tx1"/>
                </a:solidFill>
              </a:rPr>
              <a:t>Утворення пор та пустот;</a:t>
            </a:r>
          </a:p>
          <a:p>
            <a:pPr marL="0" indent="0" algn="just">
              <a:buNone/>
            </a:pPr>
            <a:r>
              <a:rPr lang="uk-UA" dirty="0">
                <a:solidFill>
                  <a:schemeClr val="tx1"/>
                </a:solidFill>
              </a:rPr>
              <a:t>   </a:t>
            </a:r>
          </a:p>
          <a:p>
            <a:pPr algn="just"/>
            <a:r>
              <a:rPr lang="uk-UA" dirty="0">
                <a:solidFill>
                  <a:schemeClr val="tx1"/>
                </a:solidFill>
              </a:rPr>
              <a:t>Не точне відображенні </a:t>
            </a:r>
            <a:r>
              <a:rPr lang="uk-UA" dirty="0" err="1">
                <a:solidFill>
                  <a:schemeClr val="tx1"/>
                </a:solidFill>
              </a:rPr>
              <a:t>пришийкової</a:t>
            </a:r>
            <a:r>
              <a:rPr lang="uk-UA" dirty="0">
                <a:solidFill>
                  <a:schemeClr val="tx1"/>
                </a:solidFill>
              </a:rPr>
              <a:t> ділянки відпрепарованих зубів.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85670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Заголовок 1"/>
          <p:cNvSpPr>
            <a:spLocks noGrp="1"/>
          </p:cNvSpPr>
          <p:nvPr>
            <p:ph type="title"/>
          </p:nvPr>
        </p:nvSpPr>
        <p:spPr bwMode="auto">
          <a:xfrm>
            <a:off x="1115616" y="404664"/>
            <a:ext cx="7343775" cy="595313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uk-UA" sz="3200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Двошаровий </a:t>
            </a:r>
            <a:r>
              <a:rPr lang="uk-UA" sz="3200" b="1" cap="none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одноетапний</a:t>
            </a:r>
            <a:r>
              <a:rPr lang="uk-UA" sz="3200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 відбиток</a:t>
            </a:r>
            <a:endParaRPr lang="ru-RU" sz="3200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pic>
        <p:nvPicPr>
          <p:cNvPr id="143362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1557338"/>
            <a:ext cx="3200400" cy="241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63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8263" y="1557338"/>
            <a:ext cx="3455987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64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71775" y="4221163"/>
            <a:ext cx="3384550" cy="241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686800" cy="84124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cap="none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Переваги</a:t>
            </a:r>
            <a:r>
              <a:rPr lang="ru-RU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 та </a:t>
            </a:r>
            <a:r>
              <a:rPr lang="ru-RU" b="1" cap="none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недоліки</a:t>
            </a:r>
            <a:r>
              <a:rPr lang="ru-RU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ru-RU" b="1" cap="none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двошарового</a:t>
            </a:r>
            <a:r>
              <a:rPr lang="ru-RU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ru-RU" b="1" cap="none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одноетапного</a:t>
            </a:r>
            <a:r>
              <a:rPr lang="ru-RU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ru-RU" b="1" cap="none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відбитку</a:t>
            </a:r>
            <a:r>
              <a:rPr lang="ru-RU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:</a:t>
            </a:r>
          </a:p>
        </p:txBody>
      </p:sp>
      <p:sp>
        <p:nvSpPr>
          <p:cNvPr id="8" name="Объект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uk-UA" dirty="0">
                <a:solidFill>
                  <a:srgbClr val="00B050"/>
                </a:solidFill>
              </a:rPr>
              <a:t>«+»</a:t>
            </a:r>
          </a:p>
          <a:p>
            <a:r>
              <a:rPr lang="uk-UA" dirty="0">
                <a:solidFill>
                  <a:schemeClr val="tx1"/>
                </a:solidFill>
              </a:rPr>
              <a:t>Одночасна полімеризація;</a:t>
            </a:r>
          </a:p>
          <a:p>
            <a:r>
              <a:rPr lang="uk-UA" dirty="0">
                <a:solidFill>
                  <a:schemeClr val="tx1"/>
                </a:solidFill>
              </a:rPr>
              <a:t>Висока точність;</a:t>
            </a:r>
          </a:p>
          <a:p>
            <a:r>
              <a:rPr lang="uk-UA" dirty="0">
                <a:solidFill>
                  <a:schemeClr val="tx1"/>
                </a:solidFill>
              </a:rPr>
              <a:t>Економія часу.</a:t>
            </a:r>
          </a:p>
        </p:txBody>
      </p:sp>
      <p:sp>
        <p:nvSpPr>
          <p:cNvPr id="9" name="Объект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uk-UA" dirty="0">
                <a:solidFill>
                  <a:srgbClr val="FF0000"/>
                </a:solidFill>
              </a:rPr>
              <a:t>«-»</a:t>
            </a:r>
          </a:p>
          <a:p>
            <a:pPr marL="0" indent="0">
              <a:buNone/>
            </a:pPr>
            <a:r>
              <a:rPr lang="uk-UA" dirty="0">
                <a:solidFill>
                  <a:schemeClr val="tx1"/>
                </a:solidFill>
              </a:rPr>
              <a:t>    </a:t>
            </a:r>
          </a:p>
          <a:p>
            <a:r>
              <a:rPr lang="uk-UA" dirty="0">
                <a:solidFill>
                  <a:schemeClr val="tx1"/>
                </a:solidFill>
              </a:rPr>
              <a:t>Утворення пор;</a:t>
            </a:r>
          </a:p>
          <a:p>
            <a:r>
              <a:rPr lang="uk-UA" dirty="0">
                <a:solidFill>
                  <a:schemeClr val="tx1"/>
                </a:solidFill>
              </a:rPr>
              <a:t>Невеликий тиск в відображенні.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785449" y="404664"/>
            <a:ext cx="7704137" cy="576263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>
              <a:defRPr/>
            </a:pPr>
            <a:r>
              <a:rPr lang="uk-UA" sz="3200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Двошаровий </a:t>
            </a:r>
            <a:r>
              <a:rPr lang="uk-UA" sz="3200" b="1" cap="none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двохетапний</a:t>
            </a:r>
            <a:r>
              <a:rPr lang="uk-UA" sz="3200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 відбиток</a:t>
            </a:r>
            <a:endParaRPr lang="ru-RU" sz="3200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pic>
        <p:nvPicPr>
          <p:cNvPr id="145410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1341438"/>
            <a:ext cx="3551238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11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3800" y="1341438"/>
            <a:ext cx="331152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12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650" y="4149725"/>
            <a:ext cx="3529013" cy="255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13" name="Рисунок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3800" y="4149725"/>
            <a:ext cx="3311525" cy="254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86800" cy="841248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uk-UA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Переваги та недоліки двошарового </a:t>
            </a:r>
            <a:r>
              <a:rPr lang="uk-UA" b="1" cap="none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двохетапного</a:t>
            </a:r>
            <a:r>
              <a:rPr lang="uk-UA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 відбитку:</a:t>
            </a:r>
            <a:endParaRPr lang="ru-RU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lvl="0" indent="0" algn="ctr">
              <a:buClr>
                <a:srgbClr val="F0A22E"/>
              </a:buClr>
              <a:buNone/>
            </a:pPr>
            <a:r>
              <a:rPr lang="uk-UA" dirty="0">
                <a:solidFill>
                  <a:srgbClr val="00B050"/>
                </a:solidFill>
              </a:rPr>
              <a:t>«+»</a:t>
            </a:r>
          </a:p>
          <a:p>
            <a:pPr lvl="0">
              <a:buClr>
                <a:srgbClr val="F0A22E"/>
              </a:buClr>
            </a:pPr>
            <a:r>
              <a:rPr lang="uk-UA" dirty="0">
                <a:solidFill>
                  <a:schemeClr val="tx1"/>
                </a:solidFill>
              </a:rPr>
              <a:t>Високий відсоток позитивних результатів.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lvl="0" indent="0" algn="ctr">
              <a:buClr>
                <a:srgbClr val="F0A22E"/>
              </a:buClr>
              <a:buNone/>
            </a:pPr>
            <a:r>
              <a:rPr lang="uk-UA" dirty="0">
                <a:solidFill>
                  <a:srgbClr val="FF0000"/>
                </a:solidFill>
              </a:rPr>
              <a:t>«-»</a:t>
            </a:r>
          </a:p>
          <a:p>
            <a:pPr lvl="0">
              <a:buClr>
                <a:srgbClr val="F0A22E"/>
              </a:buClr>
            </a:pPr>
            <a:r>
              <a:rPr lang="uk-UA" dirty="0">
                <a:solidFill>
                  <a:schemeClr val="tx1"/>
                </a:solidFill>
              </a:rPr>
              <a:t>Деформація базового шару відбитку;</a:t>
            </a:r>
          </a:p>
          <a:p>
            <a:r>
              <a:rPr lang="uk-UA" dirty="0">
                <a:solidFill>
                  <a:schemeClr val="tx1"/>
                </a:solidFill>
              </a:rPr>
              <a:t>Затрата часу.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9" name="Picture 4" descr="p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6863" y="352425"/>
            <a:ext cx="3668712" cy="223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7460" name="Picture 5" descr="p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90190" y="370840"/>
            <a:ext cx="3721100" cy="2190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7461" name="Picture 4" descr="p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6863" y="2690996"/>
            <a:ext cx="3668711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7462" name="Picture 4" descr="p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90191" y="2690996"/>
            <a:ext cx="3721100" cy="1875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7463" name="Picture 5" descr="p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1463" y="4764088"/>
            <a:ext cx="3694112" cy="190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7464" name="Picture 4" descr="p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90191" y="4691246"/>
            <a:ext cx="3690248" cy="1941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4" name="Rectangle 6"/>
          <p:cNvSpPr>
            <a:spLocks noGrp="1"/>
          </p:cNvSpPr>
          <p:nvPr>
            <p:ph type="title"/>
          </p:nvPr>
        </p:nvSpPr>
        <p:spPr bwMode="auto">
          <a:xfrm>
            <a:off x="300038" y="260350"/>
            <a:ext cx="8686800" cy="841375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uk-UA" sz="3200" b="1" u="sng" cap="none" dirty="0">
                <a:solidFill>
                  <a:schemeClr val="accent1">
                    <a:lumMod val="50000"/>
                  </a:schemeClr>
                </a:solidFill>
                <a:effectLst/>
              </a:rPr>
              <a:t>Анатомічні відбитки </a:t>
            </a:r>
            <a:r>
              <a:rPr lang="uk-UA" b="1" cap="none" dirty="0">
                <a:solidFill>
                  <a:schemeClr val="accent1">
                    <a:lumMod val="50000"/>
                  </a:schemeClr>
                </a:solidFill>
                <a:effectLst/>
              </a:rPr>
              <a:t>–</a:t>
            </a:r>
            <a:r>
              <a:rPr lang="uk-UA" b="1" u="sng" cap="none" dirty="0"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endParaRPr lang="ru-RU" b="1" u="sng" cap="none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sp>
        <p:nvSpPr>
          <p:cNvPr id="27650" name="Rectangle 4"/>
          <p:cNvSpPr>
            <a:spLocks noGrp="1"/>
          </p:cNvSpPr>
          <p:nvPr>
            <p:ph type="body" sz="half" idx="4294967295"/>
          </p:nvPr>
        </p:nvSpPr>
        <p:spPr>
          <a:xfrm>
            <a:off x="0" y="1554163"/>
            <a:ext cx="4267200" cy="4525962"/>
          </a:xfrm>
        </p:spPr>
        <p:txBody>
          <a:bodyPr/>
          <a:lstStyle/>
          <a:p>
            <a:pPr algn="just">
              <a:lnSpc>
                <a:spcPct val="80000"/>
              </a:lnSpc>
            </a:pPr>
            <a:r>
              <a:rPr lang="uk-UA" sz="2400" dirty="0">
                <a:solidFill>
                  <a:schemeClr val="tx1"/>
                </a:solidFill>
              </a:rPr>
              <a:t>являються статичним відображенням протезного ложа і оточуючих його тканин.  Їх отримують при виготовленні всіх видів ортопедичних конструкцій. В процесі зняття анатомічного відбитку м’які тканини, які обмежують краї відбитку, знаходяться в спокої. 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7651" name="Прямоугольник 3"/>
          <p:cNvSpPr>
            <a:spLocks noChangeArrowheads="1"/>
          </p:cNvSpPr>
          <p:nvPr/>
        </p:nvSpPr>
        <p:spPr bwMode="auto">
          <a:xfrm>
            <a:off x="684213" y="1557338"/>
            <a:ext cx="39592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000">
              <a:latin typeface="Franklin Gothic Book" pitchFamily="34" charset="0"/>
            </a:endParaRPr>
          </a:p>
          <a:p>
            <a:r>
              <a:rPr lang="uk-UA" sz="2000">
                <a:latin typeface="Franklin Gothic Book" pitchFamily="34" charset="0"/>
              </a:rPr>
              <a:t> </a:t>
            </a:r>
            <a:endParaRPr lang="ru-RU" sz="2000">
              <a:latin typeface="Franklin Gothic Book" pitchFamily="34" charset="0"/>
            </a:endParaRPr>
          </a:p>
          <a:p>
            <a:r>
              <a:rPr lang="uk-UA" sz="2000">
                <a:latin typeface="Franklin Gothic Book" pitchFamily="34" charset="0"/>
              </a:rPr>
              <a:t> </a:t>
            </a:r>
            <a:endParaRPr lang="ru-RU" sz="2000">
              <a:latin typeface="Franklin Gothic Book" pitchFamily="34" charset="0"/>
            </a:endParaRPr>
          </a:p>
        </p:txBody>
      </p:sp>
      <p:pic>
        <p:nvPicPr>
          <p:cNvPr id="27652" name="Picture 2" descr="C:\Users\Стомат\Desktop\Лекції 2 курс\Картинки к лекции_оттиск\24313546_263233831.pdf-14.jpg"/>
          <p:cNvPicPr>
            <a:picLocks noChangeAspect="1" noChangeArrowheads="1"/>
          </p:cNvPicPr>
          <p:nvPr/>
        </p:nvPicPr>
        <p:blipFill>
          <a:blip r:embed="rId2"/>
          <a:srcRect l="5798" t="33179" r="52924" b="20715"/>
          <a:stretch>
            <a:fillRect/>
          </a:stretch>
        </p:blipFill>
        <p:spPr bwMode="auto">
          <a:xfrm>
            <a:off x="4716463" y="1700213"/>
            <a:ext cx="4103687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7" name="Picture 4" descr="ret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4048" y="332656"/>
            <a:ext cx="3581400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9508" name="Picture 5" descr="Estetyka_nepryamoy_restavratsyy-36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332656"/>
            <a:ext cx="4248150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975" y="3717031"/>
            <a:ext cx="4090244" cy="2805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686800" cy="8382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uk-UA" sz="3200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Дезінфекція відбитків:</a:t>
            </a:r>
            <a:endParaRPr lang="ru-RU" sz="3200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808255"/>
              </p:ext>
            </p:extLst>
          </p:nvPr>
        </p:nvGraphicFramePr>
        <p:xfrm>
          <a:off x="467544" y="1484784"/>
          <a:ext cx="8352928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21861">
                <a:tc>
                  <a:txBody>
                    <a:bodyPr/>
                    <a:lstStyle/>
                    <a:p>
                      <a:pPr algn="ctr"/>
                      <a:r>
                        <a:rPr lang="uk-UA" dirty="0" err="1"/>
                        <a:t>Відбитковий</a:t>
                      </a:r>
                      <a:r>
                        <a:rPr lang="uk-UA" dirty="0"/>
                        <a:t> матеріал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Дезінфікуючий</a:t>
                      </a:r>
                      <a:r>
                        <a:rPr lang="uk-UA" baseline="0" dirty="0"/>
                        <a:t> засіб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Концентрація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Експозиція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285">
                <a:tc rowSpan="6">
                  <a:txBody>
                    <a:bodyPr/>
                    <a:lstStyle/>
                    <a:p>
                      <a:pPr algn="just"/>
                      <a:r>
                        <a:rPr lang="uk-UA" dirty="0"/>
                        <a:t>Силіконовий </a:t>
                      </a:r>
                      <a:r>
                        <a:rPr lang="uk-UA" dirty="0" err="1"/>
                        <a:t>відбитковий</a:t>
                      </a:r>
                      <a:r>
                        <a:rPr lang="uk-UA" dirty="0"/>
                        <a:t> матеріал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err="1"/>
                        <a:t>Гіпохлорид</a:t>
                      </a:r>
                      <a:r>
                        <a:rPr lang="uk-UA" dirty="0"/>
                        <a:t> натрію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0,5 %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20 </a:t>
                      </a:r>
                      <a:r>
                        <a:rPr lang="uk-UA" dirty="0" err="1"/>
                        <a:t>хв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18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err="1"/>
                        <a:t>Глутаровий</a:t>
                      </a:r>
                      <a:r>
                        <a:rPr lang="uk-UA" dirty="0"/>
                        <a:t> альдегід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2,5 %, </a:t>
                      </a:r>
                      <a:r>
                        <a:rPr lang="uk-UA" dirty="0" err="1"/>
                        <a:t>рН</a:t>
                      </a:r>
                      <a:r>
                        <a:rPr lang="uk-UA" dirty="0"/>
                        <a:t> 7,0-8,7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5 </a:t>
                      </a:r>
                      <a:r>
                        <a:rPr lang="uk-UA" dirty="0" err="1"/>
                        <a:t>хв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285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err="1"/>
                        <a:t>Глутарекс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5 </a:t>
                      </a:r>
                      <a:r>
                        <a:rPr lang="uk-UA" dirty="0" err="1"/>
                        <a:t>хв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2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err="1"/>
                        <a:t>Дезоксон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0,1 %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10 </a:t>
                      </a:r>
                      <a:r>
                        <a:rPr lang="uk-UA" dirty="0" err="1"/>
                        <a:t>хв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2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err="1"/>
                        <a:t>Перекись</a:t>
                      </a:r>
                      <a:r>
                        <a:rPr lang="uk-UA" dirty="0"/>
                        <a:t> водню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6 %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10 </a:t>
                      </a:r>
                      <a:r>
                        <a:rPr lang="uk-UA" dirty="0" err="1"/>
                        <a:t>хв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0285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err="1"/>
                        <a:t>Перекись</a:t>
                      </a:r>
                      <a:r>
                        <a:rPr lang="uk-UA" dirty="0"/>
                        <a:t> водню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4 %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15 </a:t>
                      </a:r>
                      <a:r>
                        <a:rPr lang="uk-UA" dirty="0" err="1"/>
                        <a:t>хв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21861">
                <a:tc rowSpan="2">
                  <a:txBody>
                    <a:bodyPr/>
                    <a:lstStyle/>
                    <a:p>
                      <a:pPr algn="just"/>
                      <a:r>
                        <a:rPr lang="uk-UA" dirty="0" err="1"/>
                        <a:t>Альгінатний</a:t>
                      </a:r>
                      <a:r>
                        <a:rPr lang="uk-UA" dirty="0"/>
                        <a:t> </a:t>
                      </a:r>
                      <a:r>
                        <a:rPr lang="uk-UA" dirty="0" err="1"/>
                        <a:t>відбитковий</a:t>
                      </a:r>
                      <a:r>
                        <a:rPr lang="uk-UA" dirty="0"/>
                        <a:t> матеріал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err="1"/>
                        <a:t>Глутаровий</a:t>
                      </a:r>
                      <a:r>
                        <a:rPr lang="uk-UA" dirty="0"/>
                        <a:t> альдегід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2,5 %, </a:t>
                      </a:r>
                      <a:r>
                        <a:rPr kumimoji="0" lang="uk-UA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рН</a:t>
                      </a:r>
                      <a:r>
                        <a:rPr kumimoji="0" lang="uk-UA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 7,0-8,7</a:t>
                      </a: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10 </a:t>
                      </a:r>
                      <a:r>
                        <a:rPr lang="uk-UA" dirty="0" err="1"/>
                        <a:t>хв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0285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err="1"/>
                        <a:t>Глутарекс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10 </a:t>
                      </a:r>
                      <a:r>
                        <a:rPr lang="uk-UA" dirty="0" err="1"/>
                        <a:t>хв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888373">
                <a:tc>
                  <a:txBody>
                    <a:bodyPr/>
                    <a:lstStyle/>
                    <a:p>
                      <a:pPr algn="just"/>
                      <a:r>
                        <a:rPr lang="uk-UA" dirty="0" err="1"/>
                        <a:t>Полісульфідний</a:t>
                      </a:r>
                      <a:r>
                        <a:rPr lang="uk-UA" dirty="0"/>
                        <a:t> </a:t>
                      </a:r>
                      <a:r>
                        <a:rPr lang="uk-UA" dirty="0" err="1"/>
                        <a:t>відбитковий</a:t>
                      </a:r>
                      <a:r>
                        <a:rPr lang="uk-UA" dirty="0"/>
                        <a:t> матеріал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err="1"/>
                        <a:t>Глутаровий</a:t>
                      </a:r>
                      <a:r>
                        <a:rPr lang="uk-UA" dirty="0"/>
                        <a:t> альдегід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2 %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5 </a:t>
                      </a:r>
                      <a:r>
                        <a:rPr lang="uk-UA" dirty="0" err="1"/>
                        <a:t>хв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2375693" y="1052736"/>
            <a:ext cx="4249737" cy="838200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uk-UA" sz="3200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ДЯКУЮ ЗА УВАГУ!</a:t>
            </a:r>
            <a:endParaRPr lang="ru-RU" sz="3200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pic>
        <p:nvPicPr>
          <p:cNvPr id="15155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83768" y="2492896"/>
            <a:ext cx="4104109" cy="3190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5"/>
          <p:cNvSpPr>
            <a:spLocks noGrp="1"/>
          </p:cNvSpPr>
          <p:nvPr>
            <p:ph type="body" sz="half" idx="4294967295"/>
          </p:nvPr>
        </p:nvSpPr>
        <p:spPr>
          <a:xfrm>
            <a:off x="0" y="1670050"/>
            <a:ext cx="3978275" cy="4525963"/>
          </a:xfrm>
        </p:spPr>
        <p:txBody>
          <a:bodyPr/>
          <a:lstStyle/>
          <a:p>
            <a:pPr algn="just">
              <a:lnSpc>
                <a:spcPct val="90000"/>
              </a:lnSpc>
            </a:pPr>
            <a:r>
              <a:rPr lang="uk-UA" sz="2000" dirty="0">
                <a:solidFill>
                  <a:schemeClr val="tx1"/>
                </a:solidFill>
              </a:rPr>
              <a:t>знімаються при виготовленні знімних протезів, коли потрібно забезпечити їхню фіксацію методом функціонального присмоктування з створенням клапанної зони. </a:t>
            </a:r>
            <a:endParaRPr lang="ru-RU" sz="2000" dirty="0">
              <a:solidFill>
                <a:schemeClr val="tx1"/>
              </a:solidFill>
            </a:endParaRPr>
          </a:p>
          <a:p>
            <a:pPr algn="just">
              <a:lnSpc>
                <a:spcPct val="90000"/>
              </a:lnSpc>
            </a:pPr>
            <a:r>
              <a:rPr lang="uk-UA" sz="2000" dirty="0">
                <a:solidFill>
                  <a:schemeClr val="tx1"/>
                </a:solidFill>
              </a:rPr>
              <a:t>При цьому використовують жорсткі індивідуальні ложки, які ретельно припасовують в порожнині рота. В процесі зняття функціонального відбитка необхідно активне та пасивне формування його країв м’якими тканинами, які знаходяться в процесі функції. </a:t>
            </a:r>
            <a:endParaRPr lang="ru-RU" sz="20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endParaRPr lang="ru-RU" sz="2000" dirty="0"/>
          </a:p>
        </p:txBody>
      </p:sp>
      <p:sp>
        <p:nvSpPr>
          <p:cNvPr id="75780" name="Rectangle 4"/>
          <p:cNvSpPr>
            <a:spLocks noGrp="1"/>
          </p:cNvSpPr>
          <p:nvPr>
            <p:ph type="title" idx="4294967295"/>
          </p:nvPr>
        </p:nvSpPr>
        <p:spPr bwMode="auto">
          <a:xfrm>
            <a:off x="457200" y="333375"/>
            <a:ext cx="8686800" cy="8382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uk-UA" sz="3200" b="1" u="sng" cap="none" dirty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</a:rPr>
              <a:t>Функціональні відбитки</a:t>
            </a:r>
            <a:r>
              <a:rPr lang="uk-UA" sz="3200" cap="none" dirty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</a:rPr>
              <a:t> </a:t>
            </a:r>
            <a:r>
              <a:rPr lang="uk-UA" cap="none" dirty="0">
                <a:solidFill>
                  <a:schemeClr val="accent1">
                    <a:lumMod val="50000"/>
                  </a:schemeClr>
                </a:solidFill>
                <a:effectLst/>
              </a:rPr>
              <a:t>–</a:t>
            </a:r>
            <a:endParaRPr lang="ru-RU" cap="none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268760"/>
            <a:ext cx="4968552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293096"/>
            <a:ext cx="2907477" cy="233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4"/>
          <p:cNvSpPr>
            <a:spLocks noChangeArrowheads="1"/>
          </p:cNvSpPr>
          <p:nvPr/>
        </p:nvSpPr>
        <p:spPr bwMode="auto">
          <a:xfrm>
            <a:off x="2555875" y="1268413"/>
            <a:ext cx="4176713" cy="6477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/>
              <a:t>ФУНКЦІОНАЛЬНІ ВІДБИТКИ</a:t>
            </a:r>
            <a:endParaRPr lang="ru-RU"/>
          </a:p>
        </p:txBody>
      </p:sp>
      <p:sp>
        <p:nvSpPr>
          <p:cNvPr id="29698" name="Rectangle 5"/>
          <p:cNvSpPr>
            <a:spLocks noChangeArrowheads="1"/>
          </p:cNvSpPr>
          <p:nvPr/>
        </p:nvSpPr>
        <p:spPr bwMode="auto">
          <a:xfrm>
            <a:off x="395288" y="2276475"/>
            <a:ext cx="3960812" cy="12239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b="1"/>
              <a:t>Компресійні</a:t>
            </a:r>
            <a:r>
              <a:rPr lang="uk-UA"/>
              <a:t> – отримують </a:t>
            </a:r>
          </a:p>
          <a:p>
            <a:pPr algn="ctr"/>
            <a:r>
              <a:rPr lang="uk-UA"/>
              <a:t>при пальцевому тиску лікаря</a:t>
            </a:r>
          </a:p>
          <a:p>
            <a:pPr algn="ctr"/>
            <a:r>
              <a:rPr lang="uk-UA"/>
              <a:t>чи при тиску прикушування пацієнта</a:t>
            </a:r>
            <a:endParaRPr lang="ru-RU"/>
          </a:p>
        </p:txBody>
      </p:sp>
      <p:sp>
        <p:nvSpPr>
          <p:cNvPr id="29699" name="Rectangle 6"/>
          <p:cNvSpPr>
            <a:spLocks noChangeArrowheads="1"/>
          </p:cNvSpPr>
          <p:nvPr/>
        </p:nvSpPr>
        <p:spPr bwMode="auto">
          <a:xfrm>
            <a:off x="2627313" y="3860800"/>
            <a:ext cx="3959225" cy="24479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b="1"/>
              <a:t>Диференційовані – </a:t>
            </a:r>
          </a:p>
          <a:p>
            <a:pPr algn="ctr"/>
            <a:r>
              <a:rPr lang="uk-UA"/>
              <a:t>забезпечують</a:t>
            </a:r>
          </a:p>
          <a:p>
            <a:pPr algn="ctr"/>
            <a:r>
              <a:rPr lang="uk-UA"/>
              <a:t> вибіркове навантаження</a:t>
            </a:r>
          </a:p>
          <a:p>
            <a:pPr algn="ctr"/>
            <a:r>
              <a:rPr lang="uk-UA"/>
              <a:t>на окремі ділянки</a:t>
            </a:r>
          </a:p>
          <a:p>
            <a:pPr algn="ctr"/>
            <a:r>
              <a:rPr lang="uk-UA"/>
              <a:t>протезного ложа</a:t>
            </a:r>
          </a:p>
          <a:p>
            <a:pPr algn="ctr"/>
            <a:r>
              <a:rPr lang="uk-UA"/>
              <a:t>залежно від їх </a:t>
            </a:r>
          </a:p>
          <a:p>
            <a:pPr algn="ctr"/>
            <a:r>
              <a:rPr lang="uk-UA"/>
              <a:t>функціональної виносливості</a:t>
            </a:r>
          </a:p>
          <a:p>
            <a:pPr algn="ctr"/>
            <a:endParaRPr lang="ru-RU"/>
          </a:p>
        </p:txBody>
      </p:sp>
      <p:sp>
        <p:nvSpPr>
          <p:cNvPr id="29700" name="Rectangle 7"/>
          <p:cNvSpPr>
            <a:spLocks noChangeArrowheads="1"/>
          </p:cNvSpPr>
          <p:nvPr/>
        </p:nvSpPr>
        <p:spPr bwMode="auto">
          <a:xfrm>
            <a:off x="4787900" y="2276475"/>
            <a:ext cx="3960813" cy="12239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b="1"/>
              <a:t>Декомпресійні (розвантажуючі)</a:t>
            </a:r>
            <a:r>
              <a:rPr lang="uk-UA"/>
              <a:t> – </a:t>
            </a:r>
          </a:p>
          <a:p>
            <a:pPr algn="ctr"/>
            <a:r>
              <a:rPr lang="uk-UA"/>
              <a:t>отримуються без тиску</a:t>
            </a:r>
          </a:p>
          <a:p>
            <a:pPr algn="ctr"/>
            <a:r>
              <a:rPr lang="uk-UA"/>
              <a:t>на тканини протезного ложа</a:t>
            </a:r>
            <a:endParaRPr lang="ru-RU"/>
          </a:p>
        </p:txBody>
      </p:sp>
      <p:sp>
        <p:nvSpPr>
          <p:cNvPr id="29701" name="Line 9"/>
          <p:cNvSpPr>
            <a:spLocks noChangeShapeType="1"/>
          </p:cNvSpPr>
          <p:nvPr/>
        </p:nvSpPr>
        <p:spPr bwMode="auto">
          <a:xfrm flipH="1">
            <a:off x="2555875" y="1916113"/>
            <a:ext cx="358775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9702" name="Line 10"/>
          <p:cNvSpPr>
            <a:spLocks noChangeShapeType="1"/>
          </p:cNvSpPr>
          <p:nvPr/>
        </p:nvSpPr>
        <p:spPr bwMode="auto">
          <a:xfrm>
            <a:off x="4572000" y="1916113"/>
            <a:ext cx="0" cy="19446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9703" name="Line 11"/>
          <p:cNvSpPr>
            <a:spLocks noChangeShapeType="1"/>
          </p:cNvSpPr>
          <p:nvPr/>
        </p:nvSpPr>
        <p:spPr bwMode="auto">
          <a:xfrm>
            <a:off x="5795963" y="1916113"/>
            <a:ext cx="504825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20687"/>
            <a:ext cx="3312368" cy="2655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088" y="620688"/>
            <a:ext cx="2854344" cy="2655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938" y="3861048"/>
            <a:ext cx="3093421" cy="2451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Прямоугольник 1"/>
          <p:cNvSpPr>
            <a:spLocks noChangeArrowheads="1"/>
          </p:cNvSpPr>
          <p:nvPr/>
        </p:nvSpPr>
        <p:spPr bwMode="auto">
          <a:xfrm>
            <a:off x="683568" y="764704"/>
            <a:ext cx="7704137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uk-UA" sz="2400" dirty="0">
                <a:latin typeface="+mn-lt"/>
              </a:rPr>
              <a:t>Вибір ступеня </a:t>
            </a:r>
            <a:r>
              <a:rPr lang="uk-UA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мукокомпресії</a:t>
            </a:r>
            <a:r>
              <a:rPr lang="uk-UA" sz="2400" dirty="0">
                <a:latin typeface="+mn-lt"/>
              </a:rPr>
              <a:t> залежить від особливостей слизової оболонки порожнини рота.</a:t>
            </a:r>
            <a:endParaRPr lang="ru-RU" sz="2400" dirty="0">
              <a:latin typeface="+mn-lt"/>
            </a:endParaRPr>
          </a:p>
          <a:p>
            <a:pPr algn="just">
              <a:defRPr/>
            </a:pPr>
            <a:endParaRPr lang="uk-UA" sz="2400" dirty="0">
              <a:latin typeface="+mn-lt"/>
            </a:endParaRPr>
          </a:p>
          <a:p>
            <a:pPr algn="just">
              <a:defRPr/>
            </a:pPr>
            <a:r>
              <a:rPr lang="uk-UA" sz="2400" dirty="0">
                <a:latin typeface="+mn-lt"/>
              </a:rPr>
              <a:t>В більшості випадків рекомендують знімати </a:t>
            </a:r>
            <a:r>
              <a:rPr lang="uk-UA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диференційовані відбитки</a:t>
            </a:r>
            <a:r>
              <a:rPr lang="uk-UA" sz="2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, </a:t>
            </a:r>
            <a:r>
              <a:rPr lang="uk-UA" sz="2400" dirty="0">
                <a:latin typeface="+mn-lt"/>
              </a:rPr>
              <a:t>так як в різних ділянках протезного ложа піддатливість слизової оболонки, як правило, різна.</a:t>
            </a:r>
            <a:endParaRPr lang="ru-RU" sz="2400" dirty="0">
              <a:latin typeface="+mn-lt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841510"/>
            <a:ext cx="2733675" cy="1711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848501"/>
            <a:ext cx="2676525" cy="170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3"/>
          <p:cNvSpPr>
            <a:spLocks noGrp="1"/>
          </p:cNvSpPr>
          <p:nvPr>
            <p:ph type="body" idx="4294967295"/>
          </p:nvPr>
        </p:nvSpPr>
        <p:spPr>
          <a:xfrm>
            <a:off x="611188" y="549275"/>
            <a:ext cx="8012112" cy="5903913"/>
          </a:xfrm>
        </p:spPr>
        <p:txBody>
          <a:bodyPr/>
          <a:lstStyle/>
          <a:p>
            <a:pPr algn="just">
              <a:defRPr/>
            </a:pPr>
            <a:r>
              <a:rPr lang="uk-UA" sz="2400" dirty="0">
                <a:solidFill>
                  <a:schemeClr val="tx1"/>
                </a:solidFill>
              </a:rPr>
              <a:t>Ділянки </a:t>
            </a:r>
            <a:r>
              <a:rPr lang="uk-UA" sz="2400" b="1" dirty="0">
                <a:solidFill>
                  <a:schemeClr val="accent1">
                    <a:lumMod val="50000"/>
                  </a:schemeClr>
                </a:solidFill>
              </a:rPr>
              <a:t>декомпресії</a:t>
            </a:r>
            <a:r>
              <a:rPr lang="uk-UA" sz="2400" dirty="0">
                <a:solidFill>
                  <a:schemeClr val="tx1"/>
                </a:solidFill>
              </a:rPr>
              <a:t> створюють в зонах </a:t>
            </a:r>
            <a:r>
              <a:rPr lang="uk-UA" sz="2400" b="1" dirty="0">
                <a:solidFill>
                  <a:schemeClr val="tx1"/>
                </a:solidFill>
              </a:rPr>
              <a:t>з </a:t>
            </a:r>
            <a:r>
              <a:rPr lang="uk-UA" sz="2400" b="1" dirty="0">
                <a:solidFill>
                  <a:schemeClr val="accent1">
                    <a:lumMod val="50000"/>
                  </a:schemeClr>
                </a:solidFill>
              </a:rPr>
              <a:t>атрофованою чи надмірно піддатливою</a:t>
            </a:r>
            <a:r>
              <a:rPr lang="uk-UA" sz="2400" b="1" dirty="0">
                <a:solidFill>
                  <a:schemeClr val="tx1"/>
                </a:solidFill>
              </a:rPr>
              <a:t> </a:t>
            </a:r>
            <a:r>
              <a:rPr lang="uk-UA" sz="2400" dirty="0">
                <a:solidFill>
                  <a:schemeClr val="tx1"/>
                </a:solidFill>
              </a:rPr>
              <a:t>слизовою оболонкою, а також при наявності «плаваючого </a:t>
            </a:r>
            <a:r>
              <a:rPr lang="uk-UA" sz="2400" dirty="0" err="1">
                <a:solidFill>
                  <a:schemeClr val="tx1"/>
                </a:solidFill>
              </a:rPr>
              <a:t>гребеня</a:t>
            </a:r>
            <a:r>
              <a:rPr lang="uk-UA" sz="2400" dirty="0">
                <a:solidFill>
                  <a:schemeClr val="tx1"/>
                </a:solidFill>
              </a:rPr>
              <a:t>» - альвеолярного відростка, який позбавлений кісткової основи.</a:t>
            </a:r>
            <a:endParaRPr lang="ru-RU" sz="2400" dirty="0">
              <a:solidFill>
                <a:schemeClr val="tx1"/>
              </a:solidFill>
            </a:endParaRPr>
          </a:p>
          <a:p>
            <a:pPr algn="just">
              <a:defRPr/>
            </a:pPr>
            <a:r>
              <a:rPr lang="uk-UA" sz="2400" dirty="0">
                <a:solidFill>
                  <a:schemeClr val="tx1"/>
                </a:solidFill>
              </a:rPr>
              <a:t>При наявності слизової оболонки з </a:t>
            </a:r>
            <a:r>
              <a:rPr lang="uk-UA" sz="2400" b="1" dirty="0">
                <a:solidFill>
                  <a:schemeClr val="accent1">
                    <a:lumMod val="50000"/>
                  </a:schemeClr>
                </a:solidFill>
              </a:rPr>
              <a:t>рівномірним </a:t>
            </a:r>
            <a:r>
              <a:rPr lang="uk-UA" sz="2400" b="1" dirty="0" err="1">
                <a:solidFill>
                  <a:schemeClr val="accent1">
                    <a:lumMod val="50000"/>
                  </a:schemeClr>
                </a:solidFill>
              </a:rPr>
              <a:t>помірно</a:t>
            </a:r>
            <a:r>
              <a:rPr lang="uk-UA" sz="2400" b="1" dirty="0">
                <a:solidFill>
                  <a:schemeClr val="accent1">
                    <a:lumMod val="50000"/>
                  </a:schemeClr>
                </a:solidFill>
              </a:rPr>
              <a:t> вираженим підслизовим шаром</a:t>
            </a:r>
            <a:r>
              <a:rPr lang="uk-UA" sz="2400" dirty="0">
                <a:solidFill>
                  <a:schemeClr val="tx1"/>
                </a:solidFill>
              </a:rPr>
              <a:t> показано зняття </a:t>
            </a:r>
            <a:r>
              <a:rPr lang="uk-UA" sz="2400" b="1" dirty="0">
                <a:solidFill>
                  <a:schemeClr val="accent1">
                    <a:lumMod val="50000"/>
                  </a:schemeClr>
                </a:solidFill>
              </a:rPr>
              <a:t>компресійних відбитків</a:t>
            </a:r>
            <a:r>
              <a:rPr lang="uk-UA" sz="24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algn="just">
              <a:defRPr/>
            </a:pPr>
            <a:endParaRPr lang="uk-UA" sz="2400" dirty="0">
              <a:solidFill>
                <a:schemeClr val="tx1"/>
              </a:solidFill>
            </a:endParaRP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uk-UA" sz="2400" dirty="0">
                <a:solidFill>
                  <a:schemeClr val="tx1"/>
                </a:solidFill>
              </a:rPr>
              <a:t>    Різноманітний ступінь компресії досягається шляхом створення </a:t>
            </a:r>
            <a:r>
              <a:rPr lang="uk-UA" sz="2400" b="1" dirty="0" err="1">
                <a:solidFill>
                  <a:schemeClr val="accent1">
                    <a:lumMod val="50000"/>
                  </a:schemeClr>
                </a:solidFill>
              </a:rPr>
              <a:t>перфорацій</a:t>
            </a:r>
            <a:r>
              <a:rPr lang="uk-UA" sz="2400" dirty="0">
                <a:solidFill>
                  <a:schemeClr val="tx1"/>
                </a:solidFill>
              </a:rPr>
              <a:t> в </a:t>
            </a:r>
            <a:r>
              <a:rPr lang="uk-UA" sz="2400" dirty="0" err="1">
                <a:solidFill>
                  <a:schemeClr val="tx1"/>
                </a:solidFill>
              </a:rPr>
              <a:t>відбитковій</a:t>
            </a:r>
            <a:r>
              <a:rPr lang="uk-UA" sz="2400" dirty="0">
                <a:solidFill>
                  <a:schemeClr val="tx1"/>
                </a:solidFill>
              </a:rPr>
              <a:t> ложці, використання </a:t>
            </a:r>
            <a:r>
              <a:rPr lang="uk-UA" sz="2400" dirty="0" err="1">
                <a:solidFill>
                  <a:schemeClr val="tx1"/>
                </a:solidFill>
              </a:rPr>
              <a:t>відбиткових</a:t>
            </a:r>
            <a:r>
              <a:rPr lang="uk-UA" sz="2400" dirty="0">
                <a:solidFill>
                  <a:schemeClr val="tx1"/>
                </a:solidFill>
              </a:rPr>
              <a:t> матеріалів з </a:t>
            </a:r>
            <a:r>
              <a:rPr lang="uk-UA" sz="2400" b="1" dirty="0">
                <a:solidFill>
                  <a:schemeClr val="accent1">
                    <a:lumMod val="50000"/>
                  </a:schemeClr>
                </a:solidFill>
              </a:rPr>
              <a:t>різними </a:t>
            </a:r>
            <a:r>
              <a:rPr lang="uk-UA" sz="2400" b="1" dirty="0" err="1">
                <a:solidFill>
                  <a:schemeClr val="accent1">
                    <a:lumMod val="50000"/>
                  </a:schemeClr>
                </a:solidFill>
              </a:rPr>
              <a:t>мукокомпресійними</a:t>
            </a:r>
            <a:r>
              <a:rPr lang="uk-UA" sz="2400" b="1" dirty="0">
                <a:solidFill>
                  <a:schemeClr val="accent1">
                    <a:lumMod val="50000"/>
                  </a:schemeClr>
                </a:solidFill>
              </a:rPr>
              <a:t> властивостями.</a:t>
            </a: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  <a:p>
            <a:pPr algn="just">
              <a:defRPr/>
            </a:pPr>
            <a:endParaRPr lang="ru-RU" sz="28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/>
          </p:cNvSpPr>
          <p:nvPr>
            <p:ph type="title"/>
          </p:nvPr>
        </p:nvSpPr>
        <p:spPr bwMode="auto">
          <a:xfrm>
            <a:off x="971600" y="188640"/>
            <a:ext cx="7200800" cy="8382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uk-UA" sz="3200" cap="none" dirty="0">
                <a:effectLst/>
              </a:rPr>
              <a:t>      </a:t>
            </a:r>
            <a:r>
              <a:rPr lang="uk-UA" sz="3200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Відбиткові ложки</a:t>
            </a:r>
            <a:endParaRPr lang="ru-RU" sz="3200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92200" y="1554163"/>
            <a:ext cx="7112000" cy="4525962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750" y="116632"/>
            <a:ext cx="7984477" cy="648897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sz="3200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Класифікація </a:t>
            </a:r>
            <a:r>
              <a:rPr lang="uk-UA" sz="3200" b="1" cap="none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відбиткових</a:t>
            </a:r>
            <a:r>
              <a:rPr lang="uk-UA" sz="3200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 ложок</a:t>
            </a:r>
            <a:endParaRPr lang="ru-RU" sz="3200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sp>
        <p:nvSpPr>
          <p:cNvPr id="19458" name="Прямоугольник 2"/>
          <p:cNvSpPr>
            <a:spLocks noChangeArrowheads="1"/>
          </p:cNvSpPr>
          <p:nvPr/>
        </p:nvSpPr>
        <p:spPr bwMode="auto">
          <a:xfrm>
            <a:off x="539750" y="1268413"/>
            <a:ext cx="8280400" cy="526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Tx/>
              <a:buChar char="•"/>
              <a:defRPr/>
            </a:pPr>
            <a:r>
              <a:rPr lang="uk-UA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По стороні застосування: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  <a:p>
            <a:pPr marL="342900" indent="-342900">
              <a:defRPr/>
            </a:pPr>
            <a:r>
              <a:rPr lang="uk-UA" sz="2400" dirty="0">
                <a:latin typeface="+mn-lt"/>
              </a:rPr>
              <a:t>Для одностороннього відбитку (з одної щелепи);</a:t>
            </a:r>
            <a:endParaRPr lang="ru-RU" sz="2400" dirty="0">
              <a:latin typeface="+mn-lt"/>
            </a:endParaRPr>
          </a:p>
          <a:p>
            <a:pPr marL="342900" indent="-342900">
              <a:defRPr/>
            </a:pPr>
            <a:r>
              <a:rPr lang="uk-UA" sz="2400" dirty="0">
                <a:latin typeface="+mn-lt"/>
              </a:rPr>
              <a:t>Для двостороннього відбитку (в прикусі).</a:t>
            </a:r>
            <a:endParaRPr lang="ru-RU" sz="2400" dirty="0">
              <a:latin typeface="+mn-lt"/>
            </a:endParaRPr>
          </a:p>
          <a:p>
            <a:pPr marL="342900" indent="-342900">
              <a:buFontTx/>
              <a:buChar char="•"/>
              <a:defRPr/>
            </a:pPr>
            <a:r>
              <a:rPr lang="uk-UA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По ступеню відповідності протезному ложу: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  <a:p>
            <a:pPr marL="342900" indent="-342900">
              <a:defRPr/>
            </a:pPr>
            <a:r>
              <a:rPr lang="uk-UA" sz="2400" dirty="0">
                <a:latin typeface="+mn-lt"/>
              </a:rPr>
              <a:t>Індивідуальні;</a:t>
            </a:r>
            <a:endParaRPr lang="ru-RU" sz="2400" dirty="0">
              <a:latin typeface="+mn-lt"/>
            </a:endParaRPr>
          </a:p>
          <a:p>
            <a:pPr marL="342900" indent="-342900">
              <a:defRPr/>
            </a:pPr>
            <a:r>
              <a:rPr lang="uk-UA" sz="2400" dirty="0">
                <a:latin typeface="+mn-lt"/>
              </a:rPr>
              <a:t>Стандартні;</a:t>
            </a:r>
            <a:endParaRPr lang="ru-RU" sz="2400" dirty="0">
              <a:latin typeface="+mn-lt"/>
            </a:endParaRPr>
          </a:p>
          <a:p>
            <a:pPr marL="342900" indent="-342900">
              <a:defRPr/>
            </a:pPr>
            <a:r>
              <a:rPr lang="uk-UA" sz="2400" dirty="0" err="1">
                <a:latin typeface="+mn-lt"/>
              </a:rPr>
              <a:t>Напівіндивідуальні</a:t>
            </a:r>
            <a:r>
              <a:rPr lang="uk-UA" sz="2400" dirty="0">
                <a:latin typeface="+mn-lt"/>
              </a:rPr>
              <a:t> (ложки </a:t>
            </a:r>
            <a:r>
              <a:rPr lang="uk-UA" sz="2400" dirty="0" err="1">
                <a:latin typeface="+mn-lt"/>
              </a:rPr>
              <a:t>Шрейнмейкерса</a:t>
            </a:r>
            <a:r>
              <a:rPr lang="uk-UA" sz="2400" dirty="0">
                <a:latin typeface="+mn-lt"/>
              </a:rPr>
              <a:t>).</a:t>
            </a:r>
            <a:endParaRPr lang="ru-RU" sz="2400" dirty="0">
              <a:latin typeface="+mn-lt"/>
            </a:endParaRPr>
          </a:p>
          <a:p>
            <a:pPr marL="342900" indent="-342900">
              <a:buFontTx/>
              <a:buChar char="•"/>
              <a:defRPr/>
            </a:pPr>
            <a:r>
              <a:rPr lang="uk-UA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По матеріалу: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  <a:p>
            <a:pPr marL="342900" indent="-342900">
              <a:defRPr/>
            </a:pPr>
            <a:r>
              <a:rPr lang="uk-UA" sz="2400" dirty="0">
                <a:latin typeface="+mn-lt"/>
              </a:rPr>
              <a:t>Металеві;</a:t>
            </a:r>
            <a:endParaRPr lang="ru-RU" sz="2400" dirty="0">
              <a:latin typeface="+mn-lt"/>
            </a:endParaRPr>
          </a:p>
          <a:p>
            <a:pPr marL="342900" indent="-342900">
              <a:defRPr/>
            </a:pPr>
            <a:r>
              <a:rPr lang="uk-UA" sz="2400" dirty="0">
                <a:latin typeface="+mn-lt"/>
              </a:rPr>
              <a:t>Пластмасові;</a:t>
            </a:r>
          </a:p>
          <a:p>
            <a:pPr marL="342900" indent="-342900">
              <a:buFontTx/>
              <a:buChar char="•"/>
              <a:defRPr/>
            </a:pPr>
            <a:r>
              <a:rPr lang="uk-UA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По розміру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  <a:p>
            <a:pPr marL="342900" indent="-342900">
              <a:buFontTx/>
              <a:buChar char="•"/>
              <a:defRPr/>
            </a:pPr>
            <a:r>
              <a:rPr lang="uk-UA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По протяжності: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  <a:p>
            <a:pPr marL="342900" indent="-342900">
              <a:defRPr/>
            </a:pPr>
            <a:r>
              <a:rPr lang="uk-UA" sz="2400" dirty="0">
                <a:latin typeface="+mn-lt"/>
              </a:rPr>
              <a:t>Повні;</a:t>
            </a:r>
            <a:endParaRPr lang="ru-RU" sz="2400" dirty="0">
              <a:latin typeface="+mn-lt"/>
            </a:endParaRPr>
          </a:p>
          <a:p>
            <a:pPr marL="342900" indent="-342900">
              <a:defRPr/>
            </a:pPr>
            <a:r>
              <a:rPr lang="uk-UA" sz="2400" dirty="0">
                <a:latin typeface="+mn-lt"/>
              </a:rPr>
              <a:t>Часткові.</a:t>
            </a:r>
            <a:endParaRPr lang="ru-RU" sz="2400" dirty="0">
              <a:latin typeface="+mn-l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4"/>
          <p:cNvPicPr>
            <a:picLocks noChangeAspect="1" noChangeArrowheads="1"/>
          </p:cNvPicPr>
          <p:nvPr/>
        </p:nvPicPr>
        <p:blipFill>
          <a:blip r:embed="rId2"/>
          <a:srcRect t="24347" b="5978"/>
          <a:stretch>
            <a:fillRect/>
          </a:stretch>
        </p:blipFill>
        <p:spPr bwMode="auto">
          <a:xfrm>
            <a:off x="179388" y="1916113"/>
            <a:ext cx="8785225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211234" y="387496"/>
            <a:ext cx="8820472" cy="822034"/>
          </a:xfr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uk-UA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Протезне поле      відбиток      модель</a:t>
            </a:r>
            <a:br>
              <a:rPr lang="uk-UA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</a:br>
            <a:r>
              <a:rPr lang="uk-UA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протез       протезне поле</a:t>
            </a:r>
            <a:endParaRPr lang="ru-RU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3995738" y="620713"/>
            <a:ext cx="431800" cy="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6121400" y="606425"/>
            <a:ext cx="454025" cy="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8027988" y="620713"/>
            <a:ext cx="504825" cy="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3708400" y="1052513"/>
            <a:ext cx="503238" cy="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3838" y="188640"/>
            <a:ext cx="7875950" cy="524911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Класифікація </a:t>
            </a:r>
            <a:r>
              <a:rPr lang="uk-UA" b="1" cap="none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відбиткових</a:t>
            </a:r>
            <a:r>
              <a:rPr lang="uk-UA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 ложок</a:t>
            </a:r>
            <a:endParaRPr lang="ru-RU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sp>
        <p:nvSpPr>
          <p:cNvPr id="20482" name="Прямоугольник 2"/>
          <p:cNvSpPr>
            <a:spLocks noChangeArrowheads="1"/>
          </p:cNvSpPr>
          <p:nvPr/>
        </p:nvSpPr>
        <p:spPr bwMode="auto">
          <a:xfrm>
            <a:off x="1042988" y="2997200"/>
            <a:ext cx="74168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uk-UA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По формі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  <a:p>
            <a:pPr>
              <a:defRPr/>
            </a:pPr>
            <a:r>
              <a:rPr lang="uk-UA" sz="2400" dirty="0">
                <a:latin typeface="+mn-lt"/>
              </a:rPr>
              <a:t>Для беззубої щелепи;</a:t>
            </a:r>
            <a:endParaRPr lang="ru-RU" sz="2400" dirty="0">
              <a:latin typeface="+mn-lt"/>
            </a:endParaRPr>
          </a:p>
          <a:p>
            <a:pPr>
              <a:defRPr/>
            </a:pPr>
            <a:r>
              <a:rPr lang="uk-UA" sz="2400" dirty="0">
                <a:latin typeface="+mn-lt"/>
              </a:rPr>
              <a:t>Для повного зубного ряду;</a:t>
            </a:r>
            <a:endParaRPr lang="ru-RU" sz="2400" dirty="0">
              <a:latin typeface="+mn-lt"/>
            </a:endParaRPr>
          </a:p>
          <a:p>
            <a:pPr>
              <a:defRPr/>
            </a:pPr>
            <a:r>
              <a:rPr lang="uk-UA" sz="2400" dirty="0">
                <a:latin typeface="+mn-lt"/>
              </a:rPr>
              <a:t>Для часткової </a:t>
            </a:r>
            <a:r>
              <a:rPr lang="uk-UA" sz="2400" dirty="0" err="1">
                <a:latin typeface="+mn-lt"/>
              </a:rPr>
              <a:t>адентії</a:t>
            </a:r>
            <a:r>
              <a:rPr lang="uk-UA" sz="2400" dirty="0">
                <a:latin typeface="+mn-lt"/>
              </a:rPr>
              <a:t>.</a:t>
            </a:r>
          </a:p>
          <a:p>
            <a:pPr>
              <a:defRPr/>
            </a:pPr>
            <a:endParaRPr lang="ru-RU" sz="2400" dirty="0">
              <a:latin typeface="+mn-lt"/>
            </a:endParaRPr>
          </a:p>
          <a:p>
            <a:pPr>
              <a:defRPr/>
            </a:pPr>
            <a:r>
              <a:rPr lang="uk-UA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З допоміжними конструктивними особливостями:</a:t>
            </a:r>
            <a:endParaRPr lang="ru-RU" sz="2400" dirty="0">
              <a:latin typeface="+mn-lt"/>
            </a:endParaRPr>
          </a:p>
          <a:p>
            <a:pPr>
              <a:defRPr/>
            </a:pPr>
            <a:r>
              <a:rPr lang="uk-UA" sz="2400" dirty="0">
                <a:latin typeface="+mn-lt"/>
              </a:rPr>
              <a:t>Розсувні;</a:t>
            </a:r>
            <a:endParaRPr lang="ru-RU" sz="2400" dirty="0">
              <a:latin typeface="+mn-lt"/>
            </a:endParaRPr>
          </a:p>
          <a:p>
            <a:pPr>
              <a:defRPr/>
            </a:pPr>
            <a:r>
              <a:rPr lang="uk-UA" sz="2400" dirty="0">
                <a:latin typeface="+mn-lt"/>
              </a:rPr>
              <a:t>Розбірні.</a:t>
            </a:r>
            <a:endParaRPr lang="ru-RU" sz="2400" dirty="0">
              <a:latin typeface="+mn-lt"/>
            </a:endParaRPr>
          </a:p>
        </p:txBody>
      </p:sp>
      <p:sp>
        <p:nvSpPr>
          <p:cNvPr id="20483" name="Прямоугольник 3"/>
          <p:cNvSpPr>
            <a:spLocks noChangeArrowheads="1"/>
          </p:cNvSpPr>
          <p:nvPr/>
        </p:nvSpPr>
        <p:spPr bwMode="auto">
          <a:xfrm>
            <a:off x="971550" y="1196975"/>
            <a:ext cx="7488238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uk-UA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За наявністю елементів </a:t>
            </a:r>
            <a:r>
              <a:rPr lang="uk-UA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ретенції</a:t>
            </a:r>
            <a:r>
              <a:rPr lang="uk-UA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: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  <a:p>
            <a:pPr>
              <a:defRPr/>
            </a:pPr>
            <a:r>
              <a:rPr lang="uk-UA" sz="2400" dirty="0">
                <a:latin typeface="+mn-lt"/>
              </a:rPr>
              <a:t>Без елементів </a:t>
            </a:r>
            <a:r>
              <a:rPr lang="uk-UA" sz="2400" dirty="0" err="1">
                <a:latin typeface="+mn-lt"/>
              </a:rPr>
              <a:t>ретенції</a:t>
            </a:r>
            <a:r>
              <a:rPr lang="uk-UA" sz="2400" dirty="0">
                <a:latin typeface="+mn-lt"/>
              </a:rPr>
              <a:t>;</a:t>
            </a:r>
            <a:endParaRPr lang="ru-RU" sz="2400" dirty="0">
              <a:latin typeface="+mn-lt"/>
            </a:endParaRPr>
          </a:p>
          <a:p>
            <a:pPr>
              <a:defRPr/>
            </a:pPr>
            <a:r>
              <a:rPr lang="uk-UA" sz="2400" dirty="0">
                <a:latin typeface="+mn-lt"/>
              </a:rPr>
              <a:t>Перфоровані;</a:t>
            </a:r>
          </a:p>
          <a:p>
            <a:pPr>
              <a:defRPr/>
            </a:pPr>
            <a:r>
              <a:rPr lang="uk-UA" sz="2400" dirty="0">
                <a:latin typeface="+mn-lt"/>
              </a:rPr>
              <a:t>З кантом по бортику (</a:t>
            </a:r>
            <a:r>
              <a:rPr lang="en-US" sz="2400" dirty="0">
                <a:latin typeface="+mn-lt"/>
              </a:rPr>
              <a:t>Rim Lock</a:t>
            </a:r>
            <a:r>
              <a:rPr lang="uk-UA" sz="2400" dirty="0">
                <a:latin typeface="+mn-lt"/>
              </a:rPr>
              <a:t>)</a:t>
            </a:r>
            <a:r>
              <a:rPr lang="ru-RU" sz="2400" dirty="0">
                <a:latin typeface="+mn-lt"/>
              </a:rPr>
              <a:t>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188640"/>
            <a:ext cx="6032845" cy="84124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sz="3200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За стороною застосування:</a:t>
            </a:r>
            <a:endParaRPr lang="ru-RU" sz="3200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3595" y="1274514"/>
            <a:ext cx="5157948" cy="24425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507" name="TextBox 3"/>
          <p:cNvSpPr txBox="1">
            <a:spLocks noChangeArrowheads="1"/>
          </p:cNvSpPr>
          <p:nvPr/>
        </p:nvSpPr>
        <p:spPr bwMode="auto">
          <a:xfrm>
            <a:off x="708025" y="4581525"/>
            <a:ext cx="4181475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uk-UA" sz="2400" dirty="0">
                <a:latin typeface="+mn-lt"/>
              </a:rPr>
              <a:t>Для двостороннього відбитку </a:t>
            </a:r>
          </a:p>
          <a:p>
            <a:pPr algn="ctr">
              <a:defRPr/>
            </a:pPr>
            <a:r>
              <a:rPr lang="uk-UA" sz="2400" dirty="0">
                <a:latin typeface="+mn-lt"/>
              </a:rPr>
              <a:t>(в прикусі)</a:t>
            </a:r>
            <a:endParaRPr lang="ru-RU" sz="2400" dirty="0">
              <a:latin typeface="+mn-lt"/>
            </a:endParaRPr>
          </a:p>
          <a:p>
            <a:pPr algn="ctr">
              <a:defRPr/>
            </a:pPr>
            <a:endParaRPr lang="ru-RU" dirty="0">
              <a:latin typeface="Franklin Gothic Book" pitchFamily="34" charset="0"/>
            </a:endParaRPr>
          </a:p>
        </p:txBody>
      </p:sp>
      <p:sp>
        <p:nvSpPr>
          <p:cNvPr id="21509" name="TextBox 5"/>
          <p:cNvSpPr txBox="1">
            <a:spLocks noChangeArrowheads="1"/>
          </p:cNvSpPr>
          <p:nvPr/>
        </p:nvSpPr>
        <p:spPr bwMode="auto">
          <a:xfrm>
            <a:off x="5740400" y="4459288"/>
            <a:ext cx="3097213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2400" dirty="0">
                <a:latin typeface="+mn-lt"/>
              </a:rPr>
              <a:t>Для одностороннього відбитку </a:t>
            </a:r>
          </a:p>
          <a:p>
            <a:pPr algn="ctr">
              <a:defRPr/>
            </a:pPr>
            <a:r>
              <a:rPr lang="uk-UA" sz="2400" dirty="0">
                <a:latin typeface="+mn-lt"/>
              </a:rPr>
              <a:t>(з одної щелепи)</a:t>
            </a:r>
            <a:endParaRPr lang="ru-RU" sz="2400" dirty="0">
              <a:latin typeface="+mn-lt"/>
            </a:endParaRPr>
          </a:p>
          <a:p>
            <a:pPr algn="ctr">
              <a:defRPr/>
            </a:pPr>
            <a:endParaRPr lang="ru-RU" dirty="0">
              <a:latin typeface="Franklin Gothic Book" pitchFamily="34" charset="0"/>
            </a:endParaRPr>
          </a:p>
        </p:txBody>
      </p:sp>
      <p:pic>
        <p:nvPicPr>
          <p:cNvPr id="36869" name="Picture 2"/>
          <p:cNvPicPr>
            <a:picLocks noChangeAspect="1" noChangeArrowheads="1"/>
          </p:cNvPicPr>
          <p:nvPr/>
        </p:nvPicPr>
        <p:blipFill>
          <a:blip r:embed="rId3"/>
          <a:srcRect t="6729" b="25890"/>
          <a:stretch>
            <a:fillRect/>
          </a:stretch>
        </p:blipFill>
        <p:spPr bwMode="auto">
          <a:xfrm>
            <a:off x="5792788" y="1201738"/>
            <a:ext cx="3295650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763" y="332656"/>
            <a:ext cx="8686800" cy="841248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За ступенем відповідності протезному ложу:</a:t>
            </a:r>
            <a:endParaRPr lang="ru-RU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sp>
        <p:nvSpPr>
          <p:cNvPr id="22531" name="TextBox 3"/>
          <p:cNvSpPr txBox="1">
            <a:spLocks noChangeArrowheads="1"/>
          </p:cNvSpPr>
          <p:nvPr/>
        </p:nvSpPr>
        <p:spPr bwMode="auto">
          <a:xfrm>
            <a:off x="1495425" y="5559425"/>
            <a:ext cx="19653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sz="2400" dirty="0">
                <a:latin typeface="+mn-lt"/>
              </a:rPr>
              <a:t>Індивідуальні</a:t>
            </a:r>
            <a:endParaRPr lang="ru-RU" sz="2400" dirty="0">
              <a:latin typeface="+mn-lt"/>
            </a:endParaRPr>
          </a:p>
        </p:txBody>
      </p:sp>
      <p:sp>
        <p:nvSpPr>
          <p:cNvPr id="22533" name="TextBox 6"/>
          <p:cNvSpPr txBox="1">
            <a:spLocks noChangeArrowheads="1"/>
          </p:cNvSpPr>
          <p:nvPr/>
        </p:nvSpPr>
        <p:spPr bwMode="auto">
          <a:xfrm>
            <a:off x="6145213" y="5586413"/>
            <a:ext cx="166211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sz="2400" dirty="0">
                <a:latin typeface="+mn-lt"/>
              </a:rPr>
              <a:t>Стандартні</a:t>
            </a:r>
            <a:endParaRPr lang="ru-RU" sz="2400" dirty="0">
              <a:latin typeface="+mn-l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/>
          <a:srcRect b="50000"/>
          <a:stretch/>
        </p:blipFill>
        <p:spPr bwMode="auto">
          <a:xfrm>
            <a:off x="5292079" y="1916832"/>
            <a:ext cx="3331353" cy="3180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789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8925" y="1916113"/>
            <a:ext cx="4335463" cy="32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За матеріалом:</a:t>
            </a:r>
            <a:br>
              <a:rPr lang="ru-RU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</a:br>
            <a:endParaRPr lang="ru-RU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640502"/>
            <a:ext cx="3816424" cy="33726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555" name="TextBox 3"/>
          <p:cNvSpPr txBox="1">
            <a:spLocks noChangeArrowheads="1"/>
          </p:cNvSpPr>
          <p:nvPr/>
        </p:nvSpPr>
        <p:spPr bwMode="auto">
          <a:xfrm>
            <a:off x="1600200" y="5445125"/>
            <a:ext cx="1873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sz="2400" dirty="0">
                <a:latin typeface="+mn-lt"/>
              </a:rPr>
              <a:t>Пластмасові</a:t>
            </a:r>
            <a:endParaRPr lang="ru-RU" sz="2400" dirty="0">
              <a:latin typeface="+mn-lt"/>
            </a:endParaRPr>
          </a:p>
        </p:txBody>
      </p:sp>
      <p:sp>
        <p:nvSpPr>
          <p:cNvPr id="23557" name="TextBox 6"/>
          <p:cNvSpPr txBox="1">
            <a:spLocks noChangeArrowheads="1"/>
          </p:cNvSpPr>
          <p:nvPr/>
        </p:nvSpPr>
        <p:spPr bwMode="auto">
          <a:xfrm>
            <a:off x="6108700" y="5380038"/>
            <a:ext cx="14112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sz="2400" dirty="0">
                <a:latin typeface="+mn-lt"/>
              </a:rPr>
              <a:t>Металеві</a:t>
            </a:r>
            <a:endParaRPr lang="ru-RU" sz="2400" dirty="0">
              <a:latin typeface="+mn-lt"/>
            </a:endParaRPr>
          </a:p>
        </p:txBody>
      </p:sp>
      <p:pic>
        <p:nvPicPr>
          <p:cNvPr id="3891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528763"/>
            <a:ext cx="4011613" cy="362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  <a:latin typeface="+mn-lt"/>
              </a:rPr>
              <a:t>За протяжністю:</a:t>
            </a:r>
            <a:br>
              <a:rPr lang="ru-RU" b="1" dirty="0"/>
            </a:b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700808"/>
            <a:ext cx="4016398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579" name="TextBox 2"/>
          <p:cNvSpPr txBox="1">
            <a:spLocks noChangeArrowheads="1"/>
          </p:cNvSpPr>
          <p:nvPr/>
        </p:nvSpPr>
        <p:spPr bwMode="auto">
          <a:xfrm>
            <a:off x="1863725" y="5060950"/>
            <a:ext cx="16573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uk-UA" sz="2400" dirty="0">
                <a:latin typeface="+mn-lt"/>
              </a:rPr>
              <a:t>Часткові</a:t>
            </a:r>
            <a:endParaRPr lang="ru-RU" sz="2400" dirty="0"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8114" y="1700808"/>
            <a:ext cx="3630350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581" name="TextBox 4"/>
          <p:cNvSpPr txBox="1">
            <a:spLocks noChangeArrowheads="1"/>
          </p:cNvSpPr>
          <p:nvPr/>
        </p:nvSpPr>
        <p:spPr bwMode="auto">
          <a:xfrm>
            <a:off x="6529388" y="5081588"/>
            <a:ext cx="94773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sz="2400" dirty="0">
                <a:latin typeface="+mn-lt"/>
              </a:rPr>
              <a:t>Повні</a:t>
            </a:r>
            <a:endParaRPr lang="ru-RU" sz="2400" dirty="0">
              <a:latin typeface="+mn-l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1412875"/>
            <a:ext cx="3081337" cy="459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2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1638" y="1412875"/>
            <a:ext cx="4746625" cy="460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188094" y="188640"/>
            <a:ext cx="7272338" cy="841375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>
              <a:defRPr/>
            </a:pPr>
            <a:r>
              <a:rPr lang="uk-UA" sz="3200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  <a:latin typeface="+mn-lt"/>
              </a:rPr>
              <a:t>Критерії, що впливають на отримання якісних відбитків:</a:t>
            </a:r>
            <a:endParaRPr lang="ru-RU" sz="3200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/>
              <a:latin typeface="+mn-lt"/>
            </a:endParaRPr>
          </a:p>
        </p:txBody>
      </p:sp>
      <p:sp>
        <p:nvSpPr>
          <p:cNvPr id="31746" name="Прямоугольник 2"/>
          <p:cNvSpPr>
            <a:spLocks noChangeArrowheads="1"/>
          </p:cNvSpPr>
          <p:nvPr/>
        </p:nvSpPr>
        <p:spPr bwMode="auto">
          <a:xfrm>
            <a:off x="755650" y="1725613"/>
            <a:ext cx="7704138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uk-UA" sz="2400" dirty="0">
                <a:latin typeface="+mn-lt"/>
              </a:rPr>
              <a:t>Підбір </a:t>
            </a:r>
            <a:r>
              <a:rPr lang="uk-UA" sz="2400" dirty="0" err="1">
                <a:latin typeface="+mn-lt"/>
              </a:rPr>
              <a:t>відбиткової</a:t>
            </a:r>
            <a:r>
              <a:rPr lang="uk-UA" sz="2400" dirty="0">
                <a:latin typeface="+mn-lt"/>
              </a:rPr>
              <a:t> ложки;</a:t>
            </a:r>
            <a:endParaRPr lang="ru-RU" sz="2400" dirty="0"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uk-UA" sz="2400" dirty="0">
                <a:latin typeface="+mn-lt"/>
              </a:rPr>
              <a:t>Якість </a:t>
            </a:r>
            <a:r>
              <a:rPr lang="uk-UA" sz="2400" dirty="0" err="1">
                <a:latin typeface="+mn-lt"/>
              </a:rPr>
              <a:t>відбиткового</a:t>
            </a:r>
            <a:r>
              <a:rPr lang="uk-UA" sz="2400" dirty="0">
                <a:latin typeface="+mn-lt"/>
              </a:rPr>
              <a:t> матеріалу;</a:t>
            </a:r>
            <a:endParaRPr lang="ru-RU" sz="2400" dirty="0"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uk-UA" sz="2400" dirty="0">
                <a:latin typeface="+mn-lt"/>
              </a:rPr>
              <a:t>Методика зняття відбитку;</a:t>
            </a:r>
            <a:endParaRPr lang="ru-RU" sz="2400" dirty="0"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uk-UA" sz="2400" dirty="0">
                <a:latin typeface="+mn-lt"/>
              </a:rPr>
              <a:t>Дотримання інструкції та збереження пропорцій: правильне дозування і замішування </a:t>
            </a:r>
            <a:r>
              <a:rPr lang="uk-UA" sz="2400" dirty="0" err="1">
                <a:latin typeface="+mn-lt"/>
              </a:rPr>
              <a:t>відбиткового</a:t>
            </a:r>
            <a:r>
              <a:rPr lang="uk-UA" sz="2400" dirty="0">
                <a:latin typeface="+mn-lt"/>
              </a:rPr>
              <a:t> матеріалу;</a:t>
            </a:r>
            <a:endParaRPr lang="ru-RU" sz="2400" dirty="0"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uk-UA" sz="2400" dirty="0" err="1">
                <a:latin typeface="+mn-lt"/>
              </a:rPr>
              <a:t>Адгезивні</a:t>
            </a:r>
            <a:r>
              <a:rPr lang="uk-UA" sz="2400" dirty="0">
                <a:latin typeface="+mn-lt"/>
              </a:rPr>
              <a:t> властивості </a:t>
            </a:r>
            <a:r>
              <a:rPr lang="uk-UA" sz="2400" dirty="0" err="1">
                <a:latin typeface="+mn-lt"/>
              </a:rPr>
              <a:t>відбиткового</a:t>
            </a:r>
            <a:r>
              <a:rPr lang="uk-UA" sz="2400" dirty="0">
                <a:latin typeface="+mn-lt"/>
              </a:rPr>
              <a:t> матеріалу до ложки;</a:t>
            </a:r>
            <a:endParaRPr lang="ru-RU" sz="2400" dirty="0"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uk-UA" sz="2400" dirty="0">
                <a:latin typeface="+mn-lt"/>
              </a:rPr>
              <a:t>Умови зберігання </a:t>
            </a:r>
            <a:r>
              <a:rPr lang="uk-UA" sz="2400" dirty="0" err="1">
                <a:latin typeface="+mn-lt"/>
              </a:rPr>
              <a:t>відбиткового</a:t>
            </a:r>
            <a:r>
              <a:rPr lang="uk-UA" sz="2400" dirty="0">
                <a:latin typeface="+mn-lt"/>
              </a:rPr>
              <a:t> матеріалу та отриманого відбитку.</a:t>
            </a:r>
            <a:endParaRPr lang="ru-RU" sz="2400" dirty="0">
              <a:latin typeface="+mn-lt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Заголовок 1"/>
          <p:cNvSpPr>
            <a:spLocks noGrp="1"/>
          </p:cNvSpPr>
          <p:nvPr>
            <p:ph type="title"/>
          </p:nvPr>
        </p:nvSpPr>
        <p:spPr bwMode="auto">
          <a:xfrm>
            <a:off x="992414" y="332656"/>
            <a:ext cx="7475537" cy="792162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uk-UA" sz="3200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  <a:latin typeface="+mn-lt"/>
              </a:rPr>
              <a:t>Вимоги до якісного відбитку:</a:t>
            </a:r>
            <a:endParaRPr lang="ru-RU" sz="3200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/>
              <a:latin typeface="+mn-lt"/>
            </a:endParaRPr>
          </a:p>
        </p:txBody>
      </p:sp>
      <p:sp>
        <p:nvSpPr>
          <p:cNvPr id="43010" name="Прямоугольник 2"/>
          <p:cNvSpPr>
            <a:spLocks noChangeArrowheads="1"/>
          </p:cNvSpPr>
          <p:nvPr/>
        </p:nvSpPr>
        <p:spPr bwMode="auto">
          <a:xfrm>
            <a:off x="1237460" y="1700808"/>
            <a:ext cx="6985000" cy="372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000" dirty="0">
              <a:latin typeface="Franklin Gothic Book" pitchFamily="34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uk-UA" sz="2400" dirty="0">
                <a:latin typeface="Franklin Gothic Medium" pitchFamily="34" charset="0"/>
              </a:rPr>
              <a:t>  Щільне прилягання до </a:t>
            </a:r>
            <a:r>
              <a:rPr lang="uk-UA" sz="2400" dirty="0" err="1">
                <a:latin typeface="Franklin Gothic Medium" pitchFamily="34" charset="0"/>
              </a:rPr>
              <a:t>відбиткової</a:t>
            </a:r>
            <a:r>
              <a:rPr lang="uk-UA" sz="2400" dirty="0">
                <a:latin typeface="Franklin Gothic Medium" pitchFamily="34" charset="0"/>
              </a:rPr>
              <a:t> ложки на всьому протязі та щільна фіксація до неї; </a:t>
            </a:r>
          </a:p>
          <a:p>
            <a:pPr algn="just">
              <a:buFont typeface="Wingdings" pitchFamily="2" charset="2"/>
              <a:buNone/>
            </a:pPr>
            <a:endParaRPr lang="ru-RU" sz="2400" dirty="0">
              <a:latin typeface="Franklin Gothic Medium" pitchFamily="34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uk-UA" sz="2400" dirty="0">
                <a:latin typeface="Franklin Gothic Medium" pitchFamily="34" charset="0"/>
              </a:rPr>
              <a:t>  Точне відображення всіх елементів протезного ложа і прилеглих до нього тканин;</a:t>
            </a:r>
          </a:p>
          <a:p>
            <a:pPr algn="just"/>
            <a:endParaRPr lang="ru-RU" sz="2400" dirty="0">
              <a:latin typeface="Franklin Gothic Medium" pitchFamily="34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uk-UA" sz="2400" dirty="0">
                <a:latin typeface="Franklin Gothic Medium" pitchFamily="34" charset="0"/>
              </a:rPr>
              <a:t>  Відсутність дефектів та деформацій (змазаних та розмитих ділянок, тріщин, пухирців, пор, відтяжок та інших дефектів).</a:t>
            </a:r>
            <a:endParaRPr lang="ru-RU" sz="2400" dirty="0">
              <a:latin typeface="Franklin Gothic Medium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15616" y="260648"/>
            <a:ext cx="7227912" cy="838200"/>
          </a:xfrm>
        </p:spPr>
        <p:txBody>
          <a:bodyPr/>
          <a:lstStyle/>
          <a:p>
            <a:pPr algn="ctr">
              <a:defRPr/>
            </a:pPr>
            <a:r>
              <a:rPr lang="uk-UA" sz="3200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Вимоги до якісного відбитку:</a:t>
            </a:r>
            <a:endParaRPr lang="ru-RU" sz="3200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sp>
        <p:nvSpPr>
          <p:cNvPr id="44034" name="Объект 3"/>
          <p:cNvSpPr>
            <a:spLocks noGrp="1"/>
          </p:cNvSpPr>
          <p:nvPr>
            <p:ph idx="1"/>
          </p:nvPr>
        </p:nvSpPr>
        <p:spPr>
          <a:xfrm>
            <a:off x="1042988" y="1341438"/>
            <a:ext cx="7129462" cy="5327650"/>
          </a:xfrm>
        </p:spPr>
        <p:txBody>
          <a:bodyPr/>
          <a:lstStyle/>
          <a:p>
            <a:pPr algn="just" eaLnBrk="1" hangingPunct="1">
              <a:spcBef>
                <a:spcPct val="0"/>
              </a:spcBef>
              <a:buClrTx/>
              <a:buSzTx/>
              <a:buFont typeface="Wingdings" pitchFamily="2" charset="2"/>
              <a:buChar char="Ø"/>
            </a:pPr>
            <a:r>
              <a:rPr lang="uk-UA" sz="2400">
                <a:solidFill>
                  <a:srgbClr val="000000"/>
                </a:solidFill>
              </a:rPr>
              <a:t>Рівномірна товщина країв відбитку на всьому протязі та з чіткими правильно оформленими краями (заокругленої правильної форми);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 typeface="Wingdings" pitchFamily="2" charset="2"/>
              <a:buNone/>
            </a:pPr>
            <a:endParaRPr lang="ru-RU" sz="2400">
              <a:solidFill>
                <a:srgbClr val="000000"/>
              </a:solidFill>
            </a:endParaRPr>
          </a:p>
          <a:p>
            <a:pPr algn="just" eaLnBrk="1" hangingPunct="1">
              <a:spcBef>
                <a:spcPct val="0"/>
              </a:spcBef>
              <a:buClrTx/>
              <a:buSzTx/>
              <a:buFont typeface="Wingdings" pitchFamily="2" charset="2"/>
              <a:buChar char="Ø"/>
            </a:pPr>
            <a:r>
              <a:rPr lang="uk-UA" sz="2400">
                <a:solidFill>
                  <a:srgbClr val="000000"/>
                </a:solidFill>
              </a:rPr>
              <a:t>Розміщення відображення зубного ряду чи альвеолярного відростку в відбитку посередині між бортами ложки.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 typeface="Wingdings" pitchFamily="2" charset="2"/>
              <a:buChar char="Ø"/>
            </a:pPr>
            <a:endParaRPr lang="ru-RU" sz="2400">
              <a:solidFill>
                <a:srgbClr val="000000"/>
              </a:solidFill>
            </a:endParaRPr>
          </a:p>
          <a:p>
            <a:pPr algn="just" eaLnBrk="1" hangingPunct="1">
              <a:spcBef>
                <a:spcPct val="0"/>
              </a:spcBef>
              <a:buClrTx/>
              <a:buSzTx/>
              <a:buFont typeface="Wingdings" pitchFamily="2" charset="2"/>
              <a:buChar char="Ø"/>
            </a:pPr>
            <a:r>
              <a:rPr lang="uk-UA" sz="2400">
                <a:solidFill>
                  <a:srgbClr val="000000"/>
                </a:solidFill>
              </a:rPr>
              <a:t>Відсутність деформації під час відливання моделі;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 typeface="Wingdings" pitchFamily="2" charset="2"/>
              <a:buNone/>
            </a:pPr>
            <a:endParaRPr lang="uk-UA" sz="2400">
              <a:solidFill>
                <a:srgbClr val="000000"/>
              </a:solidFill>
            </a:endParaRPr>
          </a:p>
          <a:p>
            <a:pPr algn="just" eaLnBrk="1" hangingPunct="1">
              <a:spcBef>
                <a:spcPct val="0"/>
              </a:spcBef>
              <a:buClrTx/>
              <a:buSzTx/>
              <a:buFont typeface="Wingdings" pitchFamily="2" charset="2"/>
              <a:buChar char="Ø"/>
            </a:pPr>
            <a:r>
              <a:rPr lang="uk-UA" sz="2400">
                <a:solidFill>
                  <a:srgbClr val="000000"/>
                </a:solidFill>
              </a:rPr>
              <a:t>Відсутність усадки протягом часу, який необхідний для отримання моделі.</a:t>
            </a:r>
            <a:endParaRPr lang="ru-RU" sz="24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260648"/>
            <a:ext cx="5928593" cy="84137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Оцінка якісного відбитку</a:t>
            </a:r>
            <a:endParaRPr lang="ru-RU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pic>
        <p:nvPicPr>
          <p:cNvPr id="45058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5150" y="1790700"/>
            <a:ext cx="5368925" cy="429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Прямоугольник 2"/>
          <p:cNvSpPr>
            <a:spLocks noChangeArrowheads="1"/>
          </p:cNvSpPr>
          <p:nvPr/>
        </p:nvSpPr>
        <p:spPr bwMode="auto">
          <a:xfrm>
            <a:off x="1187450" y="1773238"/>
            <a:ext cx="7200900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uk-UA" sz="2400" b="1" u="sng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Протезне </a:t>
            </a:r>
            <a:r>
              <a:rPr lang="en-US" sz="2400" b="1" u="sng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uk-UA" sz="2400" b="1" u="sng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ложе</a:t>
            </a:r>
            <a:r>
              <a:rPr lang="uk-UA" sz="2400" dirty="0" err="1">
                <a:latin typeface="+mn-lt"/>
              </a:rPr>
              <a:t>–</a:t>
            </a:r>
            <a:r>
              <a:rPr lang="uk-UA" sz="2400" dirty="0">
                <a:latin typeface="+mn-lt"/>
              </a:rPr>
              <a:t> комплекс органів та тканин, які знаходяться в безпосередньому контакті з зубним протезом. </a:t>
            </a:r>
          </a:p>
          <a:p>
            <a:pPr algn="just">
              <a:defRPr/>
            </a:pPr>
            <a:endParaRPr lang="ru-RU" sz="2400" dirty="0">
              <a:latin typeface="+mn-lt"/>
            </a:endParaRPr>
          </a:p>
          <a:p>
            <a:pPr algn="just">
              <a:defRPr/>
            </a:pPr>
            <a:r>
              <a:rPr lang="uk-UA" sz="2400" b="1" u="sng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Протезне поле</a:t>
            </a:r>
            <a:r>
              <a:rPr lang="uk-UA" sz="2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uk-UA" sz="2400" dirty="0">
                <a:latin typeface="+mn-lt"/>
              </a:rPr>
              <a:t>– поняття, яке включає в себе  органи та тканини щелепно-лицевої ділянки, які знаходяться в зоні опосередкованої та безпосередньої дії протезу (тканини протезного ложа, жувальні та мімічні м’язи, СНЩС, слинні залози, органи, які забезпечують </a:t>
            </a:r>
            <a:r>
              <a:rPr lang="uk-UA" sz="2400" dirty="0" err="1">
                <a:latin typeface="+mn-lt"/>
              </a:rPr>
              <a:t>нейрорегуляторну</a:t>
            </a:r>
            <a:r>
              <a:rPr lang="uk-UA" sz="2400" dirty="0">
                <a:latin typeface="+mn-lt"/>
              </a:rPr>
              <a:t> та трофічну функції).</a:t>
            </a:r>
            <a:endParaRPr lang="ru-RU" sz="2400" dirty="0">
              <a:latin typeface="+mn-lt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457200" y="260648"/>
            <a:ext cx="8686800" cy="838200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uk-UA" sz="3200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Відбиткові матеріали</a:t>
            </a:r>
            <a:endParaRPr lang="ru-RU" sz="3200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pic>
        <p:nvPicPr>
          <p:cNvPr id="4608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013" y="1700213"/>
            <a:ext cx="7215187" cy="430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3528" y="260648"/>
            <a:ext cx="8686800" cy="838200"/>
          </a:xfrm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uk-UA" altLang="uk-UA" sz="3200" b="1" kern="0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Вимоги до </a:t>
            </a:r>
            <a:r>
              <a:rPr lang="uk-UA" altLang="uk-UA" sz="3200" b="1" kern="0" cap="none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відбиткових</a:t>
            </a:r>
            <a:r>
              <a:rPr lang="uk-UA" altLang="uk-UA" sz="3200" b="1" kern="0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 матеріалів:</a:t>
            </a:r>
            <a:endParaRPr lang="uk-UA" sz="3200" dirty="0">
              <a:solidFill>
                <a:schemeClr val="accent1">
                  <a:lumMod val="50000"/>
                </a:schemeClr>
              </a:solidFill>
              <a:effectLst/>
              <a:latin typeface="+mn-lt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250825" y="1484313"/>
            <a:ext cx="8686800" cy="4886325"/>
          </a:xfrm>
        </p:spPr>
        <p:txBody>
          <a:bodyPr/>
          <a:lstStyle/>
          <a:p>
            <a:pPr algn="just" eaLnBrk="1" hangingPunct="1">
              <a:buClr>
                <a:srgbClr val="FFFFCC"/>
              </a:buClr>
              <a:buFont typeface="Wingdings 2" pitchFamily="18" charset="2"/>
              <a:buNone/>
              <a:defRPr/>
            </a:pPr>
            <a:r>
              <a:rPr lang="uk-UA" altLang="uk-UA" sz="2400" kern="0" dirty="0">
                <a:solidFill>
                  <a:schemeClr val="tx1"/>
                </a:solidFill>
              </a:rPr>
              <a:t>- набувати пластичності за температури, яка не спричиняє опік слизової оболонки;</a:t>
            </a:r>
          </a:p>
          <a:p>
            <a:pPr algn="just" eaLnBrk="1" hangingPunct="1">
              <a:buClr>
                <a:srgbClr val="FFFFCC"/>
              </a:buClr>
              <a:buFont typeface="Wingdings 2" pitchFamily="18" charset="2"/>
              <a:buNone/>
              <a:defRPr/>
            </a:pPr>
            <a:r>
              <a:rPr lang="uk-UA" altLang="uk-UA" sz="2400" kern="0" dirty="0">
                <a:solidFill>
                  <a:schemeClr val="tx1"/>
                </a:solidFill>
              </a:rPr>
              <a:t>- в пластичному стані дозволяти без значного тиску отримувати точні відбитки рельєфу слизової оболонки і зубних рядів;</a:t>
            </a:r>
          </a:p>
          <a:p>
            <a:pPr algn="just" eaLnBrk="1" hangingPunct="1">
              <a:buClr>
                <a:srgbClr val="FFFFCC"/>
              </a:buClr>
              <a:buFont typeface="Wingdings 2" pitchFamily="18" charset="2"/>
              <a:buNone/>
              <a:defRPr/>
            </a:pPr>
            <a:r>
              <a:rPr lang="uk-UA" altLang="uk-UA" sz="2400" kern="0" dirty="0">
                <a:solidFill>
                  <a:schemeClr val="tx1"/>
                </a:solidFill>
              </a:rPr>
              <a:t>-  легко вводитися в ротову порожнину і виводитися з неї цілим відбитком або частинами, які легко з</a:t>
            </a:r>
            <a:r>
              <a:rPr lang="en-US" altLang="uk-UA" sz="2400" kern="0" dirty="0">
                <a:solidFill>
                  <a:schemeClr val="tx1"/>
                </a:solidFill>
                <a:cs typeface="Times New Roman" pitchFamily="18" charset="0"/>
              </a:rPr>
              <a:t>’</a:t>
            </a:r>
            <a:r>
              <a:rPr lang="uk-UA" altLang="uk-UA" sz="2400" kern="0" dirty="0" err="1">
                <a:solidFill>
                  <a:schemeClr val="tx1"/>
                </a:solidFill>
                <a:cs typeface="Times New Roman" pitchFamily="18" charset="0"/>
              </a:rPr>
              <a:t>єднуються</a:t>
            </a:r>
            <a:r>
              <a:rPr lang="uk-UA" altLang="uk-UA" sz="2400" kern="0" dirty="0">
                <a:solidFill>
                  <a:schemeClr val="tx1"/>
                </a:solidFill>
                <a:cs typeface="Times New Roman" pitchFamily="18" charset="0"/>
              </a:rPr>
              <a:t> в одне ціле, зі збереженням рельєфу;</a:t>
            </a:r>
          </a:p>
          <a:p>
            <a:pPr algn="just" eaLnBrk="1" hangingPunct="1">
              <a:buClr>
                <a:srgbClr val="FFFFCC"/>
              </a:buClr>
              <a:buFont typeface="Wingdings 2" pitchFamily="18" charset="2"/>
              <a:buNone/>
              <a:defRPr/>
            </a:pPr>
            <a:r>
              <a:rPr lang="uk-UA" altLang="uk-UA" sz="2400" kern="0" dirty="0">
                <a:solidFill>
                  <a:schemeClr val="tx1"/>
                </a:solidFill>
                <a:cs typeface="Times New Roman" pitchFamily="18" charset="0"/>
              </a:rPr>
              <a:t>- протягом 2–5 хв. переходити у твердий або еластичний стан;</a:t>
            </a:r>
          </a:p>
          <a:p>
            <a:pPr algn="just" eaLnBrk="1" hangingPunct="1">
              <a:buClr>
                <a:srgbClr val="FFFFCC"/>
              </a:buClr>
              <a:buFont typeface="Wingdings 2" pitchFamily="18" charset="2"/>
              <a:buNone/>
              <a:defRPr/>
            </a:pPr>
            <a:r>
              <a:rPr lang="uk-UA" altLang="uk-UA" sz="2400" kern="0" dirty="0">
                <a:solidFill>
                  <a:schemeClr val="tx1"/>
                </a:solidFill>
                <a:cs typeface="Times New Roman" pitchFamily="18" charset="0"/>
              </a:rPr>
              <a:t>- не справляти шкідливий вплив на організм людини і не подразнювати СОПР</a:t>
            </a:r>
            <a:endParaRPr lang="uk-UA" altLang="uk-UA" sz="2400" kern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686800" cy="838200"/>
          </a:xfrm>
        </p:spPr>
        <p:txBody>
          <a:bodyPr/>
          <a:lstStyle/>
          <a:p>
            <a:pPr algn="ctr">
              <a:defRPr/>
            </a:pPr>
            <a:r>
              <a:rPr lang="uk-UA" sz="3200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  <a:latin typeface="+mn-lt"/>
              </a:rPr>
              <a:t>Вимоги до </a:t>
            </a:r>
            <a:r>
              <a:rPr lang="uk-UA" sz="3200" b="1" cap="none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  <a:latin typeface="+mn-lt"/>
              </a:rPr>
              <a:t>відбиткових</a:t>
            </a:r>
            <a:r>
              <a:rPr lang="uk-UA" sz="3200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  <a:latin typeface="+mn-lt"/>
              </a:rPr>
              <a:t> матеріалів:</a:t>
            </a:r>
          </a:p>
        </p:txBody>
      </p:sp>
      <p:sp>
        <p:nvSpPr>
          <p:cNvPr id="48130" name="Объект 2"/>
          <p:cNvSpPr>
            <a:spLocks noGrp="1"/>
          </p:cNvSpPr>
          <p:nvPr>
            <p:ph idx="1"/>
          </p:nvPr>
        </p:nvSpPr>
        <p:spPr>
          <a:xfrm>
            <a:off x="304800" y="1554163"/>
            <a:ext cx="8686800" cy="4899173"/>
          </a:xfrm>
        </p:spPr>
        <p:txBody>
          <a:bodyPr/>
          <a:lstStyle/>
          <a:p>
            <a:pPr algn="just" eaLnBrk="1" hangingPunct="1">
              <a:buClr>
                <a:srgbClr val="FFFFCC"/>
              </a:buClr>
              <a:buFontTx/>
              <a:buChar char="-"/>
            </a:pPr>
            <a:r>
              <a:rPr lang="uk-UA" altLang="uk-UA" sz="2400" dirty="0">
                <a:solidFill>
                  <a:schemeClr val="tx1"/>
                </a:solidFill>
              </a:rPr>
              <a:t>- не руйнуватись під дією слини;</a:t>
            </a:r>
          </a:p>
          <a:p>
            <a:pPr algn="just" eaLnBrk="1" hangingPunct="1">
              <a:buClr>
                <a:srgbClr val="FFFFCC"/>
              </a:buClr>
              <a:buFontTx/>
              <a:buChar char="-"/>
            </a:pPr>
            <a:r>
              <a:rPr lang="uk-UA" altLang="uk-UA" sz="2400" dirty="0">
                <a:solidFill>
                  <a:schemeClr val="tx1"/>
                </a:solidFill>
              </a:rPr>
              <a:t>- зберігати постійність форми та об</a:t>
            </a:r>
            <a:r>
              <a:rPr lang="uk-UA" altLang="uk-UA" sz="2400" dirty="0">
                <a:solidFill>
                  <a:schemeClr val="tx1"/>
                </a:solidFill>
                <a:cs typeface="Times New Roman" pitchFamily="18" charset="0"/>
              </a:rPr>
              <a:t>’єму після виведення з ротової порожнини протягом терміну, достатнього для відливки моделі;</a:t>
            </a:r>
          </a:p>
          <a:p>
            <a:pPr algn="just" eaLnBrk="1" hangingPunct="1">
              <a:buClr>
                <a:srgbClr val="FFFFCC"/>
              </a:buClr>
              <a:buFontTx/>
              <a:buChar char="-"/>
            </a:pPr>
            <a:r>
              <a:rPr lang="uk-UA" altLang="uk-UA" sz="2400" dirty="0">
                <a:solidFill>
                  <a:schemeClr val="tx1"/>
                </a:solidFill>
                <a:cs typeface="Times New Roman" pitchFamily="18" charset="0"/>
              </a:rPr>
              <a:t>- не мати неприємного кольору, смаку і запаху;</a:t>
            </a:r>
          </a:p>
          <a:p>
            <a:pPr algn="just" eaLnBrk="1" hangingPunct="1">
              <a:buClr>
                <a:srgbClr val="FFFFCC"/>
              </a:buClr>
              <a:buFontTx/>
              <a:buChar char="-"/>
            </a:pPr>
            <a:r>
              <a:rPr lang="uk-UA" altLang="uk-UA" sz="2400" dirty="0">
                <a:solidFill>
                  <a:schemeClr val="tx1"/>
                </a:solidFill>
                <a:cs typeface="Times New Roman" pitchFamily="18" charset="0"/>
              </a:rPr>
              <a:t>- мати такий </a:t>
            </a:r>
            <a:r>
              <a:rPr lang="uk-UA" altLang="uk-UA" sz="2400" dirty="0" err="1">
                <a:solidFill>
                  <a:schemeClr val="tx1"/>
                </a:solidFill>
                <a:cs typeface="Times New Roman" pitchFamily="18" charset="0"/>
              </a:rPr>
              <a:t>зв</a:t>
            </a:r>
            <a:r>
              <a:rPr lang="en-GB" altLang="uk-UA" sz="2400" dirty="0">
                <a:solidFill>
                  <a:schemeClr val="tx1"/>
                </a:solidFill>
                <a:cs typeface="Times New Roman" pitchFamily="18" charset="0"/>
              </a:rPr>
              <a:t>’</a:t>
            </a:r>
            <a:r>
              <a:rPr lang="uk-UA" altLang="uk-UA" sz="2400" dirty="0" err="1">
                <a:solidFill>
                  <a:schemeClr val="tx1"/>
                </a:solidFill>
                <a:cs typeface="Times New Roman" pitchFamily="18" charset="0"/>
              </a:rPr>
              <a:t>язок</a:t>
            </a:r>
            <a:r>
              <a:rPr lang="uk-UA" altLang="uk-UA" sz="2400" dirty="0">
                <a:solidFill>
                  <a:schemeClr val="tx1"/>
                </a:solidFill>
                <a:cs typeface="Times New Roman" pitchFamily="18" charset="0"/>
              </a:rPr>
              <a:t> із матеріалом моделі, який дозволяє легко роз</a:t>
            </a:r>
            <a:r>
              <a:rPr lang="en-GB" altLang="uk-UA" sz="2400" dirty="0">
                <a:solidFill>
                  <a:schemeClr val="tx1"/>
                </a:solidFill>
                <a:cs typeface="Times New Roman" pitchFamily="18" charset="0"/>
              </a:rPr>
              <a:t>’</a:t>
            </a:r>
            <a:r>
              <a:rPr lang="uk-UA" altLang="uk-UA" sz="2400" dirty="0" err="1">
                <a:solidFill>
                  <a:schemeClr val="tx1"/>
                </a:solidFill>
                <a:cs typeface="Times New Roman" pitchFamily="18" charset="0"/>
              </a:rPr>
              <a:t>єднувати</a:t>
            </a:r>
            <a:r>
              <a:rPr lang="uk-UA" altLang="uk-UA" sz="2400" dirty="0">
                <a:solidFill>
                  <a:schemeClr val="tx1"/>
                </a:solidFill>
                <a:cs typeface="Times New Roman" pitchFamily="18" charset="0"/>
              </a:rPr>
              <a:t> відбиток із моделлю;</a:t>
            </a:r>
          </a:p>
          <a:p>
            <a:pPr algn="just" eaLnBrk="1" hangingPunct="1">
              <a:buClr>
                <a:srgbClr val="FFFFCC"/>
              </a:buClr>
              <a:buFontTx/>
              <a:buChar char="-"/>
            </a:pPr>
            <a:r>
              <a:rPr lang="uk-UA" altLang="uk-UA" sz="2400" dirty="0">
                <a:solidFill>
                  <a:schemeClr val="tx1"/>
                </a:solidFill>
                <a:cs typeface="Times New Roman" pitchFamily="18" charset="0"/>
              </a:rPr>
              <a:t>- підлягати стерилізації, що дозволяє застосувати їх повторно;</a:t>
            </a:r>
          </a:p>
          <a:p>
            <a:pPr algn="just" eaLnBrk="1" hangingPunct="1">
              <a:buClr>
                <a:srgbClr val="FFFFCC"/>
              </a:buClr>
              <a:buFontTx/>
              <a:buChar char="-"/>
            </a:pPr>
            <a:r>
              <a:rPr lang="uk-UA" altLang="uk-UA" sz="2400" dirty="0">
                <a:solidFill>
                  <a:schemeClr val="tx1"/>
                </a:solidFill>
                <a:cs typeface="Times New Roman" pitchFamily="18" charset="0"/>
              </a:rPr>
              <a:t>- бути дешевими, зручними для фасування і транспортування. </a:t>
            </a:r>
          </a:p>
          <a:p>
            <a:endParaRPr lang="uk-UA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Прямоугольник 2"/>
          <p:cNvSpPr>
            <a:spLocks noChangeArrowheads="1"/>
          </p:cNvSpPr>
          <p:nvPr/>
        </p:nvSpPr>
        <p:spPr bwMode="auto">
          <a:xfrm>
            <a:off x="700088" y="1773238"/>
            <a:ext cx="8064500" cy="378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endParaRPr lang="ru-RU" sz="2400" dirty="0">
              <a:latin typeface="Franklin Gothic Book" pitchFamily="34" charset="0"/>
            </a:endParaRPr>
          </a:p>
          <a:p>
            <a:pPr algn="just">
              <a:defRPr/>
            </a:pPr>
            <a:r>
              <a:rPr lang="uk-UA" sz="2400" b="1" u="sng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Гідрофільність</a:t>
            </a:r>
            <a:r>
              <a:rPr lang="uk-UA" sz="2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uk-UA" sz="2400" dirty="0">
                <a:latin typeface="+mn-lt"/>
              </a:rPr>
              <a:t>– властивість речовини інтенсивно взаємодіяти з водою (змочуватися), тобто в порожнині рота ні слина, ні ясенна рідина не перешкоджають проникненню </a:t>
            </a:r>
            <a:r>
              <a:rPr lang="uk-UA" sz="2400" dirty="0" err="1">
                <a:latin typeface="+mn-lt"/>
              </a:rPr>
              <a:t>відбиткового</a:t>
            </a:r>
            <a:r>
              <a:rPr lang="uk-UA" sz="2400" dirty="0">
                <a:latin typeface="+mn-lt"/>
              </a:rPr>
              <a:t> матеріалу в </a:t>
            </a:r>
            <a:r>
              <a:rPr lang="uk-UA" sz="2400" dirty="0" err="1">
                <a:latin typeface="+mn-lt"/>
              </a:rPr>
              <a:t>зубо</a:t>
            </a:r>
            <a:r>
              <a:rPr lang="uk-UA" sz="2400" dirty="0">
                <a:latin typeface="+mn-lt"/>
              </a:rPr>
              <a:t>-ясенну борозну.</a:t>
            </a:r>
            <a:endParaRPr lang="ru-RU" sz="2400" dirty="0">
              <a:latin typeface="+mn-lt"/>
            </a:endParaRPr>
          </a:p>
          <a:p>
            <a:pPr algn="just">
              <a:defRPr/>
            </a:pPr>
            <a:r>
              <a:rPr lang="uk-UA" sz="2400" b="1" u="sng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Гідрофобність</a:t>
            </a:r>
            <a:r>
              <a:rPr lang="uk-UA" sz="2400" u="sng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uk-UA" sz="2400" dirty="0">
                <a:latin typeface="+mn-lt"/>
              </a:rPr>
              <a:t>– властивість речовини погано взаємодіяти з водою (не змочуватися).</a:t>
            </a:r>
          </a:p>
          <a:p>
            <a:pPr>
              <a:defRPr/>
            </a:pPr>
            <a:endParaRPr lang="ru-RU" sz="2400" dirty="0">
              <a:latin typeface="Franklin Gothic Book" pitchFamily="34" charset="0"/>
            </a:endParaRPr>
          </a:p>
          <a:p>
            <a:pPr>
              <a:defRPr/>
            </a:pPr>
            <a:r>
              <a:rPr lang="uk-UA" sz="2400" dirty="0">
                <a:latin typeface="Franklin Gothic Book" pitchFamily="34" charset="0"/>
              </a:rPr>
              <a:t> </a:t>
            </a:r>
            <a:endParaRPr lang="ru-RU" sz="2400" dirty="0">
              <a:latin typeface="Franklin Gothic Book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686800" cy="8382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uk-UA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  <a:latin typeface="+mn-lt"/>
              </a:rPr>
              <a:t>Основні властивості </a:t>
            </a:r>
            <a:r>
              <a:rPr lang="uk-UA" b="1" cap="none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  <a:latin typeface="+mn-lt"/>
              </a:rPr>
              <a:t>відбиткових</a:t>
            </a:r>
            <a:r>
              <a:rPr lang="uk-UA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  <a:latin typeface="+mn-lt"/>
              </a:rPr>
              <a:t> матеріалів: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5113" y="260648"/>
            <a:ext cx="8686800" cy="8382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sz="3200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  <a:latin typeface="+mn-lt"/>
              </a:rPr>
              <a:t>Гідрофільність і гідрофобність</a:t>
            </a:r>
            <a:endParaRPr lang="ru-RU" sz="3200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/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5113" y="1341438"/>
            <a:ext cx="8686800" cy="5006975"/>
          </a:xfrm>
        </p:spPr>
        <p:txBody>
          <a:bodyPr/>
          <a:lstStyle/>
          <a:p>
            <a:pPr algn="just">
              <a:defRPr/>
            </a:pPr>
            <a:r>
              <a:rPr lang="uk-UA" sz="2400" u="sng" dirty="0">
                <a:solidFill>
                  <a:schemeClr val="accent1">
                    <a:lumMod val="50000"/>
                  </a:schemeClr>
                </a:solidFill>
              </a:rPr>
              <a:t>Тест на гідрофільність:</a:t>
            </a:r>
            <a:r>
              <a:rPr lang="uk-UA" sz="2400" dirty="0">
                <a:solidFill>
                  <a:prstClr val="black"/>
                </a:solidFill>
              </a:rPr>
              <a:t> При розміщенні однакових крапель води на поверхнях різних матеріалів, в залежності від гідрофільності даних матеріалів буде залежати форма (площа прилягання) краплі до поверхні. Чим БІЛЬША гідрофільність, тим БІЛЬША площа прилягання та МЕНШИЙ крайовий кут змочування. І навпаки.</a:t>
            </a:r>
            <a:endParaRPr lang="ru-RU" dirty="0"/>
          </a:p>
        </p:txBody>
      </p:sp>
      <p:pic>
        <p:nvPicPr>
          <p:cNvPr id="50179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3789363"/>
            <a:ext cx="7416800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86800" cy="84124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sz="3200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  <a:latin typeface="+mn-lt"/>
              </a:rPr>
              <a:t>Гідрофільність і гідрофобність</a:t>
            </a:r>
            <a:endParaRPr lang="ru-RU" sz="3200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/>
              <a:latin typeface="+mn-lt"/>
            </a:endParaRPr>
          </a:p>
        </p:txBody>
      </p:sp>
      <p:pic>
        <p:nvPicPr>
          <p:cNvPr id="51202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8488" y="2060575"/>
            <a:ext cx="3692525" cy="247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2070100"/>
            <a:ext cx="3790950" cy="246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933450" y="4781550"/>
            <a:ext cx="3100388" cy="12001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dirty="0">
                <a:latin typeface="+mn-lt"/>
              </a:rPr>
              <a:t>Гідрофобні матеріали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uk-UA" sz="2400" dirty="0">
                <a:latin typeface="+mn-lt"/>
              </a:rPr>
              <a:t>С – силіконові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uk-UA" sz="2400" dirty="0" err="1">
                <a:latin typeface="+mn-lt"/>
              </a:rPr>
              <a:t>Полісульфідні</a:t>
            </a:r>
            <a:endParaRPr lang="ru-RU" sz="2400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32400" y="4781550"/>
            <a:ext cx="3046413" cy="12017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dirty="0">
                <a:latin typeface="+mn-lt"/>
              </a:rPr>
              <a:t>Гідрофільні матеріали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uk-UA" sz="2400" dirty="0">
                <a:latin typeface="+mn-lt"/>
              </a:rPr>
              <a:t>А – силіконові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uk-UA" sz="2400" dirty="0">
                <a:latin typeface="+mn-lt"/>
              </a:rPr>
              <a:t>Поліефірні</a:t>
            </a:r>
            <a:endParaRPr lang="ru-RU" sz="2400" dirty="0">
              <a:latin typeface="+mn-lt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/>
          </p:cNvSpPr>
          <p:nvPr>
            <p:ph type="title"/>
          </p:nvPr>
        </p:nvSpPr>
        <p:spPr bwMode="auto">
          <a:xfrm>
            <a:off x="323528" y="404664"/>
            <a:ext cx="8686800" cy="8382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r>
              <a:rPr lang="uk-UA" sz="3200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  <a:latin typeface="+mn-lt"/>
              </a:rPr>
              <a:t>Тиксотропність -</a:t>
            </a:r>
            <a:endParaRPr lang="ru-RU" sz="3200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/>
              <a:latin typeface="+mn-lt"/>
            </a:endParaRPr>
          </a:p>
        </p:txBody>
      </p:sp>
      <p:sp>
        <p:nvSpPr>
          <p:cNvPr id="52226" name="Rectangle 4"/>
          <p:cNvSpPr>
            <a:spLocks noGrp="1"/>
          </p:cNvSpPr>
          <p:nvPr>
            <p:ph type="body" sz="half" idx="1"/>
          </p:nvPr>
        </p:nvSpPr>
        <p:spPr>
          <a:xfrm>
            <a:off x="179512" y="2420888"/>
            <a:ext cx="4105275" cy="2664445"/>
          </a:xfrm>
        </p:spPr>
        <p:txBody>
          <a:bodyPr/>
          <a:lstStyle/>
          <a:p>
            <a:pPr algn="just">
              <a:lnSpc>
                <a:spcPct val="90000"/>
              </a:lnSpc>
              <a:buFont typeface="Wingdings 2" pitchFamily="18" charset="2"/>
              <a:buNone/>
            </a:pPr>
            <a:endParaRPr lang="uk-UA" sz="2400" dirty="0">
              <a:solidFill>
                <a:schemeClr val="tx1"/>
              </a:solidFill>
            </a:endParaRPr>
          </a:p>
          <a:p>
            <a:pPr algn="just">
              <a:lnSpc>
                <a:spcPct val="90000"/>
              </a:lnSpc>
              <a:buNone/>
            </a:pPr>
            <a:r>
              <a:rPr lang="uk-UA" sz="2400" dirty="0">
                <a:solidFill>
                  <a:schemeClr val="tx1"/>
                </a:solidFill>
              </a:rPr>
              <a:t>     властивість </a:t>
            </a:r>
            <a:r>
              <a:rPr lang="uk-UA" sz="2400" dirty="0" err="1">
                <a:solidFill>
                  <a:schemeClr val="tx1"/>
                </a:solidFill>
              </a:rPr>
              <a:t>відбиткового</a:t>
            </a:r>
            <a:r>
              <a:rPr lang="uk-UA" sz="2400" dirty="0">
                <a:solidFill>
                  <a:schemeClr val="tx1"/>
                </a:solidFill>
              </a:rPr>
              <a:t> матеріалу змінювати в'язкість під дією тиску (ставати рідким, текучим), а без тиску не розтікатися.</a:t>
            </a:r>
          </a:p>
        </p:txBody>
      </p:sp>
      <p:pic>
        <p:nvPicPr>
          <p:cNvPr id="52227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427538" y="1844675"/>
            <a:ext cx="4248150" cy="4105275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Прямоугольник 2"/>
          <p:cNvSpPr>
            <a:spLocks noChangeArrowheads="1"/>
          </p:cNvSpPr>
          <p:nvPr/>
        </p:nvSpPr>
        <p:spPr bwMode="auto">
          <a:xfrm>
            <a:off x="539750" y="1125538"/>
            <a:ext cx="8208963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uk-UA" sz="2400" dirty="0">
                <a:latin typeface="+mn-lt"/>
              </a:rPr>
              <a:t>Замішану 1 дозу </a:t>
            </a:r>
            <a:r>
              <a:rPr lang="uk-UA" sz="2400" dirty="0" err="1">
                <a:latin typeface="+mn-lt"/>
              </a:rPr>
              <a:t>відбиткового</a:t>
            </a:r>
            <a:r>
              <a:rPr lang="uk-UA" sz="2400" dirty="0">
                <a:latin typeface="+mn-lt"/>
              </a:rPr>
              <a:t> матеріалу з </a:t>
            </a:r>
            <a:r>
              <a:rPr lang="uk-UA" sz="2400" dirty="0" err="1">
                <a:latin typeface="+mn-lt"/>
              </a:rPr>
              <a:t>диспенсера</a:t>
            </a:r>
            <a:r>
              <a:rPr lang="uk-UA" sz="2400" dirty="0">
                <a:latin typeface="+mn-lt"/>
              </a:rPr>
              <a:t> наносять на скляну пластинку, що розміщена перпендикулярно до горизонтальної поверхні, очікують до остаточного затвердіння маси та оцінюють ступінь її стікання по скляній поверхні.</a:t>
            </a:r>
            <a:endParaRPr lang="ru-RU" sz="2400" dirty="0">
              <a:latin typeface="+mn-lt"/>
            </a:endParaRPr>
          </a:p>
          <a:p>
            <a:pPr>
              <a:defRPr/>
            </a:pPr>
            <a:r>
              <a:rPr lang="uk-UA" sz="2400" dirty="0">
                <a:latin typeface="Franklin Gothic Book" pitchFamily="34" charset="0"/>
              </a:rPr>
              <a:t> </a:t>
            </a:r>
            <a:endParaRPr lang="ru-RU" sz="2400" dirty="0">
              <a:latin typeface="Franklin Gothic Book" pitchFamily="34" charset="0"/>
            </a:endParaRPr>
          </a:p>
        </p:txBody>
      </p:sp>
      <p:sp>
        <p:nvSpPr>
          <p:cNvPr id="37892" name="Rectangle 4"/>
          <p:cNvSpPr>
            <a:spLocks noGrp="1"/>
          </p:cNvSpPr>
          <p:nvPr>
            <p:ph type="title"/>
          </p:nvPr>
        </p:nvSpPr>
        <p:spPr bwMode="auto">
          <a:xfrm>
            <a:off x="1547813" y="260350"/>
            <a:ext cx="6337300" cy="792163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uk-UA" sz="3200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  <a:latin typeface="+mn-lt"/>
              </a:rPr>
              <a:t>Тест на тиксотропність:</a:t>
            </a:r>
            <a:endParaRPr lang="ru-RU" sz="3200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/>
              <a:latin typeface="+mn-lt"/>
            </a:endParaRPr>
          </a:p>
        </p:txBody>
      </p:sp>
      <p:pic>
        <p:nvPicPr>
          <p:cNvPr id="53251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3068638"/>
            <a:ext cx="3762375" cy="277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3068638"/>
            <a:ext cx="3697287" cy="277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693738" y="5861050"/>
            <a:ext cx="33115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2400" dirty="0">
                <a:latin typeface="+mn-lt"/>
              </a:rPr>
              <a:t>Тиксотропні відбиткові матеріали</a:t>
            </a:r>
            <a:endParaRPr lang="ru-RU" sz="2400" dirty="0">
              <a:latin typeface="+mn-lt"/>
            </a:endParaRPr>
          </a:p>
        </p:txBody>
      </p:sp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4859338" y="5873750"/>
            <a:ext cx="36734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2400" dirty="0">
                <a:latin typeface="+mn-lt"/>
              </a:rPr>
              <a:t>Нетиксотропні відбиткові </a:t>
            </a:r>
          </a:p>
          <a:p>
            <a:pPr algn="ctr">
              <a:defRPr/>
            </a:pPr>
            <a:r>
              <a:rPr lang="uk-UA" sz="2400" dirty="0">
                <a:latin typeface="+mn-lt"/>
              </a:rPr>
              <a:t>матеріали</a:t>
            </a:r>
            <a:endParaRPr lang="ru-RU" sz="2400" dirty="0">
              <a:latin typeface="+mn-lt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651" y="260648"/>
            <a:ext cx="8686800" cy="84124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В</a:t>
            </a:r>
            <a:r>
              <a:rPr lang="en-GB" sz="3200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’</a:t>
            </a:r>
            <a:r>
              <a:rPr lang="ru-RU" sz="3200" b="1" cap="none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язкість</a:t>
            </a:r>
            <a:r>
              <a:rPr lang="en-GB" sz="3200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 -</a:t>
            </a:r>
            <a:endParaRPr lang="ru-RU" sz="3200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sp>
        <p:nvSpPr>
          <p:cNvPr id="39938" name="Прямоугольник 2"/>
          <p:cNvSpPr>
            <a:spLocks noChangeArrowheads="1"/>
          </p:cNvSpPr>
          <p:nvPr/>
        </p:nvSpPr>
        <p:spPr bwMode="auto">
          <a:xfrm>
            <a:off x="1005523" y="1571724"/>
            <a:ext cx="748883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це властивість створювати супротив дії зовнішніх сил, які викликають текучість матеріалу.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uk-UA" sz="2400" dirty="0">
                <a:latin typeface="+mn-lt"/>
              </a:rPr>
              <a:t> </a:t>
            </a:r>
            <a:endParaRPr lang="ru-RU" sz="2400" dirty="0"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1600" y="2715821"/>
            <a:ext cx="74888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В'язкість залежить від довжини макромолекули, ступеня </a:t>
            </a:r>
            <a:r>
              <a:rPr lang="uk-UA" sz="2400" dirty="0" err="1">
                <a:latin typeface="Arial" panose="020B0604020202020204" pitchFamily="34" charset="0"/>
                <a:cs typeface="Arial" panose="020B0604020202020204" pitchFamily="34" charset="0"/>
              </a:rPr>
              <a:t>витягнутості</a:t>
            </a: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 її складових, сили міжмолекулярної взаємодії, концентрації розчину, тиску, під яким відбувається витікання розчину.   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889844"/>
            <a:ext cx="784887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  </a:t>
            </a:r>
            <a:r>
              <a:rPr lang="ru-RU" sz="2400" dirty="0" err="1"/>
              <a:t>В'язкість</a:t>
            </a:r>
            <a:r>
              <a:rPr lang="ru-RU" sz="2400" dirty="0"/>
              <a:t> - </a:t>
            </a:r>
            <a:r>
              <a:rPr lang="ru-RU" sz="2400" dirty="0" err="1"/>
              <a:t>це</a:t>
            </a:r>
            <a:r>
              <a:rPr lang="ru-RU" sz="2400" dirty="0"/>
              <a:t> </a:t>
            </a:r>
            <a:r>
              <a:rPr lang="ru-RU" sz="2400" dirty="0" err="1"/>
              <a:t>здатність</a:t>
            </a:r>
            <a:r>
              <a:rPr lang="ru-RU" sz="2400" dirty="0"/>
              <a:t> </a:t>
            </a:r>
            <a:r>
              <a:rPr lang="ru-RU" sz="2400" dirty="0" err="1"/>
              <a:t>матеріалів</a:t>
            </a:r>
            <a:r>
              <a:rPr lang="ru-RU" sz="2400" dirty="0"/>
              <a:t> </a:t>
            </a:r>
            <a:r>
              <a:rPr lang="ru-RU" sz="2400" dirty="0" err="1"/>
              <a:t>під</a:t>
            </a:r>
            <a:r>
              <a:rPr lang="ru-RU" sz="2400" dirty="0"/>
              <a:t> </a:t>
            </a:r>
            <a:r>
              <a:rPr lang="ru-RU" sz="2400" dirty="0" err="1"/>
              <a:t>дією</a:t>
            </a:r>
            <a:r>
              <a:rPr lang="ru-RU" sz="2400" dirty="0"/>
              <a:t> </a:t>
            </a:r>
            <a:r>
              <a:rPr lang="ru-RU" sz="2400" dirty="0" err="1"/>
              <a:t>розтягуючої</a:t>
            </a:r>
            <a:r>
              <a:rPr lang="ru-RU" sz="2400" dirty="0"/>
              <a:t> нагрузки </a:t>
            </a:r>
            <a:r>
              <a:rPr lang="ru-RU" sz="2400" dirty="0" err="1"/>
              <a:t>витягуватися</a:t>
            </a:r>
            <a:r>
              <a:rPr lang="ru-RU" sz="2400" dirty="0"/>
              <a:t>.</a:t>
            </a:r>
          </a:p>
          <a:p>
            <a:r>
              <a:rPr lang="ru-RU" sz="2400" dirty="0"/>
              <a:t>   </a:t>
            </a:r>
            <a:r>
              <a:rPr lang="ru-RU" sz="2400" dirty="0" err="1"/>
              <a:t>Цей</a:t>
            </a:r>
            <a:r>
              <a:rPr lang="ru-RU" sz="2400" dirty="0"/>
              <a:t> вид </a:t>
            </a:r>
            <a:r>
              <a:rPr lang="ru-RU" sz="2400" dirty="0" err="1"/>
              <a:t>деформації</a:t>
            </a:r>
            <a:r>
              <a:rPr lang="ru-RU" sz="2400" dirty="0"/>
              <a:t> </a:t>
            </a:r>
            <a:r>
              <a:rPr lang="ru-RU" sz="2400" dirty="0" err="1"/>
              <a:t>характерний</a:t>
            </a:r>
            <a:r>
              <a:rPr lang="ru-RU" sz="2400" dirty="0"/>
              <a:t> </a:t>
            </a:r>
            <a:r>
              <a:rPr lang="ru-RU" sz="2400" dirty="0" err="1"/>
              <a:t>тим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 </a:t>
            </a:r>
            <a:r>
              <a:rPr lang="ru-RU" sz="2400" dirty="0" err="1"/>
              <a:t>досліджуваний</a:t>
            </a:r>
            <a:r>
              <a:rPr lang="ru-RU" sz="2400" dirty="0"/>
              <a:t> </a:t>
            </a:r>
            <a:r>
              <a:rPr lang="ru-RU" sz="2400" dirty="0" err="1"/>
              <a:t>зразок</a:t>
            </a:r>
            <a:r>
              <a:rPr lang="ru-RU" sz="2400" dirty="0"/>
              <a:t> </a:t>
            </a:r>
            <a:r>
              <a:rPr lang="ru-RU" sz="2400" dirty="0" err="1"/>
              <a:t>збільшується</a:t>
            </a:r>
            <a:r>
              <a:rPr lang="ru-RU" sz="2400" dirty="0"/>
              <a:t> в </a:t>
            </a:r>
            <a:r>
              <a:rPr lang="ru-RU" sz="2400" dirty="0" err="1"/>
              <a:t>напрямку</a:t>
            </a:r>
            <a:r>
              <a:rPr lang="ru-RU" sz="2400" dirty="0"/>
              <a:t> </a:t>
            </a:r>
            <a:r>
              <a:rPr lang="ru-RU" sz="2400" dirty="0" err="1"/>
              <a:t>приложеної</a:t>
            </a:r>
            <a:r>
              <a:rPr lang="ru-RU" sz="2400" dirty="0"/>
              <a:t> </a:t>
            </a:r>
            <a:r>
              <a:rPr lang="ru-RU" sz="2400" dirty="0" err="1"/>
              <a:t>сили</a:t>
            </a:r>
            <a:r>
              <a:rPr lang="ru-RU" sz="2400" dirty="0"/>
              <a:t> /</a:t>
            </a:r>
            <a:r>
              <a:rPr lang="ru-RU" sz="2400" dirty="0" err="1"/>
              <a:t>довжину</a:t>
            </a:r>
            <a:r>
              <a:rPr lang="ru-RU" sz="2400" dirty="0"/>
              <a:t>/ і </a:t>
            </a:r>
            <a:r>
              <a:rPr lang="ru-RU" sz="2400" dirty="0" err="1"/>
              <a:t>звужується</a:t>
            </a:r>
            <a:r>
              <a:rPr lang="ru-RU" sz="2400" dirty="0"/>
              <a:t> в поперечному </a:t>
            </a:r>
            <a:r>
              <a:rPr lang="ru-RU" sz="2400" dirty="0" err="1"/>
              <a:t>перерізі</a:t>
            </a:r>
            <a:r>
              <a:rPr lang="ru-RU" sz="2400" dirty="0"/>
              <a:t>. </a:t>
            </a:r>
          </a:p>
          <a:p>
            <a:r>
              <a:rPr lang="ru-RU" sz="2400" dirty="0"/>
              <a:t>  </a:t>
            </a:r>
            <a:r>
              <a:rPr lang="ru-RU" sz="2400" dirty="0" err="1"/>
              <a:t>Деякі</a:t>
            </a:r>
            <a:r>
              <a:rPr lang="ru-RU" sz="2400" dirty="0"/>
              <a:t> </a:t>
            </a:r>
            <a:r>
              <a:rPr lang="ru-RU" sz="2400" dirty="0" err="1"/>
              <a:t>матеріали</a:t>
            </a:r>
            <a:r>
              <a:rPr lang="ru-RU" sz="2400" dirty="0"/>
              <a:t> </a:t>
            </a:r>
            <a:r>
              <a:rPr lang="ru-RU" sz="2400" dirty="0" err="1"/>
              <a:t>мають</a:t>
            </a:r>
            <a:r>
              <a:rPr lang="ru-RU" sz="2400" dirty="0"/>
              <a:t> </a:t>
            </a:r>
            <a:r>
              <a:rPr lang="ru-RU" sz="2400" dirty="0" err="1"/>
              <a:t>велику</a:t>
            </a:r>
            <a:r>
              <a:rPr lang="ru-RU" sz="2400" dirty="0"/>
              <a:t> </a:t>
            </a:r>
            <a:r>
              <a:rPr lang="ru-RU" sz="2400" dirty="0" err="1"/>
              <a:t>в'язкість</a:t>
            </a:r>
            <a:r>
              <a:rPr lang="ru-RU" sz="2400" dirty="0"/>
              <a:t>: золото, </a:t>
            </a:r>
            <a:r>
              <a:rPr lang="ru-RU" sz="2400" dirty="0" err="1"/>
              <a:t>срібло</a:t>
            </a:r>
            <a:r>
              <a:rPr lang="ru-RU" sz="2400" dirty="0"/>
              <a:t>, </a:t>
            </a:r>
            <a:r>
              <a:rPr lang="ru-RU" sz="2400" dirty="0" err="1"/>
              <a:t>залізо</a:t>
            </a:r>
            <a:r>
              <a:rPr lang="ru-RU" sz="2400" dirty="0"/>
              <a:t>. </a:t>
            </a:r>
            <a:r>
              <a:rPr lang="ru-RU" sz="2400" dirty="0" err="1"/>
              <a:t>Інші</a:t>
            </a:r>
            <a:r>
              <a:rPr lang="ru-RU" sz="2400" dirty="0"/>
              <a:t> </a:t>
            </a:r>
            <a:r>
              <a:rPr lang="ru-RU" sz="2400" dirty="0" err="1"/>
              <a:t>зуботехнічні</a:t>
            </a:r>
            <a:r>
              <a:rPr lang="ru-RU" sz="2400" dirty="0"/>
              <a:t> </a:t>
            </a:r>
            <a:r>
              <a:rPr lang="ru-RU" sz="2400" dirty="0" err="1"/>
              <a:t>матеріали</a:t>
            </a:r>
            <a:r>
              <a:rPr lang="ru-RU" sz="2400" dirty="0"/>
              <a:t> </a:t>
            </a:r>
            <a:r>
              <a:rPr lang="ru-RU" sz="2400" dirty="0" err="1"/>
              <a:t>цієї</a:t>
            </a:r>
            <a:r>
              <a:rPr lang="ru-RU" sz="2400" dirty="0"/>
              <a:t> </a:t>
            </a:r>
            <a:r>
              <a:rPr lang="ru-RU" sz="2400" dirty="0" err="1"/>
              <a:t>здатності</a:t>
            </a:r>
            <a:r>
              <a:rPr lang="ru-RU" sz="2400" dirty="0"/>
              <a:t> не </a:t>
            </a:r>
            <a:r>
              <a:rPr lang="ru-RU" sz="2400" dirty="0" err="1"/>
              <a:t>мають</a:t>
            </a:r>
            <a:r>
              <a:rPr lang="ru-RU" sz="2400" dirty="0"/>
              <a:t>: сталь, фарфор, і </a:t>
            </a:r>
            <a:r>
              <a:rPr lang="ru-RU" sz="2400" dirty="0" err="1"/>
              <a:t>їх</a:t>
            </a:r>
            <a:r>
              <a:rPr lang="ru-RU" sz="2400" dirty="0"/>
              <a:t> </a:t>
            </a:r>
            <a:r>
              <a:rPr lang="ru-RU" sz="2400" dirty="0" err="1"/>
              <a:t>відносять</a:t>
            </a:r>
            <a:r>
              <a:rPr lang="ru-RU" sz="2400" dirty="0"/>
              <a:t> до </a:t>
            </a:r>
            <a:r>
              <a:rPr lang="ru-RU" sz="2400" dirty="0" err="1"/>
              <a:t>крихких</a:t>
            </a:r>
            <a:r>
              <a:rPr lang="ru-RU" sz="2400" dirty="0"/>
              <a:t> </a:t>
            </a:r>
            <a:r>
              <a:rPr lang="ru-RU" sz="2400" dirty="0" err="1"/>
              <a:t>матеріалів</a:t>
            </a:r>
            <a:r>
              <a:rPr lang="ru-RU" sz="2400" dirty="0"/>
              <a:t>. </a:t>
            </a:r>
          </a:p>
          <a:p>
            <a:r>
              <a:rPr lang="ru-RU" sz="2400" dirty="0"/>
              <a:t>  </a:t>
            </a:r>
            <a:r>
              <a:rPr lang="ru-RU" sz="2400" dirty="0" err="1"/>
              <a:t>Крихкість</a:t>
            </a:r>
            <a:r>
              <a:rPr lang="ru-RU" sz="2400" dirty="0"/>
              <a:t> є величиною </a:t>
            </a:r>
            <a:r>
              <a:rPr lang="ru-RU" sz="2400" dirty="0" err="1"/>
              <a:t>протилежною</a:t>
            </a:r>
            <a:r>
              <a:rPr lang="ru-RU" sz="2400" dirty="0"/>
              <a:t> </a:t>
            </a:r>
            <a:r>
              <a:rPr lang="ru-RU" sz="2400" dirty="0" err="1"/>
              <a:t>в'язкості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6126353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92696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104" y="332656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1" y="3354580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17032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879" y="687292"/>
            <a:ext cx="2592288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142" y="2630680"/>
            <a:ext cx="2771775" cy="164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250" y="4693344"/>
            <a:ext cx="2628900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5973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85009" y="394572"/>
            <a:ext cx="7914904" cy="8382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uk-UA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Точність відображення рельєфу поверхні </a:t>
            </a:r>
            <a:r>
              <a:rPr lang="uk-UA" b="1" cap="none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відбитковим</a:t>
            </a:r>
            <a:r>
              <a:rPr lang="uk-UA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 матеріалом:</a:t>
            </a:r>
            <a:br>
              <a:rPr lang="ru-RU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</a:br>
            <a:endParaRPr lang="uk-UA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sp>
        <p:nvSpPr>
          <p:cNvPr id="58370" name="Rectangle 7"/>
          <p:cNvSpPr>
            <a:spLocks noGrp="1"/>
          </p:cNvSpPr>
          <p:nvPr>
            <p:ph type="body" sz="half" idx="4294967295"/>
          </p:nvPr>
        </p:nvSpPr>
        <p:spPr>
          <a:xfrm>
            <a:off x="0" y="1554163"/>
            <a:ext cx="4267200" cy="3824287"/>
          </a:xfrm>
        </p:spPr>
        <p:txBody>
          <a:bodyPr/>
          <a:lstStyle/>
          <a:p>
            <a:endParaRPr lang="uk-UA" sz="2800" dirty="0"/>
          </a:p>
          <a:p>
            <a:endParaRPr lang="uk-UA" sz="2800" dirty="0"/>
          </a:p>
          <a:p>
            <a:endParaRPr lang="uk-UA" sz="2800" dirty="0"/>
          </a:p>
        </p:txBody>
      </p:sp>
      <p:sp>
        <p:nvSpPr>
          <p:cNvPr id="58372" name="AutoShape 5" descr="Картинки по запросу отпечаток пальца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58373" name="Picture 6" descr="10665303-отпечаток-пальц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84168" y="1232772"/>
            <a:ext cx="2264242" cy="2772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98" y="1232772"/>
            <a:ext cx="4538067" cy="389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4149080"/>
            <a:ext cx="4171130" cy="2556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4"/>
          <p:cNvSpPr>
            <a:spLocks noGrp="1"/>
          </p:cNvSpPr>
          <p:nvPr>
            <p:ph type="title" idx="4294967295"/>
          </p:nvPr>
        </p:nvSpPr>
        <p:spPr bwMode="auto">
          <a:xfrm>
            <a:off x="539750" y="188913"/>
            <a:ext cx="8362950" cy="720725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uk-UA" sz="3200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Точність відображення </a:t>
            </a:r>
            <a:r>
              <a:rPr lang="uk-UA" sz="3200" b="1" cap="none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відбитковим</a:t>
            </a:r>
            <a:r>
              <a:rPr lang="uk-UA" sz="3200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 матеріалом рельєфу поверхні:</a:t>
            </a:r>
            <a:endParaRPr lang="ru-RU" sz="3200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graphicFrame>
        <p:nvGraphicFramePr>
          <p:cNvPr id="58427" name="Group 59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306944789"/>
              </p:ext>
            </p:extLst>
          </p:nvPr>
        </p:nvGraphicFramePr>
        <p:xfrm>
          <a:off x="1187624" y="1412776"/>
          <a:ext cx="6481763" cy="4777291"/>
        </p:xfrm>
        <a:graphic>
          <a:graphicData uri="http://schemas.openxmlformats.org/drawingml/2006/table">
            <a:tbl>
              <a:tblPr/>
              <a:tblGrid>
                <a:gridCol w="5184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69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3645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uk-UA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Безводневі</a:t>
                      </a:r>
                      <a:r>
                        <a:rPr kumimoji="0" lang="uk-UA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еластомери 2,3 типів</a:t>
                      </a:r>
                      <a:endParaRPr kumimoji="0" lang="ru-RU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uk-UA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Franklin Gothic Medium" pitchFamily="34" charset="0"/>
                        </a:rPr>
                        <a:t>25</a:t>
                      </a:r>
                      <a:r>
                        <a:rPr kumimoji="0" lang="el-G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Franklin Gothic Medium" pitchFamily="34" charset="0"/>
                        </a:rPr>
                        <a:t>μΜ</a:t>
                      </a:r>
                      <a:endParaRPr kumimoji="0" lang="ru-RU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Franklin Gothic Medium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18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uk-UA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Безводневі</a:t>
                      </a:r>
                      <a:r>
                        <a:rPr kumimoji="0" lang="uk-UA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еластомери 1 типу, </a:t>
                      </a:r>
                      <a:r>
                        <a:rPr kumimoji="0" lang="uk-UA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альгінатні</a:t>
                      </a:r>
                      <a:r>
                        <a:rPr kumimoji="0" lang="uk-UA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матеріали, агар-агарові </a:t>
                      </a:r>
                      <a:r>
                        <a:rPr kumimoji="0" lang="uk-UA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гідроколоїди</a:t>
                      </a:r>
                      <a:r>
                        <a:rPr kumimoji="0" lang="uk-UA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цинк оксид-</a:t>
                      </a:r>
                      <a:r>
                        <a:rPr kumimoji="0" lang="uk-UA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евгенольні</a:t>
                      </a:r>
                      <a:r>
                        <a:rPr kumimoji="0" lang="uk-UA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відбиткові матеріали</a:t>
                      </a:r>
                      <a:endParaRPr kumimoji="0" lang="ru-RU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uk-UA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Franklin Gothic Medium" pitchFamily="34" charset="0"/>
                        </a:rPr>
                        <a:t>50</a:t>
                      </a:r>
                      <a:r>
                        <a:rPr kumimoji="0" lang="el-G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Franklin Gothic Medium" pitchFamily="34" charset="0"/>
                        </a:rPr>
                        <a:t>μΜ</a:t>
                      </a:r>
                      <a:endParaRPr kumimoji="0" lang="ru-RU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Franklin Gothic Medium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465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uk-UA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Безводневі</a:t>
                      </a:r>
                      <a:r>
                        <a:rPr kumimoji="0" lang="uk-UA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еластомери 0 типу</a:t>
                      </a:r>
                      <a:endParaRPr kumimoji="0" lang="ru-RU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uk-UA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Franklin Gothic Medium" pitchFamily="34" charset="0"/>
                        </a:rPr>
                        <a:t>75 </a:t>
                      </a:r>
                      <a:r>
                        <a:rPr kumimoji="0" lang="el-G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Franklin Gothic Medium" pitchFamily="34" charset="0"/>
                        </a:rPr>
                        <a:t>μΜ</a:t>
                      </a:r>
                      <a:endParaRPr kumimoji="0" lang="ru-RU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Franklin Gothic Medium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271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uk-UA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Кристалічні відбиткові матеріали</a:t>
                      </a:r>
                      <a:endParaRPr kumimoji="0" lang="ru-RU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uk-UA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Franklin Gothic Medium" pitchFamily="34" charset="0"/>
                        </a:rPr>
                        <a:t>-</a:t>
                      </a:r>
                      <a:endParaRPr kumimoji="0" lang="ru-RU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Franklin Gothic Medium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686800" cy="84137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uk-UA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Характеристика деформації </a:t>
            </a:r>
            <a:r>
              <a:rPr lang="uk-UA" b="1" cap="none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відбиткових</a:t>
            </a:r>
            <a:r>
              <a:rPr lang="uk-UA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 матеріалів при стисканні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1375509"/>
              </p:ext>
            </p:extLst>
          </p:nvPr>
        </p:nvGraphicFramePr>
        <p:xfrm>
          <a:off x="1043608" y="1844824"/>
          <a:ext cx="6768752" cy="41764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83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15782">
                <a:tc>
                  <a:txBody>
                    <a:bodyPr/>
                    <a:lstStyle/>
                    <a:p>
                      <a:r>
                        <a:rPr lang="uk-UA" dirty="0">
                          <a:solidFill>
                            <a:schemeClr val="bg1"/>
                          </a:solidFill>
                          <a:latin typeface="+mn-lt"/>
                        </a:rPr>
                        <a:t>Вид </a:t>
                      </a:r>
                      <a:r>
                        <a:rPr lang="uk-UA" dirty="0" err="1">
                          <a:solidFill>
                            <a:schemeClr val="bg1"/>
                          </a:solidFill>
                          <a:latin typeface="+mn-lt"/>
                        </a:rPr>
                        <a:t>відбиткового</a:t>
                      </a:r>
                      <a:r>
                        <a:rPr lang="uk-UA" dirty="0">
                          <a:solidFill>
                            <a:schemeClr val="bg1"/>
                          </a:solidFill>
                          <a:latin typeface="+mn-lt"/>
                        </a:rPr>
                        <a:t> матеріалу</a:t>
                      </a:r>
                      <a:endParaRPr lang="ru-RU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min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max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3162">
                <a:tc>
                  <a:txBody>
                    <a:bodyPr/>
                    <a:lstStyle/>
                    <a:p>
                      <a:r>
                        <a:rPr lang="uk-UA" dirty="0" err="1">
                          <a:solidFill>
                            <a:schemeClr val="tx1"/>
                          </a:solidFill>
                          <a:latin typeface="+mn-lt"/>
                        </a:rPr>
                        <a:t>Безводневі</a:t>
                      </a:r>
                      <a:r>
                        <a:rPr lang="uk-UA" dirty="0">
                          <a:solidFill>
                            <a:schemeClr val="tx1"/>
                          </a:solidFill>
                          <a:latin typeface="+mn-lt"/>
                        </a:rPr>
                        <a:t> еластомери о та 1 типів</a:t>
                      </a:r>
                      <a:endParaRPr lang="ru-RU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0,8 %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20 %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05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Безводневі</a:t>
                      </a:r>
                      <a:r>
                        <a:rPr kumimoji="0" lang="uk-UA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 еластомери 2 та 3 типів</a:t>
                      </a: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2 %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20 %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46928">
                <a:tc>
                  <a:txBody>
                    <a:bodyPr/>
                    <a:lstStyle/>
                    <a:p>
                      <a:r>
                        <a:rPr lang="uk-UA" dirty="0" err="1">
                          <a:solidFill>
                            <a:schemeClr val="tx1"/>
                          </a:solidFill>
                          <a:latin typeface="+mn-lt"/>
                        </a:rPr>
                        <a:t>Альгінатні</a:t>
                      </a:r>
                      <a:r>
                        <a:rPr lang="uk-UA" baseline="0" dirty="0">
                          <a:solidFill>
                            <a:schemeClr val="tx1"/>
                          </a:solidFill>
                          <a:latin typeface="+mn-lt"/>
                        </a:rPr>
                        <a:t> та агар-агарові </a:t>
                      </a:r>
                      <a:r>
                        <a:rPr lang="uk-UA" baseline="0" dirty="0" err="1">
                          <a:solidFill>
                            <a:schemeClr val="tx1"/>
                          </a:solidFill>
                          <a:latin typeface="+mn-lt"/>
                        </a:rPr>
                        <a:t>гідроколоїди</a:t>
                      </a:r>
                      <a:endParaRPr lang="ru-RU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5 %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20 %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686800" cy="84137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uk-UA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Оцінка деформації при стисканні </a:t>
            </a:r>
            <a:r>
              <a:rPr lang="uk-UA" b="1" cap="none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відбиткових</a:t>
            </a:r>
            <a:r>
              <a:rPr lang="uk-UA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 матеріалів</a:t>
            </a:r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 rotWithShape="1">
          <a:blip r:embed="rId2"/>
          <a:srcRect t="32571" r="5634" b="14757"/>
          <a:stretch/>
        </p:blipFill>
        <p:spPr bwMode="auto">
          <a:xfrm>
            <a:off x="797053" y="1772816"/>
            <a:ext cx="7177164" cy="2709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403648" y="5723962"/>
            <a:ext cx="4711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latin typeface="+mn-lt"/>
              </a:rPr>
              <a:t>Деформація матеріалу при стисканні,% =</a:t>
            </a:r>
            <a:endParaRPr lang="ru-RU" dirty="0">
              <a:latin typeface="+mn-lt"/>
            </a:endParaRPr>
          </a:p>
        </p:txBody>
      </p:sp>
      <p:pic>
        <p:nvPicPr>
          <p:cNvPr id="16386" name="Picture 2" descr="C:\Users\Стомат\Desktop\Лекції 2 курс\Картинки к лекции_оттиск\image-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522866"/>
            <a:ext cx="167640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6592" y="116632"/>
            <a:ext cx="8686800" cy="84137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uk-UA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Відновлення </a:t>
            </a:r>
            <a:r>
              <a:rPr lang="uk-UA" b="1" cap="none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відбиткових</a:t>
            </a:r>
            <a:r>
              <a:rPr lang="uk-UA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 матеріалів після деформації</a:t>
            </a:r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 rotWithShape="1">
          <a:blip r:embed="rId2"/>
          <a:srcRect l="7655" t="30970" r="7052" b="5690"/>
          <a:stretch/>
        </p:blipFill>
        <p:spPr bwMode="auto">
          <a:xfrm>
            <a:off x="173321" y="2132856"/>
            <a:ext cx="4110647" cy="3314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7" name="Picture 3"/>
          <p:cNvPicPr>
            <a:picLocks noChangeAspect="1" noChangeArrowheads="1"/>
          </p:cNvPicPr>
          <p:nvPr/>
        </p:nvPicPr>
        <p:blipFill rotWithShape="1">
          <a:blip r:embed="rId3"/>
          <a:srcRect t="33568" r="4616" b="14135"/>
          <a:stretch/>
        </p:blipFill>
        <p:spPr bwMode="auto">
          <a:xfrm>
            <a:off x="4427984" y="2119451"/>
            <a:ext cx="4565408" cy="3314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86800" cy="84137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uk-UA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Відновлення </a:t>
            </a:r>
            <a:r>
              <a:rPr lang="uk-UA" b="1" cap="none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відбиткових</a:t>
            </a:r>
            <a:r>
              <a:rPr lang="uk-UA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 матеріалів після деформації 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060848"/>
            <a:ext cx="2086153" cy="3476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7004312"/>
              </p:ext>
            </p:extLst>
          </p:nvPr>
        </p:nvGraphicFramePr>
        <p:xfrm>
          <a:off x="3419872" y="2089193"/>
          <a:ext cx="4896544" cy="34485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156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09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40296">
                <a:tc>
                  <a:txBody>
                    <a:bodyPr/>
                    <a:lstStyle/>
                    <a:p>
                      <a:pPr algn="l"/>
                      <a:r>
                        <a:rPr lang="uk-UA" dirty="0">
                          <a:solidFill>
                            <a:schemeClr val="bg1"/>
                          </a:solidFill>
                          <a:latin typeface="+mn-lt"/>
                        </a:rPr>
                        <a:t>Вид </a:t>
                      </a:r>
                      <a:r>
                        <a:rPr lang="uk-UA" dirty="0" err="1">
                          <a:solidFill>
                            <a:schemeClr val="bg1"/>
                          </a:solidFill>
                          <a:latin typeface="+mn-lt"/>
                        </a:rPr>
                        <a:t>відбиткового</a:t>
                      </a:r>
                      <a:r>
                        <a:rPr lang="uk-UA" dirty="0">
                          <a:solidFill>
                            <a:schemeClr val="bg1"/>
                          </a:solidFill>
                          <a:latin typeface="+mn-lt"/>
                        </a:rPr>
                        <a:t> матеріалу</a:t>
                      </a:r>
                      <a:endParaRPr lang="ru-RU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%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6221">
                <a:tc>
                  <a:txBody>
                    <a:bodyPr/>
                    <a:lstStyle/>
                    <a:p>
                      <a:pPr algn="l"/>
                      <a:r>
                        <a:rPr lang="uk-UA" dirty="0" err="1">
                          <a:solidFill>
                            <a:schemeClr val="tx1"/>
                          </a:solidFill>
                          <a:latin typeface="+mn-lt"/>
                        </a:rPr>
                        <a:t>Безводневі</a:t>
                      </a:r>
                      <a:r>
                        <a:rPr lang="uk-UA" dirty="0">
                          <a:solidFill>
                            <a:schemeClr val="tx1"/>
                          </a:solidFill>
                          <a:latin typeface="+mn-lt"/>
                        </a:rPr>
                        <a:t> еластомери</a:t>
                      </a:r>
                      <a:endParaRPr lang="ru-RU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96,5 - 100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687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 err="1">
                          <a:solidFill>
                            <a:schemeClr val="tx1"/>
                          </a:solidFill>
                          <a:latin typeface="+mn-lt"/>
                        </a:rPr>
                        <a:t>Альгінатні</a:t>
                      </a:r>
                      <a:r>
                        <a:rPr lang="uk-UA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uk-UA" baseline="0" dirty="0">
                          <a:solidFill>
                            <a:schemeClr val="tx1"/>
                          </a:solidFill>
                          <a:latin typeface="+mn-lt"/>
                        </a:rPr>
                        <a:t>та агар-агарові </a:t>
                      </a:r>
                      <a:r>
                        <a:rPr lang="uk-UA" baseline="0" dirty="0" err="1">
                          <a:solidFill>
                            <a:schemeClr val="tx1"/>
                          </a:solidFill>
                          <a:latin typeface="+mn-lt"/>
                        </a:rPr>
                        <a:t>гідроколоїди</a:t>
                      </a:r>
                      <a:endParaRPr lang="ru-RU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95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0603">
                <a:tc>
                  <a:txBody>
                    <a:bodyPr/>
                    <a:lstStyle/>
                    <a:p>
                      <a:pPr algn="l"/>
                      <a:r>
                        <a:rPr lang="uk-UA" dirty="0">
                          <a:solidFill>
                            <a:schemeClr val="tx1"/>
                          </a:solidFill>
                          <a:latin typeface="+mn-lt"/>
                        </a:rPr>
                        <a:t>Алебастр</a:t>
                      </a:r>
                      <a:endParaRPr lang="ru-RU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0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4578">
                <a:tc>
                  <a:txBody>
                    <a:bodyPr/>
                    <a:lstStyle/>
                    <a:p>
                      <a:pPr algn="l"/>
                      <a:r>
                        <a:rPr lang="uk-UA" dirty="0">
                          <a:solidFill>
                            <a:schemeClr val="tx1"/>
                          </a:solidFill>
                          <a:latin typeface="+mn-lt"/>
                        </a:rPr>
                        <a:t>Компаунди</a:t>
                      </a:r>
                      <a:endParaRPr lang="ru-RU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0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Прямоугольник 2"/>
          <p:cNvSpPr>
            <a:spLocks noChangeArrowheads="1"/>
          </p:cNvSpPr>
          <p:nvPr/>
        </p:nvSpPr>
        <p:spPr bwMode="auto">
          <a:xfrm>
            <a:off x="539750" y="2132856"/>
            <a:ext cx="7993063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uk-UA" sz="2400" b="1" u="sng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Пластичність</a:t>
            </a:r>
            <a:r>
              <a:rPr lang="uk-UA" sz="2400" dirty="0">
                <a:latin typeface="+mn-lt"/>
              </a:rPr>
              <a:t> – це властивість матеріалів деформуватися без пошкодження структури під дією зовнішніх сил і зберігати «нову» форму після припинення їх дії.</a:t>
            </a:r>
          </a:p>
          <a:p>
            <a:pPr algn="just"/>
            <a:endParaRPr lang="ru-RU" sz="2400" dirty="0">
              <a:latin typeface="+mn-lt"/>
            </a:endParaRPr>
          </a:p>
          <a:p>
            <a:pPr algn="just"/>
            <a:r>
              <a:rPr lang="uk-UA" sz="2400" b="1" u="sng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Текучість</a:t>
            </a:r>
            <a:r>
              <a:rPr lang="uk-UA" sz="2400" dirty="0">
                <a:latin typeface="+mn-lt"/>
              </a:rPr>
              <a:t> – це здатність матеріалу заповнювати форму (вид пластичної деформації).</a:t>
            </a:r>
          </a:p>
          <a:p>
            <a:pPr algn="just"/>
            <a:endParaRPr lang="ru-RU" sz="2400" dirty="0">
              <a:latin typeface="+mn-lt"/>
            </a:endParaRPr>
          </a:p>
          <a:p>
            <a:pPr algn="just"/>
            <a:r>
              <a:rPr lang="uk-UA" sz="2400" b="1" u="sng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Твердість</a:t>
            </a:r>
            <a:r>
              <a:rPr lang="uk-UA" sz="2400" dirty="0">
                <a:latin typeface="+mn-lt"/>
              </a:rPr>
              <a:t> – властивість, яка характеризує спротив матеріалу під час дії тиску.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/>
          </p:cNvSpPr>
          <p:nvPr>
            <p:ph type="title"/>
          </p:nvPr>
        </p:nvSpPr>
        <p:spPr bwMode="auto">
          <a:xfrm>
            <a:off x="251520" y="260648"/>
            <a:ext cx="8686800" cy="8382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uk-UA" sz="3200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Усадка </a:t>
            </a:r>
            <a:r>
              <a:rPr lang="uk-UA" sz="3200" b="1" cap="none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відбиткових</a:t>
            </a:r>
            <a:r>
              <a:rPr lang="uk-UA" sz="3200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 матеріалів</a:t>
            </a:r>
            <a:endParaRPr lang="ru-RU" sz="3200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pic>
        <p:nvPicPr>
          <p:cNvPr id="65538" name="Picture 4"/>
          <p:cNvPicPr>
            <a:picLocks noChangeAspect="1" noChangeArrowheads="1"/>
          </p:cNvPicPr>
          <p:nvPr/>
        </p:nvPicPr>
        <p:blipFill rotWithShape="1">
          <a:blip r:embed="rId2"/>
          <a:srcRect l="52682" t="26882" r="7755" b="6098"/>
          <a:stretch/>
        </p:blipFill>
        <p:spPr bwMode="auto">
          <a:xfrm>
            <a:off x="706740" y="1916832"/>
            <a:ext cx="2713219" cy="3447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923928" y="3284984"/>
            <a:ext cx="489654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 зменшення лінійних розмірів і об’єму тіла при його затвердінні, охолодженні та зберіганні. </a:t>
            </a:r>
            <a:endParaRPr lang="ru-RU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332656"/>
            <a:ext cx="8686800" cy="84137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uk-UA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Визначення усадки </a:t>
            </a:r>
            <a:r>
              <a:rPr lang="uk-UA" b="1" cap="none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відбиткових</a:t>
            </a:r>
            <a:r>
              <a:rPr lang="uk-UA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 матеріалів</a:t>
            </a:r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 rotWithShape="1">
          <a:blip r:embed="rId2"/>
          <a:srcRect t="35481"/>
          <a:stretch/>
        </p:blipFill>
        <p:spPr bwMode="auto">
          <a:xfrm>
            <a:off x="971600" y="2276872"/>
            <a:ext cx="7200800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>
              <a:defRPr/>
            </a:pPr>
            <a:r>
              <a:rPr lang="uk-UA" sz="3200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Зміни маси </a:t>
            </a:r>
            <a:r>
              <a:rPr lang="uk-UA" sz="3200" b="1" cap="none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гідроколоїдних</a:t>
            </a:r>
            <a:r>
              <a:rPr lang="uk-UA" sz="3200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uk-UA" sz="3200" b="1" cap="none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відбиткових</a:t>
            </a:r>
            <a:r>
              <a:rPr lang="uk-UA" sz="3200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 матеріалів, залежно від вмісту води при різноманітних умовах зберігання відбитків</a:t>
            </a:r>
          </a:p>
        </p:txBody>
      </p:sp>
      <p:sp>
        <p:nvSpPr>
          <p:cNvPr id="7" name="Объект 6"/>
          <p:cNvSpPr>
            <a:spLocks noGrp="1"/>
          </p:cNvSpPr>
          <p:nvPr>
            <p:ph sz="half" idx="1"/>
          </p:nvPr>
        </p:nvSpPr>
        <p:spPr>
          <a:xfrm>
            <a:off x="539552" y="1945430"/>
            <a:ext cx="7488832" cy="1440160"/>
          </a:xfrm>
        </p:spPr>
        <p:txBody>
          <a:bodyPr/>
          <a:lstStyle/>
          <a:p>
            <a:pPr algn="just"/>
            <a:r>
              <a:rPr lang="uk-UA" b="1" u="sng" dirty="0" err="1">
                <a:solidFill>
                  <a:schemeClr val="accent1">
                    <a:lumMod val="50000"/>
                  </a:schemeClr>
                </a:solidFill>
              </a:rPr>
              <a:t>Імбібіція</a:t>
            </a:r>
            <a:r>
              <a:rPr lang="uk-UA" dirty="0"/>
              <a:t> </a:t>
            </a:r>
            <a:r>
              <a:rPr lang="uk-UA" dirty="0">
                <a:solidFill>
                  <a:schemeClr val="tx1"/>
                </a:solidFill>
              </a:rPr>
              <a:t>– здатність гелю поглинати рідину, збільшуючись при цьому в об'ємі.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half" idx="2"/>
          </p:nvPr>
        </p:nvSpPr>
        <p:spPr>
          <a:xfrm>
            <a:off x="539552" y="3573016"/>
            <a:ext cx="7560840" cy="2640088"/>
          </a:xfrm>
        </p:spPr>
        <p:txBody>
          <a:bodyPr/>
          <a:lstStyle/>
          <a:p>
            <a:pPr algn="just"/>
            <a:r>
              <a:rPr lang="uk-UA" b="1" u="sng" dirty="0" err="1">
                <a:solidFill>
                  <a:schemeClr val="accent1">
                    <a:lumMod val="50000"/>
                  </a:schemeClr>
                </a:solidFill>
              </a:rPr>
              <a:t>Синерезіс</a:t>
            </a:r>
            <a:r>
              <a:rPr lang="uk-UA" dirty="0"/>
              <a:t> </a:t>
            </a:r>
            <a:r>
              <a:rPr lang="uk-UA" dirty="0">
                <a:solidFill>
                  <a:schemeClr val="tx1"/>
                </a:solidFill>
              </a:rPr>
              <a:t>– це виділення вільної рідкої фази, обумовлене ущільненням макромолекул в процесі структурної перебудови, що відбувається після </a:t>
            </a:r>
            <a:r>
              <a:rPr lang="uk-UA" dirty="0" err="1">
                <a:solidFill>
                  <a:schemeClr val="tx1"/>
                </a:solidFill>
              </a:rPr>
              <a:t>гелеутворення</a:t>
            </a:r>
            <a:r>
              <a:rPr lang="uk-UA" dirty="0">
                <a:solidFill>
                  <a:schemeClr val="tx1"/>
                </a:solidFill>
              </a:rPr>
              <a:t>. 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86800" cy="841248"/>
          </a:xfrm>
        </p:spPr>
        <p:txBody>
          <a:bodyPr>
            <a:normAutofit/>
          </a:bodyPr>
          <a:lstStyle/>
          <a:p>
            <a:pPr algn="ctr"/>
            <a:r>
              <a:rPr lang="uk-UA" sz="3200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Відбитки</a:t>
            </a:r>
            <a:endParaRPr lang="ru-RU" sz="3200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pic>
        <p:nvPicPr>
          <p:cNvPr id="2051" name="Picture 3" descr="C:\Users\Стомат\Desktop\Лекції 2 курс\Картинки к лекции_оттиск\images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916832"/>
            <a:ext cx="6264696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21820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86800" cy="84137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uk-UA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Усадка </a:t>
            </a:r>
            <a:r>
              <a:rPr lang="uk-UA" b="1" cap="none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альгінатних</a:t>
            </a:r>
            <a:r>
              <a:rPr lang="uk-UA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uk-UA" b="1" cap="none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відбиткових</a:t>
            </a:r>
            <a:r>
              <a:rPr lang="uk-UA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 матеріалів в залежності від умов зберігання відбитку</a:t>
            </a:r>
            <a:endParaRPr lang="uk-UA" cap="none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 rotWithShape="1">
          <a:blip r:embed="rId2"/>
          <a:srcRect t="25641"/>
          <a:stretch/>
        </p:blipFill>
        <p:spPr bwMode="auto">
          <a:xfrm>
            <a:off x="1042988" y="2204864"/>
            <a:ext cx="6858000" cy="3824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686800" cy="84137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uk-UA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Усадка </a:t>
            </a:r>
            <a:r>
              <a:rPr lang="uk-UA" b="1" cap="none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еластомерних</a:t>
            </a:r>
            <a:r>
              <a:rPr lang="uk-UA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uk-UA" b="1" cap="none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відбиткових</a:t>
            </a:r>
            <a:r>
              <a:rPr lang="uk-UA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 матеріалів</a:t>
            </a:r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 rotWithShape="1">
          <a:blip r:embed="rId2"/>
          <a:srcRect t="23826"/>
          <a:stretch/>
        </p:blipFill>
        <p:spPr bwMode="auto">
          <a:xfrm>
            <a:off x="1043608" y="2204864"/>
            <a:ext cx="6858000" cy="3918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86800" cy="84137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uk-UA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Лінійна усадка </a:t>
            </a:r>
            <a:r>
              <a:rPr lang="uk-UA" b="1" cap="none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еластомерних</a:t>
            </a:r>
            <a:r>
              <a:rPr lang="uk-UA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uk-UA" b="1" cap="none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відбиткових</a:t>
            </a:r>
            <a:r>
              <a:rPr lang="uk-UA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 матеріалів </a:t>
            </a:r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 rotWithShape="1">
          <a:blip r:embed="rId2"/>
          <a:srcRect t="37522"/>
          <a:stretch/>
        </p:blipFill>
        <p:spPr bwMode="auto">
          <a:xfrm>
            <a:off x="755576" y="2060848"/>
            <a:ext cx="6858000" cy="3213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7" t="8749" r="6819" b="10424"/>
          <a:stretch/>
        </p:blipFill>
        <p:spPr bwMode="auto">
          <a:xfrm>
            <a:off x="7092280" y="4959623"/>
            <a:ext cx="1379095" cy="1409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86800" cy="84137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uk-UA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Лінійна усадка </a:t>
            </a:r>
            <a:r>
              <a:rPr lang="uk-UA" b="1" cap="none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еластомерних</a:t>
            </a:r>
            <a:r>
              <a:rPr lang="uk-UA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uk-UA" b="1" cap="none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відбиткових</a:t>
            </a:r>
            <a:r>
              <a:rPr lang="uk-UA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 матеріалів</a:t>
            </a:r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 rotWithShape="1">
          <a:blip r:embed="rId2"/>
          <a:srcRect t="28090"/>
          <a:stretch/>
        </p:blipFill>
        <p:spPr bwMode="auto">
          <a:xfrm>
            <a:off x="971600" y="2204864"/>
            <a:ext cx="6858000" cy="3698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260648"/>
            <a:ext cx="8686800" cy="841248"/>
          </a:xfrm>
        </p:spPr>
        <p:txBody>
          <a:bodyPr/>
          <a:lstStyle/>
          <a:p>
            <a:pPr algn="ctr">
              <a:defRPr/>
            </a:pPr>
            <a:r>
              <a:rPr lang="uk-UA" sz="3200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Історія розвитку </a:t>
            </a:r>
            <a:r>
              <a:rPr lang="uk-UA" sz="3200" b="1" cap="none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відбиткових</a:t>
            </a:r>
            <a:r>
              <a:rPr lang="uk-UA" sz="3200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 матеріалів</a:t>
            </a:r>
            <a:endParaRPr lang="ru-RU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pic>
        <p:nvPicPr>
          <p:cNvPr id="74754" name="Picture 3" descr="C:\Users\Стомат\Desktop\Лекції 2 курс\Картинки к лекции_оттиск\img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3950" y="2060575"/>
            <a:ext cx="6896100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86800" cy="8382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sz="3200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Історія розвитку </a:t>
            </a:r>
            <a:r>
              <a:rPr lang="uk-UA" sz="3200" b="1" cap="none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відбиткових</a:t>
            </a:r>
            <a:r>
              <a:rPr lang="uk-UA" sz="3200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 матеріалів</a:t>
            </a:r>
            <a:endParaRPr lang="ru-RU" sz="3200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r>
              <a:rPr lang="uk-UA" b="1" dirty="0">
                <a:solidFill>
                  <a:schemeClr val="accent1">
                    <a:lumMod val="50000"/>
                  </a:schemeClr>
                </a:solidFill>
              </a:rPr>
              <a:t>1711 р.</a:t>
            </a:r>
            <a:r>
              <a:rPr lang="uk-UA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uk-UA" dirty="0">
                <a:solidFill>
                  <a:schemeClr val="tx1"/>
                </a:solidFill>
              </a:rPr>
              <a:t>- Віск (</a:t>
            </a:r>
            <a:r>
              <a:rPr lang="uk-UA" dirty="0" err="1">
                <a:solidFill>
                  <a:schemeClr val="tx1"/>
                </a:solidFill>
              </a:rPr>
              <a:t>Матсіас,Готтфрід,Пурман</a:t>
            </a:r>
            <a:r>
              <a:rPr lang="uk-UA" dirty="0">
                <a:solidFill>
                  <a:schemeClr val="tx1"/>
                </a:solidFill>
              </a:rPr>
              <a:t>)</a:t>
            </a: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r>
              <a:rPr lang="uk-UA" b="1" dirty="0">
                <a:solidFill>
                  <a:schemeClr val="accent1">
                    <a:lumMod val="50000"/>
                  </a:schemeClr>
                </a:solidFill>
              </a:rPr>
              <a:t>1842 р.</a:t>
            </a:r>
            <a:r>
              <a:rPr lang="uk-UA" dirty="0"/>
              <a:t> </a:t>
            </a:r>
            <a:r>
              <a:rPr lang="uk-UA" dirty="0">
                <a:solidFill>
                  <a:schemeClr val="tx1"/>
                </a:solidFill>
              </a:rPr>
              <a:t>- </a:t>
            </a:r>
            <a:r>
              <a:rPr lang="uk-UA" dirty="0" err="1">
                <a:solidFill>
                  <a:schemeClr val="tx1"/>
                </a:solidFill>
              </a:rPr>
              <a:t>Гуттаперча</a:t>
            </a:r>
            <a:r>
              <a:rPr lang="uk-UA" dirty="0">
                <a:solidFill>
                  <a:schemeClr val="tx1"/>
                </a:solidFill>
              </a:rPr>
              <a:t> (</a:t>
            </a:r>
            <a:r>
              <a:rPr lang="uk-UA" dirty="0" err="1">
                <a:solidFill>
                  <a:schemeClr val="tx1"/>
                </a:solidFill>
              </a:rPr>
              <a:t>Монтомері</a:t>
            </a:r>
            <a:r>
              <a:rPr lang="uk-UA" dirty="0">
                <a:solidFill>
                  <a:schemeClr val="tx1"/>
                </a:solidFill>
              </a:rPr>
              <a:t>)</a:t>
            </a: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r>
              <a:rPr lang="uk-UA" b="1" dirty="0">
                <a:solidFill>
                  <a:schemeClr val="accent1">
                    <a:lumMod val="50000"/>
                  </a:schemeClr>
                </a:solidFill>
              </a:rPr>
              <a:t>1844 р.</a:t>
            </a:r>
            <a:r>
              <a:rPr lang="uk-UA" dirty="0"/>
              <a:t> </a:t>
            </a:r>
            <a:r>
              <a:rPr lang="uk-UA" dirty="0">
                <a:solidFill>
                  <a:schemeClr val="tx1"/>
                </a:solidFill>
              </a:rPr>
              <a:t>- Алебастр (</a:t>
            </a:r>
            <a:r>
              <a:rPr lang="uk-UA" dirty="0" err="1">
                <a:solidFill>
                  <a:schemeClr val="tx1"/>
                </a:solidFill>
              </a:rPr>
              <a:t>Весткотт</a:t>
            </a:r>
            <a:r>
              <a:rPr lang="uk-UA" dirty="0">
                <a:solidFill>
                  <a:schemeClr val="tx1"/>
                </a:solidFill>
              </a:rPr>
              <a:t>)</a:t>
            </a: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r>
              <a:rPr lang="uk-UA" b="1" dirty="0">
                <a:solidFill>
                  <a:schemeClr val="accent1">
                    <a:lumMod val="50000"/>
                  </a:schemeClr>
                </a:solidFill>
              </a:rPr>
              <a:t>1856 р.</a:t>
            </a:r>
            <a:r>
              <a:rPr lang="uk-UA" dirty="0"/>
              <a:t> </a:t>
            </a:r>
            <a:r>
              <a:rPr lang="uk-UA" dirty="0">
                <a:solidFill>
                  <a:schemeClr val="tx1"/>
                </a:solidFill>
              </a:rPr>
              <a:t>- Компаунд (</a:t>
            </a:r>
            <a:r>
              <a:rPr lang="uk-UA" dirty="0" err="1">
                <a:solidFill>
                  <a:schemeClr val="tx1"/>
                </a:solidFill>
              </a:rPr>
              <a:t>Чарльс</a:t>
            </a:r>
            <a:r>
              <a:rPr lang="uk-UA" dirty="0">
                <a:solidFill>
                  <a:schemeClr val="tx1"/>
                </a:solidFill>
              </a:rPr>
              <a:t> </a:t>
            </a:r>
            <a:r>
              <a:rPr lang="uk-UA" dirty="0" err="1">
                <a:solidFill>
                  <a:schemeClr val="tx1"/>
                </a:solidFill>
              </a:rPr>
              <a:t>Стенс</a:t>
            </a:r>
            <a:r>
              <a:rPr lang="uk-UA" dirty="0">
                <a:solidFill>
                  <a:schemeClr val="tx1"/>
                </a:solidFill>
              </a:rPr>
              <a:t>)</a:t>
            </a: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r>
              <a:rPr lang="uk-UA" b="1" dirty="0">
                <a:solidFill>
                  <a:schemeClr val="accent1">
                    <a:lumMod val="50000"/>
                  </a:schemeClr>
                </a:solidFill>
              </a:rPr>
              <a:t>1925 р. </a:t>
            </a:r>
            <a:r>
              <a:rPr lang="uk-UA" dirty="0">
                <a:solidFill>
                  <a:schemeClr val="tx1"/>
                </a:solidFill>
              </a:rPr>
              <a:t>- А-А </a:t>
            </a:r>
            <a:r>
              <a:rPr lang="uk-UA" dirty="0" err="1">
                <a:solidFill>
                  <a:schemeClr val="tx1"/>
                </a:solidFill>
              </a:rPr>
              <a:t>гідроколоїд</a:t>
            </a:r>
            <a:r>
              <a:rPr lang="uk-UA" dirty="0">
                <a:solidFill>
                  <a:schemeClr val="tx1"/>
                </a:solidFill>
              </a:rPr>
              <a:t> (Альфонс </a:t>
            </a:r>
            <a:r>
              <a:rPr lang="uk-UA" dirty="0" err="1">
                <a:solidFill>
                  <a:schemeClr val="tx1"/>
                </a:solidFill>
              </a:rPr>
              <a:t>Поллер</a:t>
            </a:r>
            <a:r>
              <a:rPr lang="uk-UA" dirty="0">
                <a:solidFill>
                  <a:schemeClr val="tx1"/>
                </a:solidFill>
              </a:rPr>
              <a:t>)</a:t>
            </a: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r>
              <a:rPr lang="uk-UA" b="1" dirty="0">
                <a:solidFill>
                  <a:schemeClr val="accent1">
                    <a:lumMod val="50000"/>
                  </a:schemeClr>
                </a:solidFill>
              </a:rPr>
              <a:t>1935 р.</a:t>
            </a:r>
            <a:r>
              <a:rPr lang="uk-UA" dirty="0"/>
              <a:t> </a:t>
            </a:r>
            <a:r>
              <a:rPr lang="uk-UA" dirty="0">
                <a:solidFill>
                  <a:schemeClr val="tx1"/>
                </a:solidFill>
              </a:rPr>
              <a:t>- </a:t>
            </a:r>
            <a:r>
              <a:rPr lang="en-US" dirty="0">
                <a:solidFill>
                  <a:schemeClr val="tx1"/>
                </a:solidFill>
              </a:rPr>
              <a:t>ZOE </a:t>
            </a:r>
            <a:r>
              <a:rPr lang="uk-UA" dirty="0">
                <a:solidFill>
                  <a:schemeClr val="tx1"/>
                </a:solidFill>
              </a:rPr>
              <a:t>паста (</a:t>
            </a:r>
            <a:r>
              <a:rPr lang="uk-UA" dirty="0" err="1">
                <a:solidFill>
                  <a:schemeClr val="tx1"/>
                </a:solidFill>
              </a:rPr>
              <a:t>Росс</a:t>
            </a:r>
            <a:r>
              <a:rPr lang="uk-UA" dirty="0">
                <a:solidFill>
                  <a:schemeClr val="tx1"/>
                </a:solidFill>
              </a:rPr>
              <a:t>)</a:t>
            </a: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r>
              <a:rPr lang="uk-UA" b="1" dirty="0">
                <a:solidFill>
                  <a:schemeClr val="accent1">
                    <a:lumMod val="50000"/>
                  </a:schemeClr>
                </a:solidFill>
              </a:rPr>
              <a:t>1940 р.</a:t>
            </a:r>
            <a:r>
              <a:rPr lang="uk-UA" dirty="0"/>
              <a:t> </a:t>
            </a:r>
            <a:r>
              <a:rPr lang="uk-UA" dirty="0">
                <a:solidFill>
                  <a:schemeClr val="tx1"/>
                </a:solidFill>
              </a:rPr>
              <a:t>- Альгінати (</a:t>
            </a:r>
            <a:r>
              <a:rPr lang="uk-UA" dirty="0" err="1">
                <a:solidFill>
                  <a:schemeClr val="tx1"/>
                </a:solidFill>
              </a:rPr>
              <a:t>Вілдінг</a:t>
            </a:r>
            <a:r>
              <a:rPr lang="uk-UA" dirty="0">
                <a:solidFill>
                  <a:schemeClr val="tx1"/>
                </a:solidFill>
              </a:rPr>
              <a:t>)</a:t>
            </a: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r>
              <a:rPr lang="uk-UA" b="1" dirty="0">
                <a:solidFill>
                  <a:schemeClr val="accent1">
                    <a:lumMod val="50000"/>
                  </a:schemeClr>
                </a:solidFill>
              </a:rPr>
              <a:t>1954 р.</a:t>
            </a:r>
            <a:r>
              <a:rPr lang="uk-UA" dirty="0"/>
              <a:t> </a:t>
            </a:r>
            <a:r>
              <a:rPr lang="uk-UA" dirty="0">
                <a:solidFill>
                  <a:schemeClr val="tx1"/>
                </a:solidFill>
              </a:rPr>
              <a:t>- Полісульфіди, тіоколові</a:t>
            </a: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r>
              <a:rPr lang="uk-UA" b="1" dirty="0">
                <a:solidFill>
                  <a:schemeClr val="accent1">
                    <a:lumMod val="50000"/>
                  </a:schemeClr>
                </a:solidFill>
              </a:rPr>
              <a:t>1955 р.</a:t>
            </a:r>
            <a:r>
              <a:rPr lang="uk-UA" dirty="0"/>
              <a:t> </a:t>
            </a:r>
            <a:r>
              <a:rPr lang="uk-UA" dirty="0">
                <a:solidFill>
                  <a:schemeClr val="tx1"/>
                </a:solidFill>
              </a:rPr>
              <a:t>- С-силікони</a:t>
            </a: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r>
              <a:rPr lang="uk-UA" b="1" dirty="0">
                <a:solidFill>
                  <a:schemeClr val="accent1">
                    <a:lumMod val="50000"/>
                  </a:schemeClr>
                </a:solidFill>
              </a:rPr>
              <a:t>1965 р.</a:t>
            </a:r>
            <a:r>
              <a:rPr lang="uk-UA" dirty="0"/>
              <a:t> </a:t>
            </a:r>
            <a:r>
              <a:rPr lang="uk-UA" dirty="0">
                <a:solidFill>
                  <a:schemeClr val="tx1"/>
                </a:solidFill>
              </a:rPr>
              <a:t>- Поліефіри</a:t>
            </a: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r>
              <a:rPr lang="uk-UA" b="1" dirty="0">
                <a:solidFill>
                  <a:schemeClr val="accent1">
                    <a:lumMod val="50000"/>
                  </a:schemeClr>
                </a:solidFill>
              </a:rPr>
              <a:t>1975 р.</a:t>
            </a:r>
            <a:r>
              <a:rPr lang="uk-UA" dirty="0"/>
              <a:t> </a:t>
            </a:r>
            <a:r>
              <a:rPr lang="uk-UA" dirty="0">
                <a:solidFill>
                  <a:schemeClr val="tx1"/>
                </a:solidFill>
              </a:rPr>
              <a:t>- А-силікони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Заголовок 1"/>
          <p:cNvSpPr>
            <a:spLocks noGrp="1"/>
          </p:cNvSpPr>
          <p:nvPr>
            <p:ph type="title"/>
          </p:nvPr>
        </p:nvSpPr>
        <p:spPr bwMode="auto">
          <a:xfrm>
            <a:off x="323528" y="260648"/>
            <a:ext cx="8686800" cy="8382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uk-UA" sz="3200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Вимоги до </a:t>
            </a:r>
            <a:r>
              <a:rPr lang="uk-UA" sz="3200" b="1" cap="none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відбиткових</a:t>
            </a:r>
            <a:r>
              <a:rPr lang="uk-UA" sz="3200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 матеріалів:</a:t>
            </a:r>
            <a:endParaRPr lang="ru-RU" sz="3200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sp>
        <p:nvSpPr>
          <p:cNvPr id="76802" name="Объект 2"/>
          <p:cNvSpPr>
            <a:spLocks noGrp="1"/>
          </p:cNvSpPr>
          <p:nvPr>
            <p:ph idx="1"/>
          </p:nvPr>
        </p:nvSpPr>
        <p:spPr>
          <a:xfrm>
            <a:off x="251520" y="1249132"/>
            <a:ext cx="8281988" cy="5616575"/>
          </a:xfrm>
        </p:spPr>
        <p:txBody>
          <a:bodyPr/>
          <a:lstStyle/>
          <a:p>
            <a:r>
              <a:rPr lang="uk-UA" sz="2800" dirty="0">
                <a:solidFill>
                  <a:schemeClr val="tx1"/>
                </a:solidFill>
              </a:rPr>
              <a:t>- Не створювати негативного впливу на тканини порожнини рота та організм </a:t>
            </a:r>
            <a:r>
              <a:rPr lang="uk-UA" sz="2800" dirty="0" err="1">
                <a:solidFill>
                  <a:schemeClr val="tx1"/>
                </a:solidFill>
              </a:rPr>
              <a:t>вцілому</a:t>
            </a:r>
            <a:r>
              <a:rPr lang="uk-UA" sz="2800" dirty="0">
                <a:solidFill>
                  <a:schemeClr val="tx1"/>
                </a:solidFill>
              </a:rPr>
              <a:t>;</a:t>
            </a:r>
          </a:p>
          <a:p>
            <a:r>
              <a:rPr lang="uk-UA" sz="2800" dirty="0">
                <a:solidFill>
                  <a:schemeClr val="tx1"/>
                </a:solidFill>
              </a:rPr>
              <a:t>- Дозування компонентів </a:t>
            </a:r>
            <a:r>
              <a:rPr lang="uk-UA" sz="2800" dirty="0" err="1">
                <a:solidFill>
                  <a:schemeClr val="tx1"/>
                </a:solidFill>
              </a:rPr>
              <a:t>відбиткового</a:t>
            </a:r>
            <a:r>
              <a:rPr lang="uk-UA" sz="2800" dirty="0">
                <a:solidFill>
                  <a:schemeClr val="tx1"/>
                </a:solidFill>
              </a:rPr>
              <a:t> матеріалу повинно бути легким;</a:t>
            </a:r>
          </a:p>
          <a:p>
            <a:r>
              <a:rPr lang="uk-UA" sz="2800" dirty="0">
                <a:solidFill>
                  <a:schemeClr val="tx1"/>
                </a:solidFill>
              </a:rPr>
              <a:t>- Приготований </a:t>
            </a:r>
            <a:r>
              <a:rPr lang="uk-UA" sz="2800" dirty="0" err="1">
                <a:solidFill>
                  <a:schemeClr val="tx1"/>
                </a:solidFill>
              </a:rPr>
              <a:t>відбитковий</a:t>
            </a:r>
            <a:r>
              <a:rPr lang="uk-UA" sz="2800" dirty="0">
                <a:solidFill>
                  <a:schemeClr val="tx1"/>
                </a:solidFill>
              </a:rPr>
              <a:t> матеріал повинен бути однорідним,</a:t>
            </a:r>
          </a:p>
          <a:p>
            <a:r>
              <a:rPr lang="uk-UA" sz="2800" dirty="0">
                <a:solidFill>
                  <a:schemeClr val="tx1"/>
                </a:solidFill>
              </a:rPr>
              <a:t>- Матеріал повинен легко вводитися та виводитися після свого затвердіння з порожнини рота;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Заголовок 1"/>
          <p:cNvSpPr>
            <a:spLocks noGrp="1"/>
          </p:cNvSpPr>
          <p:nvPr>
            <p:ph type="title"/>
          </p:nvPr>
        </p:nvSpPr>
        <p:spPr bwMode="auto">
          <a:xfrm>
            <a:off x="323528" y="260648"/>
            <a:ext cx="8686800" cy="8382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uk-UA" sz="3200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Вимоги до </a:t>
            </a:r>
            <a:r>
              <a:rPr lang="uk-UA" sz="3200" b="1" cap="none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відбиткових</a:t>
            </a:r>
            <a:r>
              <a:rPr lang="uk-UA" sz="3200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 матеріалів:</a:t>
            </a:r>
            <a:endParaRPr lang="ru-RU" sz="3200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sp>
        <p:nvSpPr>
          <p:cNvPr id="77826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sz="2800" dirty="0">
                <a:solidFill>
                  <a:schemeClr val="tx1"/>
                </a:solidFill>
              </a:rPr>
              <a:t>- Не мати різкого запаху та смаку;</a:t>
            </a:r>
          </a:p>
          <a:p>
            <a:r>
              <a:rPr lang="uk-UA" sz="2800" dirty="0">
                <a:solidFill>
                  <a:schemeClr val="tx1"/>
                </a:solidFill>
              </a:rPr>
              <a:t>- Не руйнуватися при взаємодії з середовищем порожнини рота;</a:t>
            </a:r>
          </a:p>
          <a:p>
            <a:r>
              <a:rPr lang="uk-UA" sz="2800" dirty="0">
                <a:solidFill>
                  <a:schemeClr val="tx1"/>
                </a:solidFill>
              </a:rPr>
              <a:t>- Володіти слабкими антисептичними властивостями;</a:t>
            </a:r>
          </a:p>
          <a:p>
            <a:r>
              <a:rPr lang="uk-UA" sz="2800" dirty="0">
                <a:solidFill>
                  <a:schemeClr val="tx1"/>
                </a:solidFill>
              </a:rPr>
              <a:t>- Точно відображати рельєф;</a:t>
            </a:r>
          </a:p>
          <a:p>
            <a:r>
              <a:rPr lang="uk-UA" sz="2800" dirty="0">
                <a:solidFill>
                  <a:schemeClr val="tx1"/>
                </a:solidFill>
              </a:rPr>
              <a:t>- Комфортний час твердіння </a:t>
            </a:r>
            <a:r>
              <a:rPr lang="uk-UA" sz="2800" dirty="0" err="1">
                <a:solidFill>
                  <a:schemeClr val="tx1"/>
                </a:solidFill>
              </a:rPr>
              <a:t>відбиткового</a:t>
            </a:r>
            <a:r>
              <a:rPr lang="uk-UA" sz="2800" dirty="0">
                <a:solidFill>
                  <a:schemeClr val="tx1"/>
                </a:solidFill>
              </a:rPr>
              <a:t> матеріалу в умовах вологості та температури порожнини рота; 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Заголовок 1"/>
          <p:cNvSpPr>
            <a:spLocks noGrp="1"/>
          </p:cNvSpPr>
          <p:nvPr>
            <p:ph type="title"/>
          </p:nvPr>
        </p:nvSpPr>
        <p:spPr bwMode="auto">
          <a:xfrm>
            <a:off x="323528" y="260648"/>
            <a:ext cx="8686800" cy="8382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uk-UA" sz="3200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Вимоги до </a:t>
            </a:r>
            <a:r>
              <a:rPr lang="uk-UA" sz="3200" b="1" cap="none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відбиткових</a:t>
            </a:r>
            <a:r>
              <a:rPr lang="uk-UA" sz="3200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 матеріалів:</a:t>
            </a:r>
            <a:endParaRPr lang="ru-RU" sz="3200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sp>
        <p:nvSpPr>
          <p:cNvPr id="78850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sz="2800" dirty="0">
                <a:solidFill>
                  <a:schemeClr val="tx1"/>
                </a:solidFill>
              </a:rPr>
              <a:t>- Повне відновлення після деформації;</a:t>
            </a:r>
          </a:p>
          <a:p>
            <a:r>
              <a:rPr lang="uk-UA" sz="2800" dirty="0">
                <a:solidFill>
                  <a:schemeClr val="tx1"/>
                </a:solidFill>
              </a:rPr>
              <a:t>- Збереження постійних розмірів після виведення відбитку;</a:t>
            </a:r>
          </a:p>
          <a:p>
            <a:r>
              <a:rPr lang="uk-UA" sz="2800" dirty="0">
                <a:solidFill>
                  <a:schemeClr val="tx1"/>
                </a:solidFill>
              </a:rPr>
              <a:t>- Не вступати в реакцію з моделювальними матеріалами, гіпсом;</a:t>
            </a:r>
          </a:p>
          <a:p>
            <a:r>
              <a:rPr lang="uk-UA" sz="2800" dirty="0">
                <a:solidFill>
                  <a:schemeClr val="tx1"/>
                </a:solidFill>
              </a:rPr>
              <a:t>- Можливість обробки та дезінфекції. 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60648"/>
            <a:ext cx="7750696" cy="84124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sz="3200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Класифікація </a:t>
            </a:r>
            <a:r>
              <a:rPr lang="uk-UA" sz="3200" b="1" cap="none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відбиткових</a:t>
            </a:r>
            <a:r>
              <a:rPr lang="uk-UA" sz="3200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 матеріалів</a:t>
            </a:r>
            <a:endParaRPr lang="ru-RU" sz="3200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sp>
        <p:nvSpPr>
          <p:cNvPr id="79874" name="Прямоугольник 2"/>
          <p:cNvSpPr>
            <a:spLocks noChangeArrowheads="1"/>
          </p:cNvSpPr>
          <p:nvPr/>
        </p:nvSpPr>
        <p:spPr bwMode="auto">
          <a:xfrm>
            <a:off x="1619250" y="1700213"/>
            <a:ext cx="5832475" cy="397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8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1.Тверді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  <a:p>
            <a:r>
              <a:rPr lang="uk-UA" sz="2800" dirty="0">
                <a:latin typeface="+mn-lt"/>
              </a:rPr>
              <a:t>-Кристалічні:</a:t>
            </a:r>
            <a:endParaRPr lang="ru-RU" sz="2800" dirty="0">
              <a:latin typeface="+mn-lt"/>
            </a:endParaRPr>
          </a:p>
          <a:p>
            <a:r>
              <a:rPr lang="uk-UA" sz="2800" dirty="0">
                <a:latin typeface="+mn-lt"/>
              </a:rPr>
              <a:t>-Гіпс</a:t>
            </a:r>
            <a:endParaRPr lang="ru-RU" sz="2800" dirty="0">
              <a:latin typeface="+mn-lt"/>
            </a:endParaRPr>
          </a:p>
          <a:p>
            <a:r>
              <a:rPr lang="uk-UA" sz="2800" dirty="0">
                <a:latin typeface="+mn-lt"/>
              </a:rPr>
              <a:t>-Цинк оксид-</a:t>
            </a:r>
            <a:r>
              <a:rPr lang="uk-UA" sz="2800" dirty="0" err="1">
                <a:latin typeface="+mn-lt"/>
              </a:rPr>
              <a:t>евгенольні</a:t>
            </a:r>
            <a:r>
              <a:rPr lang="uk-UA" sz="2800" dirty="0">
                <a:latin typeface="+mn-lt"/>
              </a:rPr>
              <a:t> маси</a:t>
            </a:r>
          </a:p>
          <a:p>
            <a:endParaRPr lang="ru-RU" sz="2800" dirty="0">
              <a:latin typeface="+mn-lt"/>
            </a:endParaRPr>
          </a:p>
          <a:p>
            <a:r>
              <a:rPr lang="uk-UA" sz="28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2.Термопластичні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  <a:p>
            <a:r>
              <a:rPr lang="uk-UA" sz="2800" dirty="0">
                <a:latin typeface="+mn-lt"/>
              </a:rPr>
              <a:t>-</a:t>
            </a:r>
            <a:r>
              <a:rPr lang="uk-UA" sz="2800" dirty="0" err="1">
                <a:latin typeface="+mn-lt"/>
              </a:rPr>
              <a:t>Стенс</a:t>
            </a:r>
            <a:endParaRPr lang="ru-RU" sz="2800" dirty="0">
              <a:latin typeface="+mn-lt"/>
            </a:endParaRPr>
          </a:p>
          <a:p>
            <a:r>
              <a:rPr lang="uk-UA" sz="2800" dirty="0">
                <a:latin typeface="+mn-lt"/>
              </a:rPr>
              <a:t>-Маса </a:t>
            </a:r>
            <a:r>
              <a:rPr lang="uk-UA" sz="2800" dirty="0" err="1">
                <a:latin typeface="+mn-lt"/>
              </a:rPr>
              <a:t>Вайнштейна</a:t>
            </a:r>
            <a:endParaRPr lang="ru-RU" sz="2800" dirty="0">
              <a:latin typeface="+mn-lt"/>
            </a:endParaRPr>
          </a:p>
          <a:p>
            <a:r>
              <a:rPr lang="uk-UA" sz="2800" dirty="0">
                <a:latin typeface="+mn-lt"/>
              </a:rPr>
              <a:t>-Маса Керра1</a:t>
            </a:r>
            <a:endParaRPr lang="ru-RU" sz="2800" dirty="0">
              <a:latin typeface="+mn-l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Объект 2"/>
          <p:cNvSpPr>
            <a:spLocks noGrp="1"/>
          </p:cNvSpPr>
          <p:nvPr>
            <p:ph idx="1"/>
          </p:nvPr>
        </p:nvSpPr>
        <p:spPr>
          <a:xfrm>
            <a:off x="304800" y="1196975"/>
            <a:ext cx="4411663" cy="51847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 2" pitchFamily="18" charset="2"/>
              <a:buNone/>
              <a:defRPr/>
            </a:pPr>
            <a:endParaRPr lang="uk-UA" sz="2700" b="1" u="sng" dirty="0"/>
          </a:p>
          <a:p>
            <a:pPr algn="just" eaLnBrk="1" hangingPunct="1">
              <a:lnSpc>
                <a:spcPct val="90000"/>
              </a:lnSpc>
              <a:defRPr/>
            </a:pPr>
            <a:r>
              <a:rPr lang="uk-UA" sz="2400" b="1" u="sng" dirty="0">
                <a:solidFill>
                  <a:schemeClr val="accent1">
                    <a:lumMod val="50000"/>
                  </a:schemeClr>
                </a:solidFill>
              </a:rPr>
              <a:t>Відбиток</a:t>
            </a:r>
            <a:r>
              <a:rPr lang="uk-UA" sz="2400" dirty="0"/>
              <a:t> – це негативне (</a:t>
            </a:r>
            <a:r>
              <a:rPr lang="uk-UA" sz="2400" dirty="0" err="1"/>
              <a:t>зворотнє</a:t>
            </a:r>
            <a:r>
              <a:rPr lang="uk-UA" sz="2400" dirty="0"/>
              <a:t>) відображення поверхні твердих та м’яких тканин порожнини рота,які  розміщені на протезному полі та за його межами,та отримані за допомогою спеціальних матеріалів.</a:t>
            </a:r>
            <a:endParaRPr lang="ru-RU" sz="2400" dirty="0"/>
          </a:p>
        </p:txBody>
      </p:sp>
      <p:pic>
        <p:nvPicPr>
          <p:cNvPr id="21506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9338" y="4724400"/>
            <a:ext cx="4033837" cy="168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Рисунок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1125538"/>
            <a:ext cx="4033837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686800" cy="841248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sz="3200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Класифікація </a:t>
            </a:r>
            <a:r>
              <a:rPr lang="uk-UA" sz="3200" b="1" cap="none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відбиткових</a:t>
            </a:r>
            <a:r>
              <a:rPr lang="uk-UA" sz="3200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 матеріалів</a:t>
            </a:r>
            <a:endParaRPr lang="ru-RU" sz="3200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sp>
        <p:nvSpPr>
          <p:cNvPr id="80898" name="Прямоугольник 2"/>
          <p:cNvSpPr>
            <a:spLocks noChangeArrowheads="1"/>
          </p:cNvSpPr>
          <p:nvPr/>
        </p:nvSpPr>
        <p:spPr bwMode="auto">
          <a:xfrm>
            <a:off x="1258888" y="1341438"/>
            <a:ext cx="5883275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3.Еластичні</a:t>
            </a:r>
          </a:p>
          <a:p>
            <a:endParaRPr lang="ru-RU" sz="24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  <a:p>
            <a:r>
              <a:rPr lang="uk-UA" sz="2400" u="sng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3.1. </a:t>
            </a:r>
            <a:r>
              <a:rPr lang="uk-UA" sz="2400" u="sng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Гідроколоїдні</a:t>
            </a:r>
            <a:endParaRPr lang="ru-RU" sz="2400" u="sng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  <a:p>
            <a:r>
              <a:rPr lang="uk-UA" sz="2400" dirty="0">
                <a:latin typeface="+mn-lt"/>
              </a:rPr>
              <a:t>-Агарові (оборотні);</a:t>
            </a:r>
            <a:endParaRPr lang="ru-RU" sz="2400" dirty="0">
              <a:latin typeface="+mn-lt"/>
            </a:endParaRPr>
          </a:p>
          <a:p>
            <a:r>
              <a:rPr lang="uk-UA" sz="2400" dirty="0">
                <a:latin typeface="+mn-lt"/>
              </a:rPr>
              <a:t>-</a:t>
            </a:r>
            <a:r>
              <a:rPr lang="uk-UA" sz="2400" dirty="0" err="1">
                <a:latin typeface="+mn-lt"/>
              </a:rPr>
              <a:t>Альгінатні</a:t>
            </a:r>
            <a:r>
              <a:rPr lang="uk-UA" sz="2400" dirty="0">
                <a:latin typeface="+mn-lt"/>
              </a:rPr>
              <a:t> (необоротні).</a:t>
            </a:r>
            <a:endParaRPr lang="ru-RU" sz="2400" dirty="0">
              <a:latin typeface="+mn-lt"/>
            </a:endParaRPr>
          </a:p>
          <a:p>
            <a:r>
              <a:rPr lang="uk-UA" sz="2400" dirty="0">
                <a:latin typeface="+mn-lt"/>
              </a:rPr>
              <a:t> </a:t>
            </a:r>
            <a:endParaRPr lang="ru-RU" sz="2400" dirty="0">
              <a:latin typeface="+mn-lt"/>
            </a:endParaRPr>
          </a:p>
          <a:p>
            <a:r>
              <a:rPr lang="uk-UA" sz="2400" u="sng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3.2. </a:t>
            </a:r>
            <a:r>
              <a:rPr lang="uk-UA" sz="2400" u="sng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Еластомерні</a:t>
            </a:r>
            <a:endParaRPr lang="ru-RU" sz="2400" u="sng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  <a:p>
            <a:r>
              <a:rPr lang="uk-UA" sz="2400" dirty="0">
                <a:latin typeface="+mn-lt"/>
              </a:rPr>
              <a:t>-Поліефірні;</a:t>
            </a:r>
            <a:endParaRPr lang="ru-RU" sz="2400" dirty="0">
              <a:latin typeface="+mn-lt"/>
            </a:endParaRPr>
          </a:p>
          <a:p>
            <a:r>
              <a:rPr lang="uk-UA" sz="2400" dirty="0">
                <a:latin typeface="+mn-lt"/>
              </a:rPr>
              <a:t>-</a:t>
            </a:r>
            <a:r>
              <a:rPr lang="uk-UA" sz="2400" dirty="0" err="1">
                <a:latin typeface="+mn-lt"/>
              </a:rPr>
              <a:t>Полісульфідні</a:t>
            </a:r>
            <a:r>
              <a:rPr lang="uk-UA" sz="2400" dirty="0">
                <a:latin typeface="+mn-lt"/>
              </a:rPr>
              <a:t>;</a:t>
            </a:r>
            <a:endParaRPr lang="ru-RU" sz="2400" dirty="0">
              <a:latin typeface="+mn-lt"/>
            </a:endParaRPr>
          </a:p>
          <a:p>
            <a:r>
              <a:rPr lang="uk-UA" sz="2400" dirty="0">
                <a:latin typeface="+mn-lt"/>
              </a:rPr>
              <a:t>-Силіконові матеріали, які твердіють в ході реакції поліконденсації (С-силікони);</a:t>
            </a:r>
            <a:endParaRPr lang="ru-RU" sz="2400" dirty="0">
              <a:latin typeface="+mn-lt"/>
            </a:endParaRPr>
          </a:p>
          <a:p>
            <a:r>
              <a:rPr lang="uk-UA" sz="2400" dirty="0">
                <a:latin typeface="+mn-lt"/>
              </a:rPr>
              <a:t>-Силіконові матеріали, які твердіють в ході реакції полі приєднання, тобто вони </a:t>
            </a:r>
            <a:r>
              <a:rPr lang="uk-UA" sz="2400" dirty="0" err="1">
                <a:latin typeface="+mn-lt"/>
              </a:rPr>
              <a:t>аддитивні</a:t>
            </a:r>
            <a:r>
              <a:rPr lang="uk-UA" sz="2400" dirty="0">
                <a:latin typeface="+mn-lt"/>
              </a:rPr>
              <a:t>. (А-силікони).</a:t>
            </a:r>
            <a:endParaRPr lang="ru-RU" sz="2400" dirty="0">
              <a:latin typeface="+mn-lt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0"/>
            <a:ext cx="8229600" cy="1049338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3200" b="1" cap="none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Матеріали</a:t>
            </a:r>
            <a:r>
              <a:rPr lang="ru-RU" sz="3200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, </a:t>
            </a:r>
            <a:r>
              <a:rPr lang="ru-RU" sz="3200" b="1" cap="none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що</a:t>
            </a:r>
            <a:r>
              <a:rPr lang="ru-RU" sz="3200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ru-RU" sz="3200" b="1" cap="none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кристалізуються</a:t>
            </a:r>
            <a:r>
              <a:rPr lang="ru-RU" sz="3200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ru-RU" sz="3200" b="1" cap="none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або</a:t>
            </a:r>
            <a:r>
              <a:rPr lang="ru-RU" sz="3200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ru-RU" sz="3200" b="1" cap="none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тверді</a:t>
            </a:r>
            <a:r>
              <a:rPr lang="ru-RU" sz="3200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ru-RU" sz="3200" b="1" cap="none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відбиткові</a:t>
            </a:r>
            <a:r>
              <a:rPr lang="ru-RU" sz="3200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ru-RU" sz="3200" b="1" cap="none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матеріали</a:t>
            </a:r>
            <a:endParaRPr lang="ru-RU" sz="3200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sp>
        <p:nvSpPr>
          <p:cNvPr id="82946" name="Rectangle 3"/>
          <p:cNvSpPr>
            <a:spLocks noGrp="1" noChangeArrowheads="1"/>
          </p:cNvSpPr>
          <p:nvPr>
            <p:ph idx="1"/>
          </p:nvPr>
        </p:nvSpPr>
        <p:spPr>
          <a:xfrm>
            <a:off x="9294" y="1052736"/>
            <a:ext cx="9144000" cy="49688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1800" dirty="0">
                <a:solidFill>
                  <a:schemeClr val="tx1"/>
                </a:solidFill>
              </a:rPr>
              <a:t> </a:t>
            </a:r>
            <a:r>
              <a:rPr lang="ru-RU" sz="2000" dirty="0">
                <a:solidFill>
                  <a:schemeClr val="tx1"/>
                </a:solidFill>
              </a:rPr>
              <a:t>                   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000" dirty="0">
                <a:solidFill>
                  <a:schemeClr val="tx1"/>
                </a:solidFill>
              </a:rPr>
              <a:t>                                                        </a:t>
            </a:r>
            <a:r>
              <a:rPr lang="ru-RU" sz="2800" b="1" dirty="0">
                <a:solidFill>
                  <a:schemeClr val="tx1"/>
                </a:solidFill>
              </a:rPr>
              <a:t>ГІПС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dirty="0">
                <a:solidFill>
                  <a:schemeClr val="tx1"/>
                </a:solidFill>
              </a:rPr>
              <a:t>           В </a:t>
            </a:r>
            <a:r>
              <a:rPr lang="ru-RU" sz="2400" dirty="0" err="1">
                <a:solidFill>
                  <a:schemeClr val="tx1"/>
                </a:solidFill>
              </a:rPr>
              <a:t>стоматологічній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практиці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застосовується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напівгідрат</a:t>
            </a:r>
            <a:r>
              <a:rPr lang="ru-RU" sz="2400" dirty="0">
                <a:solidFill>
                  <a:schemeClr val="tx1"/>
                </a:solidFill>
              </a:rPr>
              <a:t> сульфату </a:t>
            </a:r>
            <a:r>
              <a:rPr lang="ru-RU" sz="2400" dirty="0" err="1">
                <a:solidFill>
                  <a:schemeClr val="tx1"/>
                </a:solidFill>
              </a:rPr>
              <a:t>кальцію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CaSO</a:t>
            </a:r>
            <a:r>
              <a:rPr lang="ru-RU" sz="2400" dirty="0">
                <a:solidFill>
                  <a:schemeClr val="tx1"/>
                </a:solidFill>
              </a:rPr>
              <a:t>4</a:t>
            </a:r>
            <a:r>
              <a:rPr lang="en-US" sz="2400" dirty="0">
                <a:solidFill>
                  <a:schemeClr val="tx1"/>
                </a:solidFill>
                <a:sym typeface="Symbol" pitchFamily="18" charset="2"/>
              </a:rPr>
              <a:t></a:t>
            </a:r>
            <a:r>
              <a:rPr lang="ru-RU" sz="2400" dirty="0">
                <a:solidFill>
                  <a:schemeClr val="tx1"/>
                </a:solidFill>
              </a:rPr>
              <a:t>0,5</a:t>
            </a:r>
            <a:r>
              <a:rPr lang="en-US" sz="2400" dirty="0">
                <a:solidFill>
                  <a:schemeClr val="tx1"/>
                </a:solidFill>
              </a:rPr>
              <a:t>H</a:t>
            </a:r>
            <a:r>
              <a:rPr lang="ru-RU" sz="2400" dirty="0">
                <a:solidFill>
                  <a:schemeClr val="tx1"/>
                </a:solidFill>
              </a:rPr>
              <a:t>2</a:t>
            </a:r>
            <a:r>
              <a:rPr lang="en-US" sz="2400" dirty="0">
                <a:solidFill>
                  <a:schemeClr val="tx1"/>
                </a:solidFill>
              </a:rPr>
              <a:t>O</a:t>
            </a:r>
            <a:r>
              <a:rPr lang="ru-RU" sz="2400" dirty="0">
                <a:solidFill>
                  <a:schemeClr val="tx1"/>
                </a:solidFill>
              </a:rPr>
              <a:t>, </a:t>
            </a:r>
            <a:r>
              <a:rPr lang="ru-RU" sz="2400" dirty="0" err="1">
                <a:solidFill>
                  <a:schemeClr val="tx1"/>
                </a:solidFill>
              </a:rPr>
              <a:t>що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виготовляється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із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природнього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гіпсу</a:t>
            </a:r>
            <a:r>
              <a:rPr lang="ru-RU" sz="2400" dirty="0">
                <a:solidFill>
                  <a:schemeClr val="tx1"/>
                </a:solidFill>
              </a:rPr>
              <a:t> шляхом обжигу в спец. печах з </a:t>
            </a:r>
            <a:r>
              <a:rPr lang="ru-RU" sz="2400" dirty="0" err="1">
                <a:solidFill>
                  <a:schemeClr val="tx1"/>
                </a:solidFill>
              </a:rPr>
              <a:t>наступним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механічним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подрібненням</a:t>
            </a:r>
            <a:r>
              <a:rPr lang="ru-RU" sz="2400" dirty="0">
                <a:solidFill>
                  <a:schemeClr val="tx1"/>
                </a:solidFill>
              </a:rPr>
              <a:t> і </a:t>
            </a:r>
            <a:r>
              <a:rPr lang="ru-RU" sz="2400" dirty="0" err="1">
                <a:solidFill>
                  <a:schemeClr val="tx1"/>
                </a:solidFill>
              </a:rPr>
              <a:t>просіюванням</a:t>
            </a:r>
            <a:r>
              <a:rPr lang="ru-RU" sz="2400" dirty="0">
                <a:solidFill>
                  <a:schemeClr val="tx1"/>
                </a:solidFill>
              </a:rPr>
              <a:t> через сито.  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dirty="0">
                <a:solidFill>
                  <a:schemeClr val="tx1"/>
                </a:solidFill>
              </a:rPr>
              <a:t>          Для  </a:t>
            </a:r>
            <a:r>
              <a:rPr lang="ru-RU" sz="2400" dirty="0" err="1">
                <a:solidFill>
                  <a:schemeClr val="tx1"/>
                </a:solidFill>
              </a:rPr>
              <a:t>отримання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відбитків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рекомендують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використовувати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гіпс</a:t>
            </a:r>
            <a:r>
              <a:rPr lang="ru-RU" sz="2400" dirty="0">
                <a:solidFill>
                  <a:schemeClr val="tx1"/>
                </a:solidFill>
              </a:rPr>
              <a:t>, </a:t>
            </a:r>
            <a:r>
              <a:rPr lang="ru-RU" sz="2400" dirty="0" err="1">
                <a:solidFill>
                  <a:schemeClr val="tx1"/>
                </a:solidFill>
              </a:rPr>
              <a:t>що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пройшов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термообробку</a:t>
            </a:r>
            <a:r>
              <a:rPr lang="ru-RU" sz="2400" dirty="0">
                <a:solidFill>
                  <a:schemeClr val="tx1"/>
                </a:solidFill>
              </a:rPr>
              <a:t> при  </a:t>
            </a:r>
            <a:r>
              <a:rPr lang="en-US" sz="2400" dirty="0">
                <a:solidFill>
                  <a:schemeClr val="tx1"/>
                </a:solidFill>
              </a:rPr>
              <a:t>t</a:t>
            </a:r>
            <a:r>
              <a:rPr lang="en-US" sz="2400" dirty="0">
                <a:solidFill>
                  <a:schemeClr val="tx1"/>
                </a:solidFill>
                <a:sym typeface="Symbol" pitchFamily="18" charset="2"/>
              </a:rPr>
              <a:t></a:t>
            </a:r>
            <a:r>
              <a:rPr lang="ru-RU" sz="2400" dirty="0">
                <a:solidFill>
                  <a:schemeClr val="tx1"/>
                </a:solidFill>
              </a:rPr>
              <a:t>=170</a:t>
            </a:r>
            <a:r>
              <a:rPr lang="en-US" sz="2400" dirty="0">
                <a:solidFill>
                  <a:schemeClr val="tx1"/>
                </a:solidFill>
                <a:sym typeface="Symbol" pitchFamily="18" charset="2"/>
              </a:rPr>
              <a:t></a:t>
            </a:r>
            <a:r>
              <a:rPr lang="ru-RU" sz="2400" dirty="0">
                <a:solidFill>
                  <a:schemeClr val="tx1"/>
                </a:solidFill>
              </a:rPr>
              <a:t>С  на </a:t>
            </a:r>
            <a:r>
              <a:rPr lang="ru-RU" sz="2400" dirty="0" err="1">
                <a:solidFill>
                  <a:schemeClr val="tx1"/>
                </a:solidFill>
              </a:rPr>
              <a:t>протязі</a:t>
            </a:r>
            <a:r>
              <a:rPr lang="ru-RU" sz="2400" dirty="0">
                <a:solidFill>
                  <a:schemeClr val="tx1"/>
                </a:solidFill>
              </a:rPr>
              <a:t> 12 годин.  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dirty="0">
                <a:solidFill>
                  <a:schemeClr val="tx1"/>
                </a:solidFill>
              </a:rPr>
              <a:t>          При  </a:t>
            </a:r>
            <a:r>
              <a:rPr lang="ru-RU" sz="2400" dirty="0" err="1">
                <a:solidFill>
                  <a:schemeClr val="tx1"/>
                </a:solidFill>
              </a:rPr>
              <a:t>гідратації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гіпсу</a:t>
            </a:r>
            <a:r>
              <a:rPr lang="ru-RU" sz="2400" dirty="0">
                <a:solidFill>
                  <a:schemeClr val="tx1"/>
                </a:solidFill>
              </a:rPr>
              <a:t>, </a:t>
            </a:r>
            <a:r>
              <a:rPr lang="ru-RU" sz="2400" dirty="0" err="1">
                <a:solidFill>
                  <a:schemeClr val="tx1"/>
                </a:solidFill>
              </a:rPr>
              <a:t>він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знову</a:t>
            </a:r>
            <a:r>
              <a:rPr lang="ru-RU" sz="2400" dirty="0">
                <a:solidFill>
                  <a:schemeClr val="tx1"/>
                </a:solidFill>
              </a:rPr>
              <a:t> переходить  в </a:t>
            </a:r>
            <a:r>
              <a:rPr lang="ru-RU" sz="2400" dirty="0" err="1">
                <a:solidFill>
                  <a:schemeClr val="tx1"/>
                </a:solidFill>
              </a:rPr>
              <a:t>двохгідрат</a:t>
            </a:r>
            <a:r>
              <a:rPr lang="ru-RU" sz="2400" dirty="0">
                <a:solidFill>
                  <a:schemeClr val="tx1"/>
                </a:solidFill>
              </a:rPr>
              <a:t>, і через </a:t>
            </a:r>
            <a:r>
              <a:rPr lang="ru-RU" sz="2400" dirty="0" err="1">
                <a:solidFill>
                  <a:schemeClr val="tx1"/>
                </a:solidFill>
              </a:rPr>
              <a:t>деякий</a:t>
            </a:r>
            <a:r>
              <a:rPr lang="ru-RU" sz="2400" dirty="0">
                <a:solidFill>
                  <a:schemeClr val="tx1"/>
                </a:solidFill>
              </a:rPr>
              <a:t> час </a:t>
            </a:r>
            <a:r>
              <a:rPr lang="ru-RU" sz="2400" dirty="0" err="1">
                <a:solidFill>
                  <a:schemeClr val="tx1"/>
                </a:solidFill>
              </a:rPr>
              <a:t>затвердіває</a:t>
            </a:r>
            <a:r>
              <a:rPr lang="ru-RU" sz="2400" dirty="0">
                <a:solidFill>
                  <a:schemeClr val="tx1"/>
                </a:solidFill>
              </a:rPr>
              <a:t>;  </a:t>
            </a:r>
            <a:r>
              <a:rPr lang="ru-RU" sz="2400" dirty="0" err="1">
                <a:solidFill>
                  <a:schemeClr val="tx1"/>
                </a:solidFill>
              </a:rPr>
              <a:t>реакція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супроводжується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виділенням</a:t>
            </a:r>
            <a:r>
              <a:rPr lang="ru-RU" sz="2400" dirty="0">
                <a:solidFill>
                  <a:schemeClr val="tx1"/>
                </a:solidFill>
              </a:rPr>
              <a:t>  тепла.          </a:t>
            </a:r>
          </a:p>
        </p:txBody>
      </p:sp>
    </p:spTree>
  </p:cSld>
  <p:clrMapOvr>
    <a:masterClrMapping/>
  </p:clrMapOvr>
  <p:transition spd="slow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5"/>
          <p:cNvSpPr>
            <a:spLocks noChangeArrowheads="1"/>
          </p:cNvSpPr>
          <p:nvPr/>
        </p:nvSpPr>
        <p:spPr bwMode="auto">
          <a:xfrm>
            <a:off x="0" y="260899"/>
            <a:ext cx="8964613" cy="661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0440" bIns="0" anchor="ctr">
            <a:spAutoFit/>
          </a:bodyPr>
          <a:lstStyle/>
          <a:p>
            <a:pPr>
              <a:tabLst>
                <a:tab pos="596900" algn="l"/>
              </a:tabLst>
            </a:pPr>
            <a:r>
              <a:rPr lang="ru-RU" altLang="uk-UA" sz="1400" dirty="0">
                <a:cs typeface="Times New Roman" pitchFamily="18" charset="0"/>
              </a:rPr>
              <a:t>   </a:t>
            </a:r>
            <a:r>
              <a:rPr lang="ru-RU" altLang="uk-UA" sz="2400" b="1" dirty="0" err="1">
                <a:cs typeface="Times New Roman" pitchFamily="18" charset="0"/>
              </a:rPr>
              <a:t>Вплив</a:t>
            </a:r>
            <a:r>
              <a:rPr lang="ru-RU" altLang="uk-UA" sz="2400" b="1" dirty="0">
                <a:cs typeface="Times New Roman" pitchFamily="18" charset="0"/>
              </a:rPr>
              <a:t>  </a:t>
            </a:r>
            <a:r>
              <a:rPr lang="en-US" altLang="uk-UA" sz="2400" b="1" dirty="0">
                <a:cs typeface="Times New Roman" pitchFamily="18" charset="0"/>
              </a:rPr>
              <a:t>t</a:t>
            </a:r>
            <a:r>
              <a:rPr lang="en-US" altLang="uk-UA" sz="2400" b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</a:t>
            </a:r>
            <a:r>
              <a:rPr lang="ru-RU" altLang="uk-UA" sz="2400" b="1" dirty="0">
                <a:latin typeface="Tahoma" pitchFamily="34" charset="0"/>
                <a:cs typeface="Times New Roman" pitchFamily="18" charset="0"/>
              </a:rPr>
              <a:t>  </a:t>
            </a:r>
            <a:r>
              <a:rPr lang="ru-RU" altLang="uk-UA" sz="2400" b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на  </a:t>
            </a:r>
            <a:r>
              <a:rPr lang="ru-RU" altLang="uk-UA" sz="2400" b="1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швидкість</a:t>
            </a:r>
            <a:r>
              <a:rPr lang="ru-RU" altLang="uk-UA" sz="2400" b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altLang="uk-UA" sz="2400" b="1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затвердіння</a:t>
            </a:r>
            <a:r>
              <a:rPr lang="ru-RU" altLang="uk-UA" sz="2400" b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altLang="uk-UA" sz="2400" b="1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гіпсу</a:t>
            </a:r>
            <a:r>
              <a:rPr lang="ru-RU" altLang="uk-UA" sz="2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.</a:t>
            </a:r>
            <a:r>
              <a:rPr lang="ru-RU" altLang="uk-UA" sz="1400" b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</a:t>
            </a:r>
            <a:endParaRPr lang="ru-RU" altLang="uk-UA" sz="1100" b="1" dirty="0">
              <a:latin typeface="Times New Roman" pitchFamily="18" charset="0"/>
              <a:sym typeface="Symbol" pitchFamily="18" charset="2"/>
            </a:endParaRPr>
          </a:p>
          <a:p>
            <a:pPr eaLnBrk="0" hangingPunct="0">
              <a:buFont typeface="Wingdings" pitchFamily="2" charset="2"/>
              <a:buChar char=""/>
              <a:tabLst>
                <a:tab pos="596900" algn="l"/>
              </a:tabLst>
            </a:pPr>
            <a:r>
              <a:rPr lang="ru-RU" altLang="uk-UA" sz="1600" b="1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Підвищення</a:t>
            </a:r>
            <a:r>
              <a:rPr lang="ru-RU" altLang="uk-UA" sz="1600" b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altLang="uk-UA" sz="1600" b="1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температури</a:t>
            </a:r>
            <a:r>
              <a:rPr lang="ru-RU" altLang="uk-UA" sz="1600" b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altLang="uk-UA" sz="1600" b="1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суміші</a:t>
            </a:r>
            <a:r>
              <a:rPr lang="ru-RU" altLang="uk-UA" sz="1600" b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до  30-37</a:t>
            </a:r>
            <a:r>
              <a:rPr lang="ru-RU" altLang="uk-UA" sz="1600" b="1" dirty="0">
                <a:latin typeface="Tahoma" pitchFamily="34" charset="0"/>
                <a:cs typeface="Times New Roman" pitchFamily="18" charset="0"/>
              </a:rPr>
              <a:t>С </a:t>
            </a:r>
            <a:r>
              <a:rPr lang="ru-RU" altLang="uk-UA" sz="1600" b="1" dirty="0" err="1">
                <a:latin typeface="Times New Roman" pitchFamily="18" charset="0"/>
                <a:cs typeface="Times New Roman" pitchFamily="18" charset="0"/>
              </a:rPr>
              <a:t>веде</a:t>
            </a:r>
            <a:r>
              <a:rPr lang="ru-RU" altLang="uk-UA" sz="1600" b="1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altLang="uk-UA" sz="1600" b="1" dirty="0" err="1">
                <a:latin typeface="Times New Roman" pitchFamily="18" charset="0"/>
                <a:cs typeface="Times New Roman" pitchFamily="18" charset="0"/>
              </a:rPr>
              <a:t>скорочення</a:t>
            </a:r>
            <a:r>
              <a:rPr lang="ru-RU" altLang="uk-UA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uk-UA" sz="1600" b="1" dirty="0" err="1">
                <a:latin typeface="Times New Roman" pitchFamily="18" charset="0"/>
                <a:cs typeface="Times New Roman" pitchFamily="18" charset="0"/>
              </a:rPr>
              <a:t>терміну</a:t>
            </a:r>
            <a:r>
              <a:rPr lang="ru-RU" altLang="uk-UA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uk-UA" sz="1600" b="1" dirty="0" err="1">
                <a:latin typeface="Times New Roman" pitchFamily="18" charset="0"/>
                <a:cs typeface="Times New Roman" pitchFamily="18" charset="0"/>
              </a:rPr>
              <a:t>схоплення</a:t>
            </a:r>
            <a:r>
              <a:rPr lang="ru-RU" altLang="uk-UA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uk-UA" sz="1600" b="1" dirty="0" err="1">
                <a:latin typeface="Times New Roman" pitchFamily="18" charset="0"/>
                <a:cs typeface="Times New Roman" pitchFamily="18" charset="0"/>
              </a:rPr>
              <a:t>гіпсу</a:t>
            </a:r>
            <a:r>
              <a:rPr lang="ru-RU" altLang="uk-UA" sz="1600" b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. </a:t>
            </a:r>
            <a:endParaRPr lang="ru-RU" altLang="uk-UA" sz="1600" b="1" dirty="0">
              <a:latin typeface="Times New Roman" pitchFamily="18" charset="0"/>
              <a:sym typeface="Symbol" pitchFamily="18" charset="2"/>
            </a:endParaRPr>
          </a:p>
          <a:p>
            <a:pPr eaLnBrk="0" hangingPunct="0">
              <a:buFont typeface="Wingdings" pitchFamily="2" charset="2"/>
              <a:buChar char=""/>
              <a:tabLst>
                <a:tab pos="596900" algn="l"/>
              </a:tabLst>
            </a:pPr>
            <a:r>
              <a:rPr lang="ru-RU" altLang="uk-UA" sz="1600" b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Температура  38-50</a:t>
            </a:r>
            <a:r>
              <a:rPr lang="ru-RU" altLang="uk-UA" sz="1600" b="1" dirty="0">
                <a:latin typeface="Tahoma" pitchFamily="34" charset="0"/>
                <a:cs typeface="Times New Roman" pitchFamily="18" charset="0"/>
              </a:rPr>
              <a:t> - </a:t>
            </a:r>
            <a:r>
              <a:rPr lang="uk-UA" altLang="uk-UA" sz="1600" b="1" dirty="0">
                <a:latin typeface="Times New Roman" pitchFamily="18" charset="0"/>
                <a:cs typeface="Times New Roman" pitchFamily="18" charset="0"/>
              </a:rPr>
              <a:t>не впливає на швидкість схоплення</a:t>
            </a:r>
            <a:r>
              <a:rPr lang="ru-RU" altLang="uk-UA" sz="1600" b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.  </a:t>
            </a:r>
            <a:endParaRPr lang="ru-RU" altLang="uk-UA" sz="1600" dirty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eaLnBrk="0" hangingPunct="0">
              <a:tabLst>
                <a:tab pos="596900" algn="l"/>
              </a:tabLst>
            </a:pPr>
            <a:r>
              <a:rPr lang="ru-RU" altLang="uk-UA" sz="16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  При  темп-</a:t>
            </a:r>
            <a:r>
              <a:rPr lang="ru-RU" altLang="uk-UA" sz="16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рі</a:t>
            </a:r>
            <a:r>
              <a:rPr lang="ru-RU" altLang="uk-UA" sz="16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 </a:t>
            </a:r>
            <a:r>
              <a:rPr lang="ru-RU" altLang="uk-UA" sz="1600" dirty="0">
                <a:latin typeface="Times New Roman" pitchFamily="18" charset="0"/>
                <a:cs typeface="Times New Roman" pitchFamily="18" charset="0"/>
              </a:rPr>
              <a:t> 50 </a:t>
            </a:r>
            <a:r>
              <a:rPr lang="ru-RU" altLang="uk-UA" sz="16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</a:t>
            </a:r>
            <a:r>
              <a:rPr lang="ru-RU" altLang="uk-UA" sz="16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altLang="uk-UA" sz="16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</a:t>
            </a:r>
            <a:r>
              <a:rPr lang="ru-RU" altLang="uk-UA" sz="16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швидкість</a:t>
            </a:r>
            <a:r>
              <a:rPr lang="ru-RU" altLang="uk-UA" sz="16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altLang="uk-UA" sz="16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схоплення</a:t>
            </a:r>
            <a:r>
              <a:rPr lang="ru-RU" altLang="uk-UA" sz="16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altLang="uk-UA" sz="16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падає</a:t>
            </a:r>
            <a:r>
              <a:rPr lang="ru-RU" altLang="uk-UA" sz="16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</a:p>
          <a:p>
            <a:pPr eaLnBrk="0" hangingPunct="0">
              <a:tabLst>
                <a:tab pos="596900" algn="l"/>
              </a:tabLst>
            </a:pPr>
            <a:r>
              <a:rPr lang="ru-RU" altLang="uk-UA" sz="16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  </a:t>
            </a:r>
            <a:r>
              <a:rPr lang="ru-RU" altLang="uk-UA" sz="16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Після</a:t>
            </a:r>
            <a:r>
              <a:rPr lang="ru-RU" altLang="uk-UA" sz="16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altLang="uk-UA" sz="1600" dirty="0">
                <a:latin typeface="Tahoma" pitchFamily="34" charset="0"/>
                <a:cs typeface="Times New Roman" pitchFamily="18" charset="0"/>
                <a:sym typeface="Symbol" pitchFamily="18" charset="2"/>
              </a:rPr>
              <a:t>100</a:t>
            </a:r>
            <a:r>
              <a:rPr lang="ru-RU" altLang="uk-UA" sz="16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</a:t>
            </a:r>
            <a:r>
              <a:rPr lang="ru-RU" altLang="uk-UA" sz="1600" dirty="0">
                <a:latin typeface="Tahoma" pitchFamily="34" charset="0"/>
                <a:cs typeface="Times New Roman" pitchFamily="18" charset="0"/>
              </a:rPr>
              <a:t>С – </a:t>
            </a:r>
            <a:r>
              <a:rPr lang="ru-RU" altLang="uk-UA" sz="1600" dirty="0" err="1">
                <a:latin typeface="Times New Roman" pitchFamily="18" charset="0"/>
                <a:cs typeface="Times New Roman" pitchFamily="18" charset="0"/>
              </a:rPr>
              <a:t>процес</a:t>
            </a:r>
            <a:r>
              <a:rPr lang="ru-RU" altLang="uk-UA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uk-UA" sz="1600" dirty="0" err="1">
                <a:latin typeface="Times New Roman" pitchFamily="18" charset="0"/>
                <a:cs typeface="Times New Roman" pitchFamily="18" charset="0"/>
              </a:rPr>
              <a:t>схоплення</a:t>
            </a:r>
            <a:r>
              <a:rPr lang="ru-RU" altLang="uk-UA" sz="1600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altLang="uk-UA" sz="1600" dirty="0" err="1">
                <a:latin typeface="Times New Roman" pitchFamily="18" charset="0"/>
                <a:cs typeface="Times New Roman" pitchFamily="18" charset="0"/>
              </a:rPr>
              <a:t>відбувається</a:t>
            </a:r>
            <a:r>
              <a:rPr lang="ru-RU" altLang="uk-UA" sz="16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.  </a:t>
            </a:r>
          </a:p>
          <a:p>
            <a:pPr eaLnBrk="0" hangingPunct="0">
              <a:tabLst>
                <a:tab pos="596900" algn="l"/>
              </a:tabLst>
            </a:pPr>
            <a:r>
              <a:rPr lang="ru-RU" altLang="uk-UA" sz="2800" b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uk-UA" altLang="uk-UA" sz="2800" b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Вплив ступеню </a:t>
            </a:r>
            <a:r>
              <a:rPr lang="uk-UA" altLang="uk-UA" sz="2800" b="1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подрібненності</a:t>
            </a:r>
            <a:r>
              <a:rPr lang="uk-UA" altLang="uk-UA" sz="2800" b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гіпсу</a:t>
            </a:r>
          </a:p>
          <a:p>
            <a:pPr eaLnBrk="0" hangingPunct="0">
              <a:buFontTx/>
              <a:buChar char="•"/>
              <a:tabLst>
                <a:tab pos="596900" algn="l"/>
              </a:tabLst>
            </a:pPr>
            <a:r>
              <a:rPr lang="ru-RU" altLang="uk-UA" sz="16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Чим </a:t>
            </a:r>
            <a:r>
              <a:rPr lang="ru-RU" altLang="uk-UA" sz="16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дрібніше</a:t>
            </a:r>
            <a:r>
              <a:rPr lang="ru-RU" altLang="uk-UA" sz="16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altLang="uk-UA" sz="16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подрібнений</a:t>
            </a:r>
            <a:r>
              <a:rPr lang="ru-RU" altLang="uk-UA" sz="16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altLang="uk-UA" sz="16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гіпс</a:t>
            </a:r>
            <a:r>
              <a:rPr lang="ru-RU" altLang="uk-UA" sz="16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, </a:t>
            </a:r>
            <a:r>
              <a:rPr lang="ru-RU" altLang="uk-UA" sz="16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тим</a:t>
            </a:r>
            <a:r>
              <a:rPr lang="ru-RU" altLang="uk-UA" sz="16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altLang="uk-UA" sz="16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більша</a:t>
            </a:r>
            <a:r>
              <a:rPr lang="ru-RU" altLang="uk-UA" sz="16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altLang="uk-UA" sz="16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його</a:t>
            </a:r>
            <a:r>
              <a:rPr lang="ru-RU" altLang="uk-UA" sz="16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altLang="uk-UA" sz="16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поверхня</a:t>
            </a:r>
            <a:r>
              <a:rPr lang="ru-RU" altLang="uk-UA" sz="16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, </a:t>
            </a:r>
            <a:r>
              <a:rPr lang="ru-RU" altLang="uk-UA" sz="16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тим</a:t>
            </a:r>
            <a:r>
              <a:rPr lang="ru-RU" altLang="uk-UA" sz="16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altLang="uk-UA" sz="16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швидше</a:t>
            </a:r>
            <a:r>
              <a:rPr lang="ru-RU" altLang="uk-UA" sz="16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altLang="uk-UA" sz="16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він</a:t>
            </a:r>
            <a:r>
              <a:rPr lang="ru-RU" altLang="uk-UA" sz="16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altLang="uk-UA" sz="16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схоплюється</a:t>
            </a:r>
            <a:r>
              <a:rPr lang="ru-RU" altLang="uk-UA" sz="16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. </a:t>
            </a:r>
          </a:p>
          <a:p>
            <a:pPr eaLnBrk="0" hangingPunct="0">
              <a:buFontTx/>
              <a:buChar char="•"/>
              <a:tabLst>
                <a:tab pos="596900" algn="l"/>
              </a:tabLst>
            </a:pPr>
            <a:r>
              <a:rPr lang="ru-RU" altLang="uk-UA" sz="16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Чим </a:t>
            </a:r>
            <a:r>
              <a:rPr lang="ru-RU" altLang="uk-UA" sz="16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інтенсивніше</a:t>
            </a:r>
            <a:r>
              <a:rPr lang="ru-RU" altLang="uk-UA" sz="16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altLang="uk-UA" sz="16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замішування</a:t>
            </a:r>
            <a:r>
              <a:rPr lang="ru-RU" altLang="uk-UA" sz="16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, </a:t>
            </a:r>
            <a:r>
              <a:rPr lang="ru-RU" altLang="uk-UA" sz="16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тим</a:t>
            </a:r>
            <a:r>
              <a:rPr lang="ru-RU" altLang="uk-UA" sz="16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altLang="uk-UA" sz="16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тісніший</a:t>
            </a:r>
            <a:r>
              <a:rPr lang="ru-RU" altLang="uk-UA" sz="16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контакт </a:t>
            </a:r>
            <a:r>
              <a:rPr lang="ru-RU" altLang="uk-UA" sz="16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між</a:t>
            </a:r>
            <a:r>
              <a:rPr lang="ru-RU" altLang="uk-UA" sz="16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altLang="uk-UA" sz="16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гіпсом</a:t>
            </a:r>
            <a:r>
              <a:rPr lang="ru-RU" altLang="uk-UA" sz="16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і водою, </a:t>
            </a:r>
            <a:r>
              <a:rPr lang="ru-RU" altLang="uk-UA" sz="16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швидше</a:t>
            </a:r>
            <a:r>
              <a:rPr lang="ru-RU" altLang="uk-UA" sz="16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altLang="uk-UA" sz="16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протікає</a:t>
            </a:r>
            <a:r>
              <a:rPr lang="ru-RU" altLang="uk-UA" sz="16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   </a:t>
            </a:r>
            <a:r>
              <a:rPr lang="ru-RU" altLang="uk-UA" sz="16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процес</a:t>
            </a:r>
            <a:r>
              <a:rPr lang="ru-RU" altLang="uk-UA" sz="16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altLang="uk-UA" sz="16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схоплення</a:t>
            </a:r>
            <a:endParaRPr lang="ru-RU" altLang="uk-UA" sz="1600" dirty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eaLnBrk="0" hangingPunct="0">
              <a:tabLst>
                <a:tab pos="596900" algn="l"/>
              </a:tabLst>
            </a:pPr>
            <a:endParaRPr lang="ru-RU" altLang="uk-UA" sz="1100" dirty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eaLnBrk="0" hangingPunct="0">
              <a:tabLst>
                <a:tab pos="596900" algn="l"/>
              </a:tabLst>
            </a:pPr>
            <a:r>
              <a:rPr lang="ru-RU" altLang="uk-UA" sz="2800" b="1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Каталізатори</a:t>
            </a:r>
            <a:r>
              <a:rPr lang="ru-RU" altLang="uk-UA" sz="2800" b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altLang="uk-UA" sz="2800" b="1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схоплення</a:t>
            </a:r>
            <a:r>
              <a:rPr lang="ru-RU" altLang="uk-UA" sz="2800" b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:</a:t>
            </a:r>
          </a:p>
          <a:p>
            <a:pPr eaLnBrk="0" hangingPunct="0">
              <a:buFont typeface="Wingdings" pitchFamily="2" charset="2"/>
              <a:buChar char=""/>
              <a:tabLst>
                <a:tab pos="596900" algn="l"/>
              </a:tabLst>
            </a:pPr>
            <a:r>
              <a:rPr lang="ru-RU" altLang="uk-UA" sz="1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сульфат  </a:t>
            </a:r>
            <a:r>
              <a:rPr lang="ru-RU" altLang="uk-UA" sz="14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калію</a:t>
            </a:r>
            <a:r>
              <a:rPr lang="ru-RU" altLang="uk-UA" sz="1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/</a:t>
            </a:r>
            <a:r>
              <a:rPr lang="en-US" altLang="uk-UA" sz="1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K</a:t>
            </a:r>
            <a:r>
              <a:rPr lang="ru-RU" altLang="uk-UA" sz="1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r>
              <a:rPr lang="en-US" altLang="uk-UA" sz="1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SO</a:t>
            </a:r>
            <a:r>
              <a:rPr lang="ru-RU" altLang="uk-UA" sz="1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4/, </a:t>
            </a:r>
            <a:endParaRPr lang="ru-RU" altLang="uk-UA" sz="1100" dirty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eaLnBrk="0" hangingPunct="0">
              <a:buFont typeface="Wingdings" pitchFamily="2" charset="2"/>
              <a:buChar char=""/>
              <a:tabLst>
                <a:tab pos="596900" algn="l"/>
              </a:tabLst>
            </a:pPr>
            <a:r>
              <a:rPr lang="ru-RU" altLang="uk-UA" sz="1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сульфат   </a:t>
            </a:r>
            <a:r>
              <a:rPr lang="ru-RU" altLang="uk-UA" sz="14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натрію</a:t>
            </a:r>
            <a:r>
              <a:rPr lang="ru-RU" altLang="uk-UA" sz="1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 / </a:t>
            </a:r>
            <a:r>
              <a:rPr lang="en-US" altLang="uk-UA" sz="1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Na</a:t>
            </a:r>
            <a:r>
              <a:rPr lang="ru-RU" altLang="uk-UA" sz="1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 </a:t>
            </a:r>
            <a:r>
              <a:rPr lang="en-US" altLang="uk-UA" sz="1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SO</a:t>
            </a:r>
            <a:r>
              <a:rPr lang="ru-RU" altLang="uk-UA" sz="1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4 / , </a:t>
            </a:r>
            <a:endParaRPr lang="ru-RU" altLang="uk-UA" sz="1100" dirty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eaLnBrk="0" hangingPunct="0">
              <a:buFont typeface="Wingdings" pitchFamily="2" charset="2"/>
              <a:buChar char=""/>
              <a:tabLst>
                <a:tab pos="596900" algn="l"/>
              </a:tabLst>
            </a:pPr>
            <a:r>
              <a:rPr lang="ru-RU" altLang="uk-UA" sz="1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altLang="uk-UA" sz="14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хлористий</a:t>
            </a:r>
            <a:r>
              <a:rPr lang="ru-RU" altLang="uk-UA" sz="1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</a:t>
            </a:r>
            <a:r>
              <a:rPr lang="ru-RU" altLang="uk-UA" sz="14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натрій</a:t>
            </a:r>
            <a:r>
              <a:rPr lang="ru-RU" altLang="uk-UA" sz="1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/ </a:t>
            </a:r>
            <a:r>
              <a:rPr lang="en-US" altLang="uk-UA" sz="14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NaCL</a:t>
            </a:r>
            <a:r>
              <a:rPr lang="ru-RU" altLang="uk-UA" sz="1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/ ,  </a:t>
            </a:r>
            <a:endParaRPr lang="ru-RU" altLang="uk-UA" sz="1100" dirty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eaLnBrk="0" hangingPunct="0">
              <a:buFont typeface="Wingdings" pitchFamily="2" charset="2"/>
              <a:buChar char=""/>
              <a:tabLst>
                <a:tab pos="596900" algn="l"/>
              </a:tabLst>
            </a:pPr>
            <a:r>
              <a:rPr lang="ru-RU" altLang="uk-UA" sz="14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хлористий</a:t>
            </a:r>
            <a:r>
              <a:rPr lang="ru-RU" altLang="uk-UA" sz="1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</a:t>
            </a:r>
            <a:r>
              <a:rPr lang="ru-RU" altLang="uk-UA" sz="14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калій</a:t>
            </a:r>
            <a:r>
              <a:rPr lang="ru-RU" altLang="uk-UA" sz="1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/</a:t>
            </a:r>
            <a:r>
              <a:rPr lang="en-US" altLang="uk-UA" sz="1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KCL</a:t>
            </a:r>
            <a:r>
              <a:rPr lang="ru-RU" altLang="uk-UA" sz="1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/, </a:t>
            </a:r>
            <a:endParaRPr lang="ru-RU" altLang="uk-UA" sz="1100" dirty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eaLnBrk="0" hangingPunct="0">
              <a:buFont typeface="Wingdings" pitchFamily="2" charset="2"/>
              <a:buChar char=""/>
              <a:tabLst>
                <a:tab pos="596900" algn="l"/>
              </a:tabLst>
            </a:pPr>
            <a:r>
              <a:rPr lang="ru-RU" altLang="uk-UA" sz="14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алюмокалієві</a:t>
            </a:r>
            <a:r>
              <a:rPr lang="en-US" altLang="uk-UA" sz="1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</a:t>
            </a:r>
            <a:r>
              <a:rPr lang="ru-RU" altLang="uk-UA" sz="1400" b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квасцы</a:t>
            </a:r>
            <a:r>
              <a:rPr lang="en-US" altLang="uk-UA" sz="1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/ K2 SO4</a:t>
            </a:r>
            <a:r>
              <a:rPr lang="en-US" altLang="uk-UA" sz="1400" dirty="0">
                <a:latin typeface="Tahoma" pitchFamily="34" charset="0"/>
                <a:cs typeface="Times New Roman" pitchFamily="18" charset="0"/>
              </a:rPr>
              <a:t>Al2(SO4)</a:t>
            </a:r>
            <a:r>
              <a:rPr lang="en-US" altLang="uk-UA" sz="1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</a:t>
            </a:r>
            <a:r>
              <a:rPr lang="en-US" altLang="uk-UA" sz="1400" dirty="0">
                <a:latin typeface="Tahoma" pitchFamily="34" charset="0"/>
                <a:cs typeface="Times New Roman" pitchFamily="18" charset="0"/>
              </a:rPr>
              <a:t>12H2O / ,</a:t>
            </a:r>
            <a:endParaRPr lang="ru-RU" altLang="uk-UA" sz="1100" dirty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eaLnBrk="0" hangingPunct="0">
              <a:buFont typeface="Wingdings" pitchFamily="2" charset="2"/>
              <a:buChar char=""/>
              <a:tabLst>
                <a:tab pos="596900" algn="l"/>
              </a:tabLst>
            </a:pPr>
            <a:r>
              <a:rPr lang="ru-RU" altLang="uk-UA" sz="1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altLang="uk-UA" sz="14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нітрат</a:t>
            </a:r>
            <a:r>
              <a:rPr lang="ru-RU" altLang="uk-UA" sz="1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</a:t>
            </a:r>
            <a:r>
              <a:rPr lang="ru-RU" altLang="uk-UA" sz="14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калію</a:t>
            </a:r>
            <a:r>
              <a:rPr lang="ru-RU" altLang="uk-UA" sz="1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/ </a:t>
            </a:r>
            <a:r>
              <a:rPr lang="en-US" altLang="uk-UA" sz="1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KNO</a:t>
            </a:r>
            <a:r>
              <a:rPr lang="ru-RU" altLang="uk-UA" sz="1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3 / . </a:t>
            </a:r>
            <a:endParaRPr lang="ru-RU" altLang="uk-UA" sz="1100" dirty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eaLnBrk="0" hangingPunct="0">
              <a:tabLst>
                <a:tab pos="596900" algn="l"/>
              </a:tabLst>
            </a:pPr>
            <a:r>
              <a:rPr lang="ru-RU" altLang="uk-UA" sz="14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Із</a:t>
            </a:r>
            <a:r>
              <a:rPr lang="ru-RU" altLang="uk-UA" sz="1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них   сульфат  </a:t>
            </a:r>
            <a:r>
              <a:rPr lang="ru-RU" altLang="uk-UA" sz="14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калію</a:t>
            </a:r>
            <a:r>
              <a:rPr lang="ru-RU" altLang="uk-UA" sz="1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altLang="uk-UA" sz="14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пришвидшує</a:t>
            </a:r>
            <a:r>
              <a:rPr lang="ru-RU" altLang="uk-UA" sz="1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altLang="uk-UA" sz="14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схоплення</a:t>
            </a:r>
            <a:r>
              <a:rPr lang="ru-RU" altLang="uk-UA" sz="1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altLang="uk-UA" sz="14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гіпсу</a:t>
            </a:r>
            <a:r>
              <a:rPr lang="ru-RU" altLang="uk-UA" sz="1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в  будь-</a:t>
            </a:r>
            <a:r>
              <a:rPr lang="ru-RU" altLang="uk-UA" sz="14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яких</a:t>
            </a:r>
            <a:r>
              <a:rPr lang="ru-RU" altLang="uk-UA" sz="1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altLang="uk-UA" sz="14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концентраціях</a:t>
            </a:r>
            <a:r>
              <a:rPr lang="ru-RU" altLang="uk-UA" sz="1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, </a:t>
            </a:r>
            <a:r>
              <a:rPr lang="ru-RU" altLang="uk-UA" sz="14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інші</a:t>
            </a:r>
            <a:r>
              <a:rPr lang="ru-RU" altLang="uk-UA" sz="1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до  3%  </a:t>
            </a:r>
            <a:r>
              <a:rPr lang="ru-RU" altLang="uk-UA" sz="14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конц</a:t>
            </a:r>
            <a:r>
              <a:rPr lang="ru-RU" altLang="uk-UA" sz="1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. </a:t>
            </a:r>
            <a:r>
              <a:rPr lang="ru-RU" altLang="uk-UA" sz="14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пришвидшують</a:t>
            </a:r>
            <a:r>
              <a:rPr lang="ru-RU" altLang="uk-UA" sz="1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altLang="uk-UA" sz="14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схоплення</a:t>
            </a:r>
            <a:r>
              <a:rPr lang="ru-RU" altLang="uk-UA" sz="1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, а  </a:t>
            </a:r>
            <a:r>
              <a:rPr lang="ru-RU" altLang="uk-UA" sz="14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більшої</a:t>
            </a:r>
            <a:r>
              <a:rPr lang="ru-RU" altLang="uk-UA" sz="1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altLang="uk-UA" sz="14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концентрації</a:t>
            </a:r>
            <a:r>
              <a:rPr lang="ru-RU" altLang="uk-UA" sz="1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– </a:t>
            </a:r>
            <a:r>
              <a:rPr lang="ru-RU" altLang="uk-UA" sz="14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уповільнюють</a:t>
            </a:r>
            <a:r>
              <a:rPr lang="ru-RU" altLang="uk-UA" sz="1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. </a:t>
            </a:r>
            <a:endParaRPr lang="ru-RU" altLang="uk-UA" sz="1100" dirty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eaLnBrk="0" hangingPunct="0">
              <a:tabLst>
                <a:tab pos="596900" algn="l"/>
              </a:tabLst>
            </a:pPr>
            <a:r>
              <a:rPr lang="ru-RU" altLang="uk-UA" sz="2800" b="1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Інгібітори</a:t>
            </a:r>
            <a:r>
              <a:rPr lang="ru-RU" altLang="uk-UA" sz="2800" b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altLang="uk-UA" sz="2800" b="1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схоплення</a:t>
            </a:r>
            <a:r>
              <a:rPr lang="ru-RU" altLang="uk-UA" sz="28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:  </a:t>
            </a:r>
          </a:p>
          <a:p>
            <a:pPr eaLnBrk="0" hangingPunct="0">
              <a:buFontTx/>
              <a:buChar char="•"/>
              <a:tabLst>
                <a:tab pos="596900" algn="l"/>
              </a:tabLst>
            </a:pPr>
            <a:r>
              <a:rPr lang="ru-RU" altLang="uk-UA" sz="1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бура  / </a:t>
            </a:r>
            <a:r>
              <a:rPr lang="en-US" altLang="uk-UA" sz="1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Na</a:t>
            </a:r>
            <a:r>
              <a:rPr lang="ru-RU" altLang="uk-UA" sz="1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 </a:t>
            </a:r>
            <a:r>
              <a:rPr lang="en-US" altLang="uk-UA" sz="1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B</a:t>
            </a:r>
            <a:r>
              <a:rPr lang="ru-RU" altLang="uk-UA" sz="1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4 </a:t>
            </a:r>
            <a:r>
              <a:rPr lang="en-US" altLang="uk-UA" sz="1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O</a:t>
            </a:r>
            <a:r>
              <a:rPr lang="ru-RU" altLang="uk-UA" sz="1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7 /,    </a:t>
            </a:r>
            <a:endParaRPr lang="ru-RU" altLang="uk-UA" sz="1100" dirty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eaLnBrk="0" hangingPunct="0">
              <a:buFontTx/>
              <a:buChar char="•"/>
              <a:tabLst>
                <a:tab pos="596900" algn="l"/>
              </a:tabLst>
            </a:pPr>
            <a:r>
              <a:rPr lang="ru-RU" altLang="uk-UA" sz="14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етиловий</a:t>
            </a:r>
            <a:r>
              <a:rPr lang="ru-RU" altLang="uk-UA" sz="1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спирт /</a:t>
            </a:r>
            <a:r>
              <a:rPr lang="en-US" altLang="uk-UA" sz="1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C</a:t>
            </a:r>
            <a:r>
              <a:rPr lang="ru-RU" altLang="uk-UA" sz="1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 </a:t>
            </a:r>
            <a:r>
              <a:rPr lang="en-US" altLang="uk-UA" sz="1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H</a:t>
            </a:r>
            <a:r>
              <a:rPr lang="ru-RU" altLang="uk-UA" sz="1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5 </a:t>
            </a:r>
            <a:r>
              <a:rPr lang="en-US" altLang="uk-UA" sz="1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OH</a:t>
            </a:r>
            <a:r>
              <a:rPr lang="ru-RU" altLang="uk-UA" sz="1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/, </a:t>
            </a:r>
            <a:endParaRPr lang="ru-RU" altLang="uk-UA" sz="1100" dirty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eaLnBrk="0" hangingPunct="0">
              <a:buFontTx/>
              <a:buChar char="•"/>
              <a:tabLst>
                <a:tab pos="596900" algn="l"/>
              </a:tabLst>
            </a:pPr>
            <a:r>
              <a:rPr lang="ru-RU" altLang="uk-UA" sz="14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цукор</a:t>
            </a:r>
            <a:r>
              <a:rPr lang="ru-RU" altLang="uk-UA" sz="1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/</a:t>
            </a:r>
            <a:r>
              <a:rPr lang="en-US" altLang="uk-UA" sz="1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C</a:t>
            </a:r>
            <a:r>
              <a:rPr lang="ru-RU" altLang="uk-UA" sz="1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12 </a:t>
            </a:r>
            <a:r>
              <a:rPr lang="en-US" altLang="uk-UA" sz="1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H</a:t>
            </a:r>
            <a:r>
              <a:rPr lang="ru-RU" altLang="uk-UA" sz="1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22 </a:t>
            </a:r>
            <a:r>
              <a:rPr lang="en-US" altLang="uk-UA" sz="1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O</a:t>
            </a:r>
            <a:r>
              <a:rPr lang="ru-RU" altLang="uk-UA" sz="1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11</a:t>
            </a:r>
          </a:p>
          <a:p>
            <a:pPr eaLnBrk="0" hangingPunct="0">
              <a:buFontTx/>
              <a:buChar char="•"/>
              <a:tabLst>
                <a:tab pos="596900" algn="l"/>
              </a:tabLst>
            </a:pPr>
            <a:r>
              <a:rPr lang="ru-RU" altLang="uk-UA" sz="14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Столярний</a:t>
            </a:r>
            <a:r>
              <a:rPr lang="ru-RU" altLang="uk-UA" sz="1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клей. </a:t>
            </a:r>
          </a:p>
          <a:p>
            <a:pPr eaLnBrk="0" hangingPunct="0">
              <a:tabLst>
                <a:tab pos="596900" algn="l"/>
              </a:tabLst>
            </a:pPr>
            <a:r>
              <a:rPr lang="ru-RU" altLang="uk-UA" sz="1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 </a:t>
            </a:r>
            <a:endParaRPr lang="ru-RU" altLang="uk-UA" sz="1100" dirty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eaLnBrk="0" hangingPunct="0">
              <a:tabLst>
                <a:tab pos="596900" algn="l"/>
              </a:tabLst>
            </a:pPr>
            <a:endParaRPr lang="ru-RU" altLang="uk-UA" sz="1400" dirty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83970" name="Line 4"/>
          <p:cNvSpPr>
            <a:spLocks noChangeShapeType="1"/>
          </p:cNvSpPr>
          <p:nvPr/>
        </p:nvSpPr>
        <p:spPr bwMode="auto">
          <a:xfrm>
            <a:off x="-3408363" y="5519738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3971" name="Rectangle 6"/>
          <p:cNvSpPr>
            <a:spLocks noChangeArrowheads="1"/>
          </p:cNvSpPr>
          <p:nvPr/>
        </p:nvSpPr>
        <p:spPr bwMode="auto">
          <a:xfrm>
            <a:off x="755650" y="5481638"/>
            <a:ext cx="820896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br>
              <a:rPr lang="ru-RU" altLang="uk-UA" sz="1400">
                <a:latin typeface="Tahoma" pitchFamily="34" charset="0"/>
                <a:cs typeface="Times New Roman" pitchFamily="18" charset="0"/>
              </a:rPr>
            </a:br>
            <a:endParaRPr lang="ru-RU" altLang="uk-UA"/>
          </a:p>
        </p:txBody>
      </p:sp>
    </p:spTree>
  </p:cSld>
  <p:clrMapOvr>
    <a:masterClrMapping/>
  </p:clrMapOvr>
  <p:transition spd="slow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uk-UA" sz="3200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Класи гіпсу</a:t>
            </a:r>
            <a:endParaRPr lang="ru-RU" sz="3200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9430788"/>
              </p:ext>
            </p:extLst>
          </p:nvPr>
        </p:nvGraphicFramePr>
        <p:xfrm>
          <a:off x="323528" y="1484784"/>
          <a:ext cx="8686800" cy="503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29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0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834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uk-UA" b="1" dirty="0"/>
                        <a:t>Ступінь</a:t>
                      </a:r>
                      <a:r>
                        <a:rPr lang="uk-UA" b="1" baseline="0" dirty="0"/>
                        <a:t> твердості</a:t>
                      </a:r>
                      <a:endParaRPr lang="ru-RU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/>
                        <a:t>Застосування</a:t>
                      </a:r>
                      <a:endParaRPr lang="ru-R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І ступінь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М'який </a:t>
                      </a:r>
                      <a:endParaRPr lang="ru-RU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r>
                        <a:rPr lang="uk-UA" dirty="0"/>
                        <a:t>Використовується</a:t>
                      </a:r>
                      <a:r>
                        <a:rPr lang="uk-UA" baseline="0" dirty="0"/>
                        <a:t> в якості допоміжних матеріалів для отримання відбитків, гіпсування моделей в </a:t>
                      </a:r>
                      <a:r>
                        <a:rPr lang="uk-UA" baseline="0" dirty="0" err="1"/>
                        <a:t>оклюдатор</a:t>
                      </a:r>
                      <a:r>
                        <a:rPr lang="uk-UA" baseline="0" dirty="0"/>
                        <a:t> та </a:t>
                      </a:r>
                      <a:r>
                        <a:rPr lang="uk-UA" baseline="0" dirty="0" err="1"/>
                        <a:t>артикулятор</a:t>
                      </a:r>
                      <a:r>
                        <a:rPr lang="uk-UA" baseline="0" dirty="0"/>
                        <a:t>, в різноманітних технічних цілях. 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ІІ ступінь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Середній</a:t>
                      </a:r>
                      <a:endParaRPr lang="ru-RU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ІІІ ступінь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Твердий 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/>
                        <a:t>При виготовленні діагностичних моделей,</a:t>
                      </a:r>
                      <a:r>
                        <a:rPr lang="uk-UA" baseline="0" dirty="0"/>
                        <a:t> для виготовлення робочих моделей при знімному протезуванні</a:t>
                      </a:r>
                      <a:endParaRPr lang="ru-RU" dirty="0"/>
                    </a:p>
                    <a:p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І</a:t>
                      </a:r>
                      <a:r>
                        <a:rPr lang="en-US" dirty="0"/>
                        <a:t>V</a:t>
                      </a:r>
                      <a:r>
                        <a:rPr lang="uk-UA" dirty="0"/>
                        <a:t> ступінь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Підвищеної твердості</a:t>
                      </a:r>
                      <a:endParaRPr lang="ru-RU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r>
                        <a:rPr lang="uk-UA" dirty="0"/>
                        <a:t>Для отримання розбірних та надміцних моделей для виготовлення незнімних і комбінованих ортопедичних конструкцій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 </a:t>
                      </a:r>
                      <a:r>
                        <a:rPr lang="uk-UA" dirty="0"/>
                        <a:t>ступінь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Надтвердий </a:t>
                      </a:r>
                      <a:endParaRPr lang="ru-RU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648115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4877" y="260648"/>
            <a:ext cx="8686800" cy="841375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uk-UA" sz="3200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Типи гіпсу </a:t>
            </a:r>
            <a:endParaRPr lang="ru-RU" sz="3200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0310011"/>
              </p:ext>
            </p:extLst>
          </p:nvPr>
        </p:nvGraphicFramePr>
        <p:xfrm>
          <a:off x="1115616" y="1196752"/>
          <a:ext cx="6984776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33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70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944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30391"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ТИП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Супротив компресії ,</a:t>
                      </a:r>
                      <a:r>
                        <a:rPr lang="uk-UA" baseline="0" dirty="0"/>
                        <a:t> кг/см </a:t>
                      </a:r>
                      <a:r>
                        <a:rPr lang="uk-UA" sz="2000" baseline="30000" dirty="0"/>
                        <a:t>2</a:t>
                      </a:r>
                      <a:endParaRPr lang="ru-RU" sz="20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Співвідношення </a:t>
                      </a:r>
                    </a:p>
                    <a:p>
                      <a:pPr algn="ctr"/>
                      <a:r>
                        <a:rPr lang="uk-UA" dirty="0"/>
                        <a:t>води :</a:t>
                      </a:r>
                      <a:r>
                        <a:rPr lang="uk-UA" baseline="0" dirty="0"/>
                        <a:t> </a:t>
                      </a:r>
                      <a:r>
                        <a:rPr lang="uk-UA" dirty="0"/>
                        <a:t>порошку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03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/>
                        <a:t>І.</a:t>
                      </a:r>
                      <a:r>
                        <a:rPr kumimoji="0" lang="uk-UA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 </a:t>
                      </a:r>
                      <a:r>
                        <a:rPr kumimoji="0" lang="uk-UA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Напівводневий</a:t>
                      </a:r>
                      <a:r>
                        <a:rPr kumimoji="0" lang="uk-UA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 гіпс для моделей</a:t>
                      </a: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(</a:t>
                      </a:r>
                      <a:r>
                        <a:rPr lang="el-GR" dirty="0"/>
                        <a:t>β</a:t>
                      </a:r>
                      <a:r>
                        <a:rPr lang="uk-UA" dirty="0" err="1"/>
                        <a:t>-модифікація</a:t>
                      </a:r>
                      <a:r>
                        <a:rPr kumimoji="0" lang="uk-UA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)</a:t>
                      </a: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40</a:t>
                      </a:r>
                      <a:r>
                        <a:rPr kumimoji="0" lang="uk-UA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±</a:t>
                      </a:r>
                      <a:r>
                        <a:rPr lang="uk-UA" dirty="0"/>
                        <a:t>20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0,5-0,75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03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/>
                        <a:t>ІІ.</a:t>
                      </a:r>
                      <a:r>
                        <a:rPr kumimoji="0" lang="uk-UA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 </a:t>
                      </a:r>
                      <a:r>
                        <a:rPr kumimoji="0" lang="uk-UA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Напівводневий</a:t>
                      </a:r>
                      <a:r>
                        <a:rPr kumimoji="0" lang="uk-UA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 гіпс для моделей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(</a:t>
                      </a:r>
                      <a:r>
                        <a:rPr kumimoji="0" lang="el-G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β</a:t>
                      </a:r>
                      <a:r>
                        <a:rPr kumimoji="0" lang="uk-UA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-модифікація</a:t>
                      </a:r>
                      <a:r>
                        <a:rPr kumimoji="0" lang="uk-UA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)</a:t>
                      </a: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90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0,45-0,5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03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ІІІ. </a:t>
                      </a:r>
                      <a:r>
                        <a:rPr kumimoji="0" lang="uk-UA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Напівводневий</a:t>
                      </a:r>
                      <a:r>
                        <a:rPr kumimoji="0" lang="uk-UA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 гіпс для моделей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(</a:t>
                      </a:r>
                      <a:r>
                        <a:rPr kumimoji="0" lang="el-G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α</a:t>
                      </a:r>
                      <a:r>
                        <a:rPr kumimoji="0" lang="uk-UA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-модифікація</a:t>
                      </a:r>
                      <a:r>
                        <a:rPr kumimoji="0" lang="uk-UA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)</a:t>
                      </a: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210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0,28-0,3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03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І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V</a:t>
                      </a:r>
                      <a:r>
                        <a:rPr kumimoji="0" lang="uk-UA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. </a:t>
                      </a:r>
                      <a:r>
                        <a:rPr kumimoji="0" lang="uk-UA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Напівводневий</a:t>
                      </a:r>
                      <a:r>
                        <a:rPr kumimoji="0" lang="uk-UA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 гіпс для моделей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(</a:t>
                      </a:r>
                      <a:r>
                        <a:rPr kumimoji="0" lang="el-G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α</a:t>
                      </a:r>
                      <a:r>
                        <a:rPr kumimoji="0" lang="uk-UA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-модифікація</a:t>
                      </a:r>
                      <a:r>
                        <a:rPr kumimoji="0" lang="uk-UA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)</a:t>
                      </a: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350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0,22-0,24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30391">
                <a:tc>
                  <a:txBody>
                    <a:bodyPr/>
                    <a:lstStyle/>
                    <a:p>
                      <a:r>
                        <a:rPr lang="en-US" dirty="0"/>
                        <a:t>V</a:t>
                      </a:r>
                      <a:r>
                        <a:rPr lang="uk-UA" dirty="0"/>
                        <a:t>. </a:t>
                      </a:r>
                      <a:r>
                        <a:rPr lang="uk-UA" dirty="0" err="1"/>
                        <a:t>Напівводневий</a:t>
                      </a:r>
                      <a:r>
                        <a:rPr lang="uk-UA" baseline="0" dirty="0"/>
                        <a:t> гіпс для моделей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(</a:t>
                      </a:r>
                      <a:r>
                        <a:rPr kumimoji="0" lang="el-G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α</a:t>
                      </a:r>
                      <a:r>
                        <a:rPr kumimoji="0" lang="uk-UA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-модифікація</a:t>
                      </a:r>
                      <a:r>
                        <a:rPr kumimoji="0" lang="uk-UA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)</a:t>
                      </a: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490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0,18-0,22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686800" cy="838200"/>
          </a:xfrm>
        </p:spPr>
        <p:txBody>
          <a:bodyPr/>
          <a:lstStyle/>
          <a:p>
            <a:pPr algn="ctr"/>
            <a:r>
              <a:rPr lang="uk-UA" sz="3200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Фази</a:t>
            </a:r>
            <a:r>
              <a:rPr lang="uk-UA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uk-UA" sz="3200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кристалізації</a:t>
            </a:r>
            <a:r>
              <a:rPr lang="uk-UA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 гіпсу</a:t>
            </a:r>
            <a:endParaRPr lang="ru-RU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213649"/>
              </p:ext>
            </p:extLst>
          </p:nvPr>
        </p:nvGraphicFramePr>
        <p:xfrm>
          <a:off x="539552" y="1093112"/>
          <a:ext cx="828092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2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845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2079"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Фаза кристалізації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Час 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Процеси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2970">
                <a:tc>
                  <a:txBody>
                    <a:bodyPr/>
                    <a:lstStyle/>
                    <a:p>
                      <a:pPr algn="ctr"/>
                      <a:r>
                        <a:rPr lang="uk-UA" sz="1800" dirty="0"/>
                        <a:t>1 фаза – </a:t>
                      </a:r>
                    </a:p>
                    <a:p>
                      <a:pPr algn="ctr"/>
                      <a:r>
                        <a:rPr lang="uk-UA" sz="1800" dirty="0"/>
                        <a:t>ФАЗА</a:t>
                      </a:r>
                      <a:r>
                        <a:rPr lang="uk-UA" sz="1800" baseline="0" dirty="0"/>
                        <a:t> НАСИЧЕННЯ</a:t>
                      </a:r>
                      <a:endParaRPr lang="ru-RU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dirty="0"/>
                        <a:t>30-50 </a:t>
                      </a:r>
                      <a:r>
                        <a:rPr lang="uk-UA" sz="1800" dirty="0" err="1"/>
                        <a:t>сек</a:t>
                      </a:r>
                      <a:endParaRPr lang="ru-RU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dirty="0"/>
                        <a:t>Гіпс </a:t>
                      </a:r>
                      <a:r>
                        <a:rPr lang="uk-UA" sz="1800" dirty="0" err="1"/>
                        <a:t>впитує</a:t>
                      </a:r>
                      <a:r>
                        <a:rPr lang="uk-UA" sz="1800" dirty="0"/>
                        <a:t> вологу</a:t>
                      </a:r>
                      <a:r>
                        <a:rPr lang="ru-RU" sz="1800" dirty="0"/>
                        <a:t>,</a:t>
                      </a:r>
                      <a:r>
                        <a:rPr lang="ru-RU" sz="1800" baseline="0" dirty="0"/>
                        <a:t> </a:t>
                      </a:r>
                      <a:r>
                        <a:rPr lang="ru-RU" sz="1800" baseline="0" dirty="0" err="1"/>
                        <a:t>набуває</a:t>
                      </a:r>
                      <a:r>
                        <a:rPr lang="ru-RU" sz="1800" baseline="0" dirty="0"/>
                        <a:t> </a:t>
                      </a:r>
                      <a:r>
                        <a:rPr lang="ru-RU" sz="1800" baseline="0" dirty="0" err="1"/>
                        <a:t>сметаноподібної</a:t>
                      </a:r>
                      <a:r>
                        <a:rPr lang="ru-RU" sz="1800" baseline="0" dirty="0"/>
                        <a:t> </a:t>
                      </a:r>
                      <a:r>
                        <a:rPr lang="ru-RU" sz="1800" baseline="0" dirty="0" err="1"/>
                        <a:t>консистенції</a:t>
                      </a:r>
                      <a:endParaRPr lang="ru-R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2970">
                <a:tc>
                  <a:txBody>
                    <a:bodyPr/>
                    <a:lstStyle/>
                    <a:p>
                      <a:pPr algn="ctr"/>
                      <a:r>
                        <a:rPr lang="uk-UA" sz="1800" dirty="0"/>
                        <a:t>2 фаза – </a:t>
                      </a:r>
                    </a:p>
                    <a:p>
                      <a:pPr algn="ctr"/>
                      <a:r>
                        <a:rPr lang="uk-UA" sz="1800" dirty="0"/>
                        <a:t>ФАЗА ПЛАСТИЧНОСТІ</a:t>
                      </a:r>
                      <a:endParaRPr lang="ru-RU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dirty="0"/>
                        <a:t>2-5 </a:t>
                      </a:r>
                      <a:r>
                        <a:rPr lang="uk-UA" sz="1800" dirty="0" err="1"/>
                        <a:t>хв</a:t>
                      </a:r>
                      <a:endParaRPr lang="ru-RU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1800" dirty="0"/>
                        <a:t>Гіпс густіє, появляється пластичність. </a:t>
                      </a:r>
                    </a:p>
                    <a:p>
                      <a:pPr algn="l"/>
                      <a:r>
                        <a:rPr lang="uk-UA" sz="1800" dirty="0"/>
                        <a:t>Введення в порожнину</a:t>
                      </a:r>
                      <a:r>
                        <a:rPr lang="uk-UA" sz="1800" baseline="0" dirty="0"/>
                        <a:t> рота, формування країв відбитку (активним чи пасивним методом)</a:t>
                      </a:r>
                      <a:endParaRPr lang="ru-R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73861">
                <a:tc>
                  <a:txBody>
                    <a:bodyPr/>
                    <a:lstStyle/>
                    <a:p>
                      <a:pPr algn="ctr"/>
                      <a:r>
                        <a:rPr lang="uk-UA" sz="1800" dirty="0"/>
                        <a:t>3 фаза – </a:t>
                      </a:r>
                    </a:p>
                    <a:p>
                      <a:pPr algn="ctr"/>
                      <a:r>
                        <a:rPr lang="uk-UA" sz="1800" dirty="0"/>
                        <a:t>ФАЗА КРИСТАЛІЗАЦІЇ</a:t>
                      </a:r>
                      <a:endParaRPr lang="ru-RU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dirty="0"/>
                        <a:t>1-3 </a:t>
                      </a:r>
                      <a:r>
                        <a:rPr lang="uk-UA" sz="1800" dirty="0" err="1"/>
                        <a:t>хв</a:t>
                      </a:r>
                      <a:endParaRPr lang="ru-RU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1800" dirty="0"/>
                        <a:t>Гіпс втрачає пластичність,</a:t>
                      </a:r>
                      <a:r>
                        <a:rPr lang="uk-UA" sz="1800" baseline="0" dirty="0"/>
                        <a:t> стає крихким.</a:t>
                      </a:r>
                      <a:endParaRPr lang="uk-UA" sz="1800" dirty="0"/>
                    </a:p>
                    <a:p>
                      <a:pPr algn="l"/>
                      <a:r>
                        <a:rPr lang="uk-UA" sz="1800" dirty="0"/>
                        <a:t>Лінія зламу не чітка.</a:t>
                      </a:r>
                    </a:p>
                    <a:p>
                      <a:pPr algn="l"/>
                      <a:r>
                        <a:rPr lang="uk-UA" sz="1800" dirty="0"/>
                        <a:t>Виведення </a:t>
                      </a:r>
                      <a:r>
                        <a:rPr lang="uk-UA" sz="1800" dirty="0" err="1"/>
                        <a:t>відбиткової</a:t>
                      </a:r>
                      <a:r>
                        <a:rPr lang="uk-UA" sz="1800" dirty="0"/>
                        <a:t> ложки, сегментація відбитку.</a:t>
                      </a:r>
                      <a:endParaRPr lang="ru-R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73861">
                <a:tc>
                  <a:txBody>
                    <a:bodyPr/>
                    <a:lstStyle/>
                    <a:p>
                      <a:pPr algn="ctr"/>
                      <a:r>
                        <a:rPr lang="uk-UA" sz="1800" dirty="0"/>
                        <a:t>4 фаза – </a:t>
                      </a:r>
                    </a:p>
                    <a:p>
                      <a:pPr algn="ctr"/>
                      <a:r>
                        <a:rPr lang="uk-UA" sz="1800" dirty="0"/>
                        <a:t>ФАЗА ЕКЗОТЕРМІЧНА </a:t>
                      </a:r>
                      <a:endParaRPr lang="ru-RU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dirty="0"/>
                        <a:t>5-8 </a:t>
                      </a:r>
                      <a:r>
                        <a:rPr lang="uk-UA" sz="1800" dirty="0" err="1"/>
                        <a:t>хв</a:t>
                      </a:r>
                      <a:endParaRPr lang="ru-RU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1800" dirty="0"/>
                        <a:t>Гіпс нагрівається, достатньо твердий.</a:t>
                      </a:r>
                    </a:p>
                    <a:p>
                      <a:pPr algn="l"/>
                      <a:r>
                        <a:rPr lang="uk-UA" sz="1800" dirty="0"/>
                        <a:t>Лінія зламу чітка, рівна. </a:t>
                      </a:r>
                    </a:p>
                    <a:p>
                      <a:pPr algn="l"/>
                      <a:r>
                        <a:rPr lang="uk-UA" sz="1800" dirty="0"/>
                        <a:t>Виведення відбитку з порожнини</a:t>
                      </a:r>
                      <a:r>
                        <a:rPr lang="uk-UA" sz="1800" baseline="0" dirty="0"/>
                        <a:t> рота, проведення оцінки якості відбитку.</a:t>
                      </a:r>
                      <a:endParaRPr lang="ru-R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02970">
                <a:tc>
                  <a:txBody>
                    <a:bodyPr/>
                    <a:lstStyle/>
                    <a:p>
                      <a:pPr algn="ctr"/>
                      <a:r>
                        <a:rPr lang="uk-UA" sz="1800" dirty="0"/>
                        <a:t>5 фаза – </a:t>
                      </a:r>
                    </a:p>
                    <a:p>
                      <a:pPr algn="ctr"/>
                      <a:r>
                        <a:rPr lang="uk-UA" sz="1800" dirty="0"/>
                        <a:t>ФАЗА КРИСТАЛІЗАЦІЇ </a:t>
                      </a:r>
                      <a:endParaRPr lang="ru-RU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dirty="0"/>
                        <a:t>30-60</a:t>
                      </a:r>
                      <a:r>
                        <a:rPr lang="uk-UA" sz="1800" baseline="0" dirty="0"/>
                        <a:t> </a:t>
                      </a:r>
                      <a:r>
                        <a:rPr lang="uk-UA" sz="1800" baseline="0" dirty="0" err="1"/>
                        <a:t>хв</a:t>
                      </a:r>
                      <a:endParaRPr lang="ru-RU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1800" dirty="0"/>
                        <a:t>Гіпс міцний.</a:t>
                      </a:r>
                    </a:p>
                    <a:p>
                      <a:pPr algn="l"/>
                      <a:r>
                        <a:rPr lang="uk-UA" sz="1800" dirty="0"/>
                        <a:t>Склеювання сегментів</a:t>
                      </a:r>
                      <a:r>
                        <a:rPr lang="uk-UA" sz="1800" baseline="0" dirty="0"/>
                        <a:t> гіпсового відбитку.</a:t>
                      </a:r>
                      <a:endParaRPr lang="uk-UA" sz="1800" dirty="0"/>
                    </a:p>
                    <a:p>
                      <a:pPr algn="l"/>
                      <a:r>
                        <a:rPr lang="uk-UA" sz="1800" dirty="0"/>
                        <a:t>Відливання гіпсової моделі.</a:t>
                      </a:r>
                      <a:endParaRPr lang="ru-R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386127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476672"/>
            <a:ext cx="5760640" cy="841248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Гіпсові відбитки</a:t>
            </a:r>
            <a:br>
              <a:rPr lang="uk-UA" dirty="0"/>
            </a:br>
            <a:endParaRPr lang="ru-RU" dirty="0"/>
          </a:p>
        </p:txBody>
      </p:sp>
      <p:pic>
        <p:nvPicPr>
          <p:cNvPr id="92162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916113"/>
            <a:ext cx="4262437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3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1916113"/>
            <a:ext cx="4281487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Гіпс стоматологічний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01667"/>
            <a:ext cx="2390775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3675845"/>
            <a:ext cx="1714500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325" y="1511805"/>
            <a:ext cx="3095625" cy="147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509120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915" y="2535129"/>
            <a:ext cx="1762125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303" y="3252034"/>
            <a:ext cx="1762125" cy="1780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75" y="4518800"/>
            <a:ext cx="2800350" cy="162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021359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323528" y="260648"/>
            <a:ext cx="8686800" cy="838200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uk-UA" sz="3200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Цинк оксид-</a:t>
            </a:r>
            <a:r>
              <a:rPr lang="uk-UA" sz="3200" b="1" cap="none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евгенольні</a:t>
            </a:r>
            <a:r>
              <a:rPr lang="uk-UA" sz="3200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 матеріали</a:t>
            </a:r>
            <a:endParaRPr lang="ru-RU" sz="3200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sp>
        <p:nvSpPr>
          <p:cNvPr id="88066" name="Rectangle 5"/>
          <p:cNvSpPr>
            <a:spLocks noGrp="1"/>
          </p:cNvSpPr>
          <p:nvPr>
            <p:ph type="body" sz="half" idx="4294967295"/>
          </p:nvPr>
        </p:nvSpPr>
        <p:spPr>
          <a:xfrm>
            <a:off x="395288" y="1700213"/>
            <a:ext cx="8496300" cy="2087562"/>
          </a:xfrm>
        </p:spPr>
        <p:txBody>
          <a:bodyPr/>
          <a:lstStyle/>
          <a:p>
            <a:pPr algn="just"/>
            <a:r>
              <a:rPr lang="uk-UA" sz="2400" dirty="0">
                <a:solidFill>
                  <a:schemeClr val="tx1"/>
                </a:solidFill>
              </a:rPr>
              <a:t>Жорсткий необоротний </a:t>
            </a:r>
            <a:r>
              <a:rPr lang="uk-UA" sz="2400" dirty="0" err="1">
                <a:solidFill>
                  <a:schemeClr val="tx1"/>
                </a:solidFill>
              </a:rPr>
              <a:t>відбитковий</a:t>
            </a:r>
            <a:r>
              <a:rPr lang="uk-UA" sz="2400" dirty="0">
                <a:solidFill>
                  <a:schemeClr val="tx1"/>
                </a:solidFill>
              </a:rPr>
              <a:t> матеріал, який отримується при змішуванні двох паст – основної пасти та </a:t>
            </a:r>
            <a:r>
              <a:rPr lang="uk-UA" sz="2400" dirty="0" err="1">
                <a:solidFill>
                  <a:schemeClr val="tx1"/>
                </a:solidFill>
              </a:rPr>
              <a:t>каталазатора</a:t>
            </a:r>
            <a:r>
              <a:rPr lang="uk-UA" sz="2400" dirty="0">
                <a:solidFill>
                  <a:schemeClr val="tx1"/>
                </a:solidFill>
              </a:rPr>
              <a:t>, в склад яких входять оксид цинку, рослинні масла, евгенол, смоли, наповнювачі, які надають матеріалу консистенцію пасти. 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88067" name="Picture 8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331913" y="4508500"/>
            <a:ext cx="6697662" cy="1568450"/>
          </a:xfr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288" y="260648"/>
            <a:ext cx="8686800" cy="841248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uk-UA" sz="3200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Цинк-оксид </a:t>
            </a:r>
            <a:r>
              <a:rPr lang="uk-UA" sz="3200" b="1" cap="none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евгенольні</a:t>
            </a:r>
            <a:r>
              <a:rPr lang="uk-UA" sz="3200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 матеріали</a:t>
            </a:r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916113"/>
            <a:ext cx="4111625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2363" y="1966913"/>
            <a:ext cx="3995737" cy="30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Прямоугольник 2"/>
          <p:cNvSpPr>
            <a:spLocks noChangeArrowheads="1"/>
          </p:cNvSpPr>
          <p:nvPr/>
        </p:nvSpPr>
        <p:spPr bwMode="auto">
          <a:xfrm>
            <a:off x="395288" y="1196975"/>
            <a:ext cx="8497887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uk-UA" sz="2400" dirty="0">
                <a:latin typeface="+mn-lt"/>
              </a:rPr>
              <a:t>Метою зняття відбитку є отримання</a:t>
            </a:r>
            <a:r>
              <a:rPr lang="ru-RU" sz="2400" dirty="0">
                <a:latin typeface="+mn-lt"/>
              </a:rPr>
              <a:t> </a:t>
            </a:r>
            <a:r>
              <a:rPr lang="uk-UA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моделі</a:t>
            </a:r>
            <a:r>
              <a:rPr lang="uk-UA" sz="2400" dirty="0">
                <a:latin typeface="+mn-lt"/>
              </a:rPr>
              <a:t>, котра повторює анатомічні утворення в порожнині рота і являється </a:t>
            </a:r>
            <a:r>
              <a:rPr lang="uk-UA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позитивним відображенням протезного ложа.</a:t>
            </a:r>
          </a:p>
          <a:p>
            <a:pPr algn="just">
              <a:defRPr/>
            </a:pPr>
            <a:endParaRPr lang="ru-RU" sz="2400" dirty="0">
              <a:latin typeface="+mn-lt"/>
            </a:endParaRPr>
          </a:p>
          <a:p>
            <a:pPr algn="just">
              <a:defRPr/>
            </a:pPr>
            <a:r>
              <a:rPr lang="uk-UA" sz="2400" dirty="0">
                <a:latin typeface="+mn-lt"/>
              </a:rPr>
              <a:t> </a:t>
            </a:r>
            <a:r>
              <a:rPr lang="uk-UA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Види моделей</a:t>
            </a:r>
            <a:r>
              <a:rPr lang="uk-UA" sz="2400" b="1" dirty="0">
                <a:latin typeface="+mn-lt"/>
              </a:rPr>
              <a:t>: </a:t>
            </a:r>
            <a:r>
              <a:rPr lang="uk-UA" sz="2400" dirty="0">
                <a:latin typeface="+mn-lt"/>
              </a:rPr>
              <a:t>діагностичні, робочі (основні), допоміжні та контрольні моделі.</a:t>
            </a:r>
            <a:endParaRPr lang="ru-RU" sz="2400" dirty="0">
              <a:latin typeface="+mn-lt"/>
            </a:endParaRPr>
          </a:p>
        </p:txBody>
      </p:sp>
      <p:pic>
        <p:nvPicPr>
          <p:cNvPr id="22530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3594100"/>
            <a:ext cx="3403600" cy="314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8625" y="3644900"/>
            <a:ext cx="3405188" cy="309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Схема 6"/>
          <p:cNvGraphicFramePr/>
          <p:nvPr/>
        </p:nvGraphicFramePr>
        <p:xfrm>
          <a:off x="3654946" y="4725144"/>
          <a:ext cx="1853158" cy="6242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332656"/>
            <a:ext cx="7344816" cy="72008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sz="3200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Тверді відбиткові матеріали </a:t>
            </a:r>
            <a:endParaRPr lang="ru-RU" sz="3200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sp>
        <p:nvSpPr>
          <p:cNvPr id="90114" name="Прямоугольник 3"/>
          <p:cNvSpPr>
            <a:spLocks noChangeArrowheads="1"/>
          </p:cNvSpPr>
          <p:nvPr/>
        </p:nvSpPr>
        <p:spPr bwMode="auto">
          <a:xfrm>
            <a:off x="320675" y="2443163"/>
            <a:ext cx="3859213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400" b="1" dirty="0">
                <a:solidFill>
                  <a:srgbClr val="00B050"/>
                </a:solidFill>
                <a:latin typeface="Franklin Gothic Book" pitchFamily="34" charset="0"/>
              </a:rPr>
              <a:t>«+»:</a:t>
            </a:r>
            <a:endParaRPr lang="ru-RU" sz="2400" dirty="0">
              <a:solidFill>
                <a:srgbClr val="00B050"/>
              </a:solidFill>
              <a:latin typeface="Franklin Gothic Book" pitchFamily="34" charset="0"/>
            </a:endParaRPr>
          </a:p>
          <a:p>
            <a:r>
              <a:rPr lang="uk-UA" sz="2400" dirty="0">
                <a:latin typeface="Franklin Gothic Book" pitchFamily="34" charset="0"/>
              </a:rPr>
              <a:t>- </a:t>
            </a:r>
            <a:r>
              <a:rPr lang="uk-UA" sz="2400" dirty="0">
                <a:latin typeface="+mn-lt"/>
              </a:rPr>
              <a:t>Відсутність токсичності;</a:t>
            </a:r>
            <a:endParaRPr lang="ru-RU" sz="2400" dirty="0">
              <a:latin typeface="+mn-lt"/>
            </a:endParaRPr>
          </a:p>
          <a:p>
            <a:r>
              <a:rPr lang="uk-UA" sz="2400" dirty="0">
                <a:latin typeface="+mn-lt"/>
              </a:rPr>
              <a:t>- Низька усадка;</a:t>
            </a:r>
            <a:endParaRPr lang="ru-RU" sz="2400" dirty="0">
              <a:latin typeface="+mn-lt"/>
            </a:endParaRPr>
          </a:p>
          <a:p>
            <a:r>
              <a:rPr lang="uk-UA" sz="2400" dirty="0">
                <a:latin typeface="+mn-lt"/>
              </a:rPr>
              <a:t>- Швидке затвердіння в порожнині рота;</a:t>
            </a:r>
            <a:endParaRPr lang="ru-RU" sz="2400" dirty="0">
              <a:latin typeface="+mn-lt"/>
            </a:endParaRPr>
          </a:p>
          <a:p>
            <a:r>
              <a:rPr lang="uk-UA" sz="2400" dirty="0">
                <a:latin typeface="+mn-lt"/>
              </a:rPr>
              <a:t>- Висока пластичність.</a:t>
            </a:r>
            <a:endParaRPr lang="ru-RU" sz="2400" dirty="0">
              <a:latin typeface="+mn-lt"/>
            </a:endParaRPr>
          </a:p>
        </p:txBody>
      </p:sp>
      <p:sp>
        <p:nvSpPr>
          <p:cNvPr id="90115" name="Прямоугольник 4"/>
          <p:cNvSpPr>
            <a:spLocks noChangeArrowheads="1"/>
          </p:cNvSpPr>
          <p:nvPr/>
        </p:nvSpPr>
        <p:spPr bwMode="auto">
          <a:xfrm>
            <a:off x="4854710" y="2348880"/>
            <a:ext cx="3795712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400" b="1" dirty="0">
                <a:solidFill>
                  <a:srgbClr val="C00000"/>
                </a:solidFill>
                <a:latin typeface="Franklin Gothic Book" pitchFamily="34" charset="0"/>
              </a:rPr>
              <a:t>«-»:</a:t>
            </a:r>
            <a:endParaRPr lang="ru-RU" sz="2400" dirty="0">
              <a:solidFill>
                <a:srgbClr val="C00000"/>
              </a:solidFill>
              <a:latin typeface="Franklin Gothic Book" pitchFamily="34" charset="0"/>
            </a:endParaRPr>
          </a:p>
          <a:p>
            <a:r>
              <a:rPr lang="uk-UA" sz="2400" dirty="0">
                <a:latin typeface="Franklin Gothic Book" pitchFamily="34" charset="0"/>
              </a:rPr>
              <a:t>- </a:t>
            </a:r>
            <a:r>
              <a:rPr lang="uk-UA" sz="2400" dirty="0">
                <a:latin typeface="+mn-lt"/>
              </a:rPr>
              <a:t>Неприємний присмак, сильний запах евгенолу;</a:t>
            </a:r>
            <a:endParaRPr lang="ru-RU" sz="2400" dirty="0">
              <a:latin typeface="+mn-lt"/>
            </a:endParaRPr>
          </a:p>
          <a:p>
            <a:r>
              <a:rPr lang="uk-UA" sz="2400" dirty="0">
                <a:latin typeface="+mn-lt"/>
              </a:rPr>
              <a:t>- Відсутність адгезії до </a:t>
            </a:r>
            <a:r>
              <a:rPr lang="uk-UA" sz="2400" dirty="0" err="1">
                <a:latin typeface="+mn-lt"/>
              </a:rPr>
              <a:t>відбиткової</a:t>
            </a:r>
            <a:r>
              <a:rPr lang="uk-UA" sz="2400" dirty="0">
                <a:latin typeface="+mn-lt"/>
              </a:rPr>
              <a:t> ложки;</a:t>
            </a:r>
          </a:p>
          <a:p>
            <a:r>
              <a:rPr lang="uk-UA" sz="2400" dirty="0">
                <a:latin typeface="+mn-lt"/>
              </a:rPr>
              <a:t>- Можливість виникнення алергічних реакцій;</a:t>
            </a:r>
            <a:endParaRPr lang="ru-RU" sz="2400" dirty="0">
              <a:latin typeface="+mn-lt"/>
            </a:endParaRPr>
          </a:p>
          <a:p>
            <a:r>
              <a:rPr lang="uk-UA" sz="2400" dirty="0">
                <a:latin typeface="+mn-lt"/>
              </a:rPr>
              <a:t>- Крихкість та ламкість після затвердіння.</a:t>
            </a:r>
            <a:endParaRPr lang="ru-RU" sz="2400" dirty="0"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19250" y="1412875"/>
            <a:ext cx="5613400" cy="5762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uk-UA" sz="2400" b="1" dirty="0">
                <a:solidFill>
                  <a:prstClr val="black"/>
                </a:solidFill>
              </a:rPr>
              <a:t>Гіпс, цинк </a:t>
            </a:r>
            <a:r>
              <a:rPr lang="uk-UA" sz="2400" b="1" dirty="0" err="1">
                <a:solidFill>
                  <a:prstClr val="black"/>
                </a:solidFill>
              </a:rPr>
              <a:t>оксид-евгенольні</a:t>
            </a:r>
            <a:r>
              <a:rPr lang="uk-UA" sz="2400" b="1" dirty="0">
                <a:solidFill>
                  <a:prstClr val="black"/>
                </a:solidFill>
              </a:rPr>
              <a:t> матеріали</a:t>
            </a:r>
            <a:endParaRPr lang="ru-RU" sz="2400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>
            <a:spLocks noGrp="1"/>
          </p:cNvSpPr>
          <p:nvPr>
            <p:ph type="title" idx="4294967295"/>
          </p:nvPr>
        </p:nvSpPr>
        <p:spPr bwMode="auto">
          <a:xfrm>
            <a:off x="395536" y="260648"/>
            <a:ext cx="8686800" cy="838200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uk-UA" sz="3200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Термопластичні матеріали (компаунд)</a:t>
            </a:r>
            <a:endParaRPr lang="ru-RU" sz="3200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sp>
        <p:nvSpPr>
          <p:cNvPr id="93186" name="Rectangle 8"/>
          <p:cNvSpPr>
            <a:spLocks noGrp="1"/>
          </p:cNvSpPr>
          <p:nvPr>
            <p:ph type="body" sz="half" idx="4294967295"/>
          </p:nvPr>
        </p:nvSpPr>
        <p:spPr>
          <a:xfrm>
            <a:off x="304800" y="1554163"/>
            <a:ext cx="8686800" cy="2185987"/>
          </a:xfrm>
        </p:spPr>
        <p:txBody>
          <a:bodyPr/>
          <a:lstStyle/>
          <a:p>
            <a:pPr algn="just">
              <a:lnSpc>
                <a:spcPct val="90000"/>
              </a:lnSpc>
            </a:pPr>
            <a:r>
              <a:rPr lang="uk-UA" sz="2800" dirty="0" err="1">
                <a:solidFill>
                  <a:schemeClr val="tx1"/>
                </a:solidFill>
              </a:rPr>
              <a:t>Жорский</a:t>
            </a:r>
            <a:r>
              <a:rPr lang="uk-UA" sz="2800" dirty="0">
                <a:solidFill>
                  <a:schemeClr val="tx1"/>
                </a:solidFill>
              </a:rPr>
              <a:t> оборотний </a:t>
            </a:r>
            <a:r>
              <a:rPr lang="uk-UA" sz="2800" dirty="0" err="1">
                <a:solidFill>
                  <a:schemeClr val="tx1"/>
                </a:solidFill>
              </a:rPr>
              <a:t>відбитковий</a:t>
            </a:r>
            <a:r>
              <a:rPr lang="uk-UA" sz="2800" dirty="0">
                <a:solidFill>
                  <a:schemeClr val="tx1"/>
                </a:solidFill>
              </a:rPr>
              <a:t> матеріал, який включає в свій склад композицію речовин: пластифікатори (парафін, стеарин, церезин, каніфоль)+наповнювачі (тальк, оксид цинку)+барвники та ароматизатори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93187" name="Picture 9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539750" y="4292600"/>
            <a:ext cx="7920038" cy="2166938"/>
          </a:xfr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424935" cy="519178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Термопластичні відбиткові матеріали</a:t>
            </a:r>
            <a:endParaRPr lang="ru-RU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1341438"/>
            <a:ext cx="3327400" cy="249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1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9300" y="4221163"/>
            <a:ext cx="3333750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6825" y="4221163"/>
            <a:ext cx="3455988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3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5388" y="1341438"/>
            <a:ext cx="3743325" cy="249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8096637"/>
              </p:ext>
            </p:extLst>
          </p:nvPr>
        </p:nvGraphicFramePr>
        <p:xfrm>
          <a:off x="539552" y="188640"/>
          <a:ext cx="8424936" cy="648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82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61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604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58124"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Назва термопластичної маси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Температура плавлення, </a:t>
                      </a:r>
                      <a:r>
                        <a:rPr lang="uk-UA" sz="1800" baseline="30000" dirty="0"/>
                        <a:t>0</a:t>
                      </a:r>
                      <a:r>
                        <a:rPr lang="uk-UA" dirty="0"/>
                        <a:t>С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Покази</a:t>
                      </a:r>
                      <a:r>
                        <a:rPr lang="uk-UA" baseline="0" dirty="0"/>
                        <a:t> до використання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389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dirty="0"/>
                        <a:t>Маса </a:t>
                      </a:r>
                      <a:r>
                        <a:rPr lang="uk-UA" sz="1600" dirty="0" err="1"/>
                        <a:t>Вайнштейна</a:t>
                      </a:r>
                      <a:r>
                        <a:rPr lang="uk-UA" sz="1600" dirty="0"/>
                        <a:t> № 1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altLang="uk-UA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itchFamily="34" charset="0"/>
                        </a:rPr>
                        <a:t>50-60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uk-UA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Відбитки</a:t>
                      </a:r>
                      <a:r>
                        <a:rPr kumimoji="0" lang="ru-RU" altLang="uk-UA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 з </a:t>
                      </a:r>
                      <a:r>
                        <a:rPr kumimoji="0" lang="ru-RU" altLang="uk-UA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беззубих</a:t>
                      </a:r>
                      <a:r>
                        <a:rPr kumimoji="0" lang="ru-RU" altLang="uk-UA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 </a:t>
                      </a:r>
                      <a:r>
                        <a:rPr kumimoji="0" lang="ru-RU" altLang="uk-UA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щелеп</a:t>
                      </a:r>
                      <a:r>
                        <a:rPr kumimoji="0" lang="ru-RU" altLang="uk-UA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38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Маса </a:t>
                      </a:r>
                      <a:r>
                        <a:rPr kumimoji="0" lang="uk-UA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Вайнштейна</a:t>
                      </a:r>
                      <a:r>
                        <a:rPr kumimoji="0" lang="uk-UA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 № 2</a:t>
                      </a:r>
                      <a:endParaRPr kumimoji="0" lang="ru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altLang="uk-UA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itchFamily="34" charset="0"/>
                        </a:rPr>
                        <a:t>55-70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uk-UA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Складні</a:t>
                      </a:r>
                      <a:r>
                        <a:rPr kumimoji="0" lang="ru-RU" altLang="uk-UA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 </a:t>
                      </a:r>
                      <a:r>
                        <a:rPr kumimoji="0" lang="ru-RU" altLang="uk-UA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щелепно-лицеві</a:t>
                      </a:r>
                      <a:r>
                        <a:rPr kumimoji="0" lang="ru-RU" altLang="uk-UA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 </a:t>
                      </a:r>
                      <a:r>
                        <a:rPr kumimoji="0" lang="ru-RU" altLang="uk-UA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апарати</a:t>
                      </a:r>
                      <a:r>
                        <a:rPr kumimoji="0" lang="ru-RU" altLang="uk-UA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38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Маса </a:t>
                      </a:r>
                      <a:r>
                        <a:rPr kumimoji="0" lang="uk-UA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Вайнштейна</a:t>
                      </a:r>
                      <a:r>
                        <a:rPr kumimoji="0" lang="uk-UA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 № 3</a:t>
                      </a:r>
                      <a:endParaRPr kumimoji="0" lang="ru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altLang="uk-UA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itchFamily="34" charset="0"/>
                        </a:rPr>
                        <a:t>55-65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uk-UA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Вкладки, </a:t>
                      </a:r>
                      <a:r>
                        <a:rPr kumimoji="0" lang="ru-RU" altLang="uk-UA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штифтові</a:t>
                      </a:r>
                      <a:r>
                        <a:rPr kumimoji="0" lang="ru-RU" altLang="uk-UA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 </a:t>
                      </a:r>
                      <a:r>
                        <a:rPr kumimoji="0" lang="ru-RU" altLang="uk-UA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зуби</a:t>
                      </a:r>
                      <a:r>
                        <a:rPr kumimoji="0" lang="ru-RU" altLang="uk-UA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, </a:t>
                      </a:r>
                      <a:r>
                        <a:rPr kumimoji="0" lang="ru-RU" altLang="uk-UA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напівкоронки</a:t>
                      </a:r>
                      <a:r>
                        <a:rPr kumimoji="0" lang="ru-RU" altLang="uk-UA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41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Маса </a:t>
                      </a:r>
                      <a:r>
                        <a:rPr kumimoji="0" lang="uk-UA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Вайнштейна</a:t>
                      </a:r>
                      <a:r>
                        <a:rPr kumimoji="0" lang="uk-UA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 № 4</a:t>
                      </a:r>
                      <a:endParaRPr kumimoji="0" lang="ru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altLang="uk-UA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itchFamily="34" charset="0"/>
                        </a:rPr>
                        <a:t>50-60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uk-UA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Індивідуальні</a:t>
                      </a:r>
                      <a:r>
                        <a:rPr kumimoji="0" lang="ru-RU" altLang="uk-UA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 ложки.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uk-UA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Відбитки</a:t>
                      </a:r>
                      <a:r>
                        <a:rPr kumimoji="0" lang="ru-RU" altLang="uk-UA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 з </a:t>
                      </a:r>
                      <a:r>
                        <a:rPr kumimoji="0" lang="ru-RU" altLang="uk-UA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беззубих</a:t>
                      </a:r>
                      <a:r>
                        <a:rPr kumimoji="0" lang="ru-RU" altLang="uk-UA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 </a:t>
                      </a:r>
                      <a:r>
                        <a:rPr kumimoji="0" lang="ru-RU" altLang="uk-UA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щелеп</a:t>
                      </a:r>
                      <a:r>
                        <a:rPr kumimoji="0" lang="ru-RU" altLang="uk-UA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38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Маса </a:t>
                      </a:r>
                      <a:r>
                        <a:rPr kumimoji="0" lang="uk-UA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Вайнштейна</a:t>
                      </a:r>
                      <a:r>
                        <a:rPr kumimoji="0" lang="uk-UA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 № 5</a:t>
                      </a:r>
                      <a:endParaRPr kumimoji="0" lang="ru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/>
                        <a:t>50-65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uk-UA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Оформлення</a:t>
                      </a:r>
                      <a:r>
                        <a:rPr kumimoji="0" lang="ru-RU" altLang="uk-UA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 </a:t>
                      </a:r>
                      <a:r>
                        <a:rPr kumimoji="0" lang="ru-RU" altLang="uk-UA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країв</a:t>
                      </a:r>
                      <a:r>
                        <a:rPr kumimoji="0" lang="ru-RU" altLang="uk-UA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 </a:t>
                      </a:r>
                      <a:r>
                        <a:rPr kumimoji="0" lang="ru-RU" altLang="uk-UA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індивідуальних</a:t>
                      </a:r>
                      <a:r>
                        <a:rPr kumimoji="0" lang="ru-RU" altLang="uk-UA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 ложок за методом </a:t>
                      </a:r>
                      <a:r>
                        <a:rPr kumimoji="0" lang="ru-RU" altLang="uk-UA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Гербста</a:t>
                      </a:r>
                      <a:r>
                        <a:rPr kumimoji="0" lang="ru-RU" altLang="uk-UA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54382">
                <a:tc>
                  <a:txBody>
                    <a:bodyPr/>
                    <a:lstStyle/>
                    <a:p>
                      <a:r>
                        <a:rPr lang="uk-UA" sz="1600" dirty="0" err="1"/>
                        <a:t>Ортокор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/>
                        <a:t>60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uk-UA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Функціонально-присмоктуючі</a:t>
                      </a:r>
                      <a:r>
                        <a:rPr kumimoji="0" lang="ru-RU" altLang="uk-UA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 </a:t>
                      </a:r>
                      <a:r>
                        <a:rPr kumimoji="0" lang="ru-RU" altLang="uk-UA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відбитки</a:t>
                      </a:r>
                      <a:r>
                        <a:rPr kumimoji="0" lang="ru-RU" altLang="uk-UA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 з </a:t>
                      </a:r>
                      <a:r>
                        <a:rPr kumimoji="0" lang="ru-RU" altLang="uk-UA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беззубих</a:t>
                      </a:r>
                      <a:r>
                        <a:rPr kumimoji="0" lang="ru-RU" altLang="uk-UA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 </a:t>
                      </a:r>
                      <a:r>
                        <a:rPr kumimoji="0" lang="ru-RU" altLang="uk-UA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щелеп</a:t>
                      </a:r>
                      <a:r>
                        <a:rPr kumimoji="0" lang="ru-RU" altLang="uk-UA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 з </a:t>
                      </a:r>
                      <a:r>
                        <a:rPr kumimoji="0" lang="ru-RU" altLang="uk-UA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використанням</a:t>
                      </a:r>
                      <a:r>
                        <a:rPr kumimoji="0" lang="ru-RU" altLang="uk-UA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 </a:t>
                      </a:r>
                      <a:r>
                        <a:rPr kumimoji="0" lang="ru-RU" altLang="uk-UA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індивідуальних</a:t>
                      </a:r>
                      <a:r>
                        <a:rPr kumimoji="0" lang="ru-RU" altLang="uk-UA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 ложок 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3898">
                <a:tc>
                  <a:txBody>
                    <a:bodyPr/>
                    <a:lstStyle/>
                    <a:p>
                      <a:r>
                        <a:rPr lang="uk-UA" sz="1600" dirty="0" err="1"/>
                        <a:t>Дентафоль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altLang="uk-UA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itchFamily="34" charset="0"/>
                        </a:rPr>
                        <a:t>50-55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uk-UA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Функціональні</a:t>
                      </a:r>
                      <a:r>
                        <a:rPr kumimoji="0" lang="ru-RU" altLang="uk-UA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 </a:t>
                      </a:r>
                      <a:r>
                        <a:rPr kumimoji="0" lang="ru-RU" altLang="uk-UA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відбитки</a:t>
                      </a:r>
                      <a:r>
                        <a:rPr kumimoji="0" lang="ru-RU" altLang="uk-UA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 для </a:t>
                      </a:r>
                      <a:r>
                        <a:rPr kumimoji="0" lang="ru-RU" altLang="uk-UA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виготовлення</a:t>
                      </a:r>
                      <a:r>
                        <a:rPr kumimoji="0" lang="ru-RU" altLang="uk-UA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 </a:t>
                      </a:r>
                      <a:r>
                        <a:rPr kumimoji="0" lang="ru-RU" altLang="uk-UA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знімних</a:t>
                      </a:r>
                      <a:r>
                        <a:rPr kumimoji="0" lang="ru-RU" altLang="uk-UA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 </a:t>
                      </a:r>
                      <a:r>
                        <a:rPr kumimoji="0" lang="ru-RU" altLang="uk-UA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протезів</a:t>
                      </a:r>
                      <a:r>
                        <a:rPr kumimoji="0" lang="ru-RU" altLang="uk-UA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34140">
                <a:tc>
                  <a:txBody>
                    <a:bodyPr/>
                    <a:lstStyle/>
                    <a:p>
                      <a:r>
                        <a:rPr lang="uk-UA" sz="1600" dirty="0" err="1"/>
                        <a:t>Акродент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altLang="uk-UA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itchFamily="34" charset="0"/>
                        </a:rPr>
                        <a:t> 55-60 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altLang="uk-UA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Зубні</a:t>
                      </a:r>
                      <a:r>
                        <a:rPr kumimoji="0" lang="ru-RU" altLang="uk-UA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 </a:t>
                      </a:r>
                      <a:r>
                        <a:rPr kumimoji="0" lang="ru-RU" altLang="uk-UA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протези</a:t>
                      </a:r>
                      <a:r>
                        <a:rPr kumimoji="0" lang="ru-RU" altLang="uk-UA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, </a:t>
                      </a:r>
                      <a:r>
                        <a:rPr kumimoji="0" lang="ru-RU" altLang="uk-UA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ортодонтичні</a:t>
                      </a:r>
                      <a:r>
                        <a:rPr kumimoji="0" lang="ru-RU" altLang="uk-UA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 </a:t>
                      </a:r>
                      <a:r>
                        <a:rPr kumimoji="0" lang="ru-RU" altLang="uk-UA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апарати</a:t>
                      </a:r>
                      <a:r>
                        <a:rPr kumimoji="0" lang="ru-RU" altLang="uk-UA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. </a:t>
                      </a:r>
                      <a:endParaRPr lang="ru-RU" sz="1600" b="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447271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449000" cy="523528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Термопластичні відбиткові матеріали</a:t>
            </a:r>
            <a:endParaRPr lang="ru-RU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sp>
        <p:nvSpPr>
          <p:cNvPr id="97282" name="Прямоугольник 2"/>
          <p:cNvSpPr>
            <a:spLocks noChangeArrowheads="1"/>
          </p:cNvSpPr>
          <p:nvPr/>
        </p:nvSpPr>
        <p:spPr bwMode="auto">
          <a:xfrm>
            <a:off x="250825" y="1412875"/>
            <a:ext cx="4033838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400" b="1" dirty="0">
                <a:solidFill>
                  <a:srgbClr val="00B050"/>
                </a:solidFill>
                <a:latin typeface="Franklin Gothic Book" pitchFamily="34" charset="0"/>
              </a:rPr>
              <a:t>«+»:</a:t>
            </a:r>
            <a:endParaRPr lang="ru-RU" sz="2400" dirty="0">
              <a:solidFill>
                <a:srgbClr val="00B050"/>
              </a:solidFill>
              <a:latin typeface="Franklin Gothic Book" pitchFamily="34" charset="0"/>
            </a:endParaRPr>
          </a:p>
          <a:p>
            <a:r>
              <a:rPr lang="uk-UA" sz="2400" dirty="0">
                <a:latin typeface="Franklin Gothic Book" pitchFamily="34" charset="0"/>
              </a:rPr>
              <a:t>- </a:t>
            </a:r>
            <a:r>
              <a:rPr lang="uk-UA" sz="2400" dirty="0">
                <a:latin typeface="+mj-lt"/>
              </a:rPr>
              <a:t>Постійна консистенція протягом всього часу знімання відбитку;</a:t>
            </a:r>
            <a:endParaRPr lang="ru-RU" sz="2400" dirty="0">
              <a:latin typeface="+mj-lt"/>
            </a:endParaRPr>
          </a:p>
          <a:p>
            <a:r>
              <a:rPr lang="uk-UA" sz="2400" dirty="0">
                <a:latin typeface="+mj-lt"/>
              </a:rPr>
              <a:t>- Можливість неодноразового введення відбитку порожнини рота і його корекція;</a:t>
            </a:r>
            <a:endParaRPr lang="ru-RU" sz="2400" dirty="0">
              <a:latin typeface="+mj-lt"/>
            </a:endParaRPr>
          </a:p>
          <a:p>
            <a:r>
              <a:rPr lang="uk-UA" sz="2400" dirty="0">
                <a:latin typeface="+mj-lt"/>
              </a:rPr>
              <a:t>- Добре з’єднується з </a:t>
            </a:r>
            <a:r>
              <a:rPr lang="uk-UA" sz="2400" dirty="0" err="1">
                <a:latin typeface="+mj-lt"/>
              </a:rPr>
              <a:t>відбитковою</a:t>
            </a:r>
            <a:r>
              <a:rPr lang="uk-UA" sz="2400" dirty="0">
                <a:latin typeface="+mj-lt"/>
              </a:rPr>
              <a:t> ложкою та легко відділяються від моделі.</a:t>
            </a:r>
            <a:endParaRPr lang="ru-RU" sz="2400" dirty="0">
              <a:latin typeface="+mj-lt"/>
            </a:endParaRPr>
          </a:p>
        </p:txBody>
      </p:sp>
      <p:sp>
        <p:nvSpPr>
          <p:cNvPr id="97283" name="Прямоугольник 3"/>
          <p:cNvSpPr>
            <a:spLocks noChangeArrowheads="1"/>
          </p:cNvSpPr>
          <p:nvPr/>
        </p:nvSpPr>
        <p:spPr bwMode="auto">
          <a:xfrm>
            <a:off x="4932363" y="1341438"/>
            <a:ext cx="3671887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400" b="1" dirty="0">
                <a:solidFill>
                  <a:srgbClr val="FF0000"/>
                </a:solidFill>
                <a:latin typeface="Franklin Gothic Book" pitchFamily="34" charset="0"/>
              </a:rPr>
              <a:t>«-»:</a:t>
            </a:r>
            <a:endParaRPr lang="ru-RU" sz="2400" dirty="0">
              <a:solidFill>
                <a:srgbClr val="FF0000"/>
              </a:solidFill>
              <a:latin typeface="Franklin Gothic Book" pitchFamily="34" charset="0"/>
            </a:endParaRPr>
          </a:p>
          <a:p>
            <a:r>
              <a:rPr lang="uk-UA" sz="2400" dirty="0">
                <a:latin typeface="Franklin Gothic Book" pitchFamily="34" charset="0"/>
              </a:rPr>
              <a:t>- </a:t>
            </a:r>
            <a:r>
              <a:rPr lang="uk-UA" sz="2400" dirty="0">
                <a:latin typeface="+mn-lt"/>
              </a:rPr>
              <a:t>Можливість опіку слизової оболонки порожнини рота;</a:t>
            </a:r>
            <a:endParaRPr lang="ru-RU" sz="2400" dirty="0">
              <a:latin typeface="+mn-lt"/>
            </a:endParaRPr>
          </a:p>
          <a:p>
            <a:r>
              <a:rPr lang="uk-UA" sz="2400" dirty="0">
                <a:latin typeface="+mn-lt"/>
              </a:rPr>
              <a:t>- Можливість деформації при виведенні з порожнини рота при наявності </a:t>
            </a:r>
            <a:r>
              <a:rPr lang="uk-UA" sz="2400" dirty="0" err="1">
                <a:latin typeface="+mn-lt"/>
              </a:rPr>
              <a:t>ретенційних</a:t>
            </a:r>
            <a:r>
              <a:rPr lang="uk-UA" sz="2400" dirty="0">
                <a:latin typeface="+mn-lt"/>
              </a:rPr>
              <a:t> пунктів;</a:t>
            </a:r>
            <a:endParaRPr lang="ru-RU" sz="2400" dirty="0">
              <a:latin typeface="+mn-lt"/>
            </a:endParaRPr>
          </a:p>
          <a:p>
            <a:r>
              <a:rPr lang="uk-UA" sz="2400" dirty="0">
                <a:latin typeface="+mn-lt"/>
              </a:rPr>
              <a:t>- Негайне відливання моделі, складність в роботі.</a:t>
            </a:r>
            <a:endParaRPr lang="ru-RU" sz="2400" dirty="0">
              <a:latin typeface="+mn-lt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4032" y="404664"/>
            <a:ext cx="8088960" cy="595536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Термопластичні відбиткові матеріали</a:t>
            </a:r>
            <a:endParaRPr lang="ru-RU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pic>
        <p:nvPicPr>
          <p:cNvPr id="98306" name="Рисунок 2"/>
          <p:cNvPicPr>
            <a:picLocks noChangeAspect="1"/>
          </p:cNvPicPr>
          <p:nvPr/>
        </p:nvPicPr>
        <p:blipFill rotWithShape="1">
          <a:blip r:embed="rId2"/>
          <a:srcRect r="3455"/>
          <a:stretch/>
        </p:blipFill>
        <p:spPr bwMode="auto">
          <a:xfrm>
            <a:off x="179389" y="2101850"/>
            <a:ext cx="3643104" cy="283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07" name="TextBox 3"/>
          <p:cNvSpPr txBox="1">
            <a:spLocks noChangeArrowheads="1"/>
          </p:cNvSpPr>
          <p:nvPr/>
        </p:nvSpPr>
        <p:spPr bwMode="auto">
          <a:xfrm>
            <a:off x="7118" y="5084763"/>
            <a:ext cx="436619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uk-UA" sz="2400" dirty="0">
                <a:latin typeface="+mn-lt"/>
              </a:rPr>
              <a:t>Розігрівання термопластичної </a:t>
            </a:r>
          </a:p>
          <a:p>
            <a:pPr algn="ctr"/>
            <a:r>
              <a:rPr lang="uk-UA" sz="2400" dirty="0">
                <a:latin typeface="+mn-lt"/>
              </a:rPr>
              <a:t>маси</a:t>
            </a:r>
            <a:endParaRPr lang="ru-RU" sz="2400" dirty="0">
              <a:latin typeface="+mn-lt"/>
            </a:endParaRPr>
          </a:p>
        </p:txBody>
      </p:sp>
      <p:pic>
        <p:nvPicPr>
          <p:cNvPr id="98308" name="Рисунок 4"/>
          <p:cNvPicPr>
            <a:picLocks noChangeAspect="1"/>
          </p:cNvPicPr>
          <p:nvPr/>
        </p:nvPicPr>
        <p:blipFill rotWithShape="1">
          <a:blip r:embed="rId3"/>
          <a:srcRect r="5623"/>
          <a:stretch/>
        </p:blipFill>
        <p:spPr bwMode="auto">
          <a:xfrm>
            <a:off x="5251450" y="2101850"/>
            <a:ext cx="3592747" cy="284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09" name="TextBox 5"/>
          <p:cNvSpPr txBox="1">
            <a:spLocks noChangeArrowheads="1"/>
          </p:cNvSpPr>
          <p:nvPr/>
        </p:nvSpPr>
        <p:spPr bwMode="auto">
          <a:xfrm>
            <a:off x="4897811" y="5091113"/>
            <a:ext cx="430002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uk-UA" sz="2400" dirty="0">
                <a:latin typeface="+mn-lt"/>
              </a:rPr>
              <a:t>Відбиток із термопластичного </a:t>
            </a:r>
          </a:p>
          <a:p>
            <a:pPr algn="ctr"/>
            <a:r>
              <a:rPr lang="uk-UA" sz="2400" dirty="0">
                <a:latin typeface="+mn-lt"/>
              </a:rPr>
              <a:t>матеріалу</a:t>
            </a:r>
            <a:endParaRPr lang="ru-RU" sz="2400" dirty="0">
              <a:latin typeface="+mn-lt"/>
            </a:endParaRPr>
          </a:p>
        </p:txBody>
      </p:sp>
      <p:pic>
        <p:nvPicPr>
          <p:cNvPr id="9831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75" y="3294063"/>
            <a:ext cx="1311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0570" y="260648"/>
            <a:ext cx="8686800" cy="841248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uk-UA" sz="3200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  <a:latin typeface="+mn-lt"/>
              </a:rPr>
              <a:t>Агар-агарові </a:t>
            </a:r>
            <a:r>
              <a:rPr lang="uk-UA" sz="3200" b="1" cap="none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  <a:latin typeface="+mn-lt"/>
              </a:rPr>
              <a:t>гідроколоїди</a:t>
            </a:r>
            <a:endParaRPr lang="ru-RU" sz="3200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/>
              <a:latin typeface="+mn-lt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half" idx="1"/>
          </p:nvPr>
        </p:nvSpPr>
        <p:spPr>
          <a:xfrm>
            <a:off x="691522" y="2204864"/>
            <a:ext cx="8064896" cy="1368152"/>
          </a:xfrm>
        </p:spPr>
        <p:txBody>
          <a:bodyPr/>
          <a:lstStyle/>
          <a:p>
            <a:pPr algn="just"/>
            <a:r>
              <a:rPr lang="uk-UA" dirty="0">
                <a:solidFill>
                  <a:schemeClr val="tx1"/>
                </a:solidFill>
              </a:rPr>
              <a:t>Еластичний матеріал, оборотний </a:t>
            </a:r>
            <a:r>
              <a:rPr lang="uk-UA" dirty="0" err="1">
                <a:solidFill>
                  <a:schemeClr val="tx1"/>
                </a:solidFill>
              </a:rPr>
              <a:t>гідроколоїд</a:t>
            </a:r>
            <a:r>
              <a:rPr lang="uk-UA" dirty="0">
                <a:solidFill>
                  <a:schemeClr val="tx1"/>
                </a:solidFill>
              </a:rPr>
              <a:t> на основі агар-агару (13-17%). Вміст води до 80 %.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99330" name="Picture 2"/>
          <p:cNvPicPr>
            <a:picLocks noChangeAspect="1" noChangeArrowheads="1"/>
          </p:cNvPicPr>
          <p:nvPr/>
        </p:nvPicPr>
        <p:blipFill rotWithShape="1">
          <a:blip r:embed="rId2"/>
          <a:srcRect l="9395" t="54136" r="8832" b="5096"/>
          <a:stretch/>
        </p:blipFill>
        <p:spPr bwMode="auto">
          <a:xfrm>
            <a:off x="1643491" y="4293096"/>
            <a:ext cx="6160959" cy="203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2"/>
          <p:cNvSpPr>
            <a:spLocks noGrp="1"/>
          </p:cNvSpPr>
          <p:nvPr>
            <p:ph type="title"/>
          </p:nvPr>
        </p:nvSpPr>
        <p:spPr bwMode="auto">
          <a:xfrm>
            <a:off x="315536" y="260648"/>
            <a:ext cx="8686800" cy="8382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uk-UA" sz="3200" b="1" cap="none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Гідроколоїдна</a:t>
            </a:r>
            <a:r>
              <a:rPr lang="uk-UA" sz="3200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 маса</a:t>
            </a:r>
            <a:endParaRPr lang="ru-RU" sz="3200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sp>
        <p:nvSpPr>
          <p:cNvPr id="100354" name="Rectangle 3"/>
          <p:cNvSpPr>
            <a:spLocks noGrp="1"/>
          </p:cNvSpPr>
          <p:nvPr>
            <p:ph idx="1"/>
          </p:nvPr>
        </p:nvSpPr>
        <p:spPr>
          <a:xfrm>
            <a:off x="395536" y="1914203"/>
            <a:ext cx="4339208" cy="3891061"/>
          </a:xfrm>
        </p:spPr>
        <p:txBody>
          <a:bodyPr/>
          <a:lstStyle/>
          <a:p>
            <a:pPr algn="just"/>
            <a:r>
              <a:rPr lang="ru-RU" altLang="uk-UA" sz="2400" dirty="0" err="1">
                <a:solidFill>
                  <a:schemeClr val="tx1"/>
                </a:solidFill>
              </a:rPr>
              <a:t>Маса</a:t>
            </a:r>
            <a:r>
              <a:rPr lang="ru-RU" altLang="uk-UA" sz="2400" dirty="0">
                <a:solidFill>
                  <a:schemeClr val="tx1"/>
                </a:solidFill>
              </a:rPr>
              <a:t> на </a:t>
            </a:r>
            <a:r>
              <a:rPr lang="ru-RU" altLang="uk-UA" sz="2400" dirty="0" err="1">
                <a:solidFill>
                  <a:schemeClr val="tx1"/>
                </a:solidFill>
              </a:rPr>
              <a:t>основі</a:t>
            </a:r>
            <a:r>
              <a:rPr lang="ru-RU" altLang="uk-UA" sz="2400" dirty="0">
                <a:solidFill>
                  <a:schemeClr val="tx1"/>
                </a:solidFill>
              </a:rPr>
              <a:t> агар-агару, </a:t>
            </a:r>
            <a:r>
              <a:rPr lang="ru-RU" altLang="uk-UA" sz="2400" dirty="0" err="1">
                <a:solidFill>
                  <a:schemeClr val="tx1"/>
                </a:solidFill>
              </a:rPr>
              <a:t>який</a:t>
            </a:r>
            <a:r>
              <a:rPr lang="ru-RU" altLang="uk-UA" sz="2400" dirty="0">
                <a:solidFill>
                  <a:schemeClr val="tx1"/>
                </a:solidFill>
              </a:rPr>
              <a:t> </a:t>
            </a:r>
            <a:r>
              <a:rPr lang="ru-RU" altLang="uk-UA" sz="2400" dirty="0" err="1">
                <a:solidFill>
                  <a:schemeClr val="tx1"/>
                </a:solidFill>
              </a:rPr>
              <a:t>отримують</a:t>
            </a:r>
            <a:r>
              <a:rPr lang="ru-RU" altLang="uk-UA" sz="2400" dirty="0">
                <a:solidFill>
                  <a:schemeClr val="tx1"/>
                </a:solidFill>
              </a:rPr>
              <a:t> з </a:t>
            </a:r>
            <a:r>
              <a:rPr lang="ru-RU" altLang="uk-UA" sz="2400" dirty="0" err="1">
                <a:solidFill>
                  <a:schemeClr val="tx1"/>
                </a:solidFill>
              </a:rPr>
              <a:t>морських</a:t>
            </a:r>
            <a:r>
              <a:rPr lang="ru-RU" altLang="uk-UA" sz="2400" dirty="0">
                <a:solidFill>
                  <a:schemeClr val="tx1"/>
                </a:solidFill>
              </a:rPr>
              <a:t> </a:t>
            </a:r>
            <a:r>
              <a:rPr lang="ru-RU" altLang="uk-UA" sz="2400" dirty="0" err="1">
                <a:solidFill>
                  <a:schemeClr val="tx1"/>
                </a:solidFill>
              </a:rPr>
              <a:t>водоростей</a:t>
            </a:r>
            <a:r>
              <a:rPr lang="ru-RU" altLang="uk-UA" sz="2400" dirty="0">
                <a:solidFill>
                  <a:schemeClr val="tx1"/>
                </a:solidFill>
              </a:rPr>
              <a:t>, при </a:t>
            </a:r>
            <a:r>
              <a:rPr lang="ru-RU" altLang="uk-UA" sz="2400" dirty="0" err="1">
                <a:solidFill>
                  <a:schemeClr val="tx1"/>
                </a:solidFill>
              </a:rPr>
              <a:t>температурі</a:t>
            </a:r>
            <a:r>
              <a:rPr lang="ru-RU" altLang="uk-UA" sz="2400" dirty="0">
                <a:solidFill>
                  <a:schemeClr val="tx1"/>
                </a:solidFill>
              </a:rPr>
              <a:t> 46</a:t>
            </a:r>
            <a:r>
              <a:rPr lang="ru-RU" altLang="uk-UA" sz="2400" baseline="30000" dirty="0">
                <a:solidFill>
                  <a:schemeClr val="tx1"/>
                </a:solidFill>
              </a:rPr>
              <a:t>0</a:t>
            </a:r>
            <a:r>
              <a:rPr lang="ru-RU" altLang="uk-UA" sz="2400" dirty="0">
                <a:solidFill>
                  <a:schemeClr val="tx1"/>
                </a:solidFill>
              </a:rPr>
              <a:t>С </a:t>
            </a:r>
            <a:r>
              <a:rPr lang="ru-RU" altLang="uk-UA" sz="2400" dirty="0" err="1">
                <a:solidFill>
                  <a:schemeClr val="tx1"/>
                </a:solidFill>
              </a:rPr>
              <a:t>стає</a:t>
            </a:r>
            <a:r>
              <a:rPr lang="ru-RU" altLang="uk-UA" sz="2400" dirty="0">
                <a:solidFill>
                  <a:schemeClr val="tx1"/>
                </a:solidFill>
              </a:rPr>
              <a:t> </a:t>
            </a:r>
            <a:r>
              <a:rPr lang="ru-RU" altLang="uk-UA" sz="2400" dirty="0" err="1">
                <a:solidFill>
                  <a:schemeClr val="tx1"/>
                </a:solidFill>
              </a:rPr>
              <a:t>текучою</a:t>
            </a:r>
            <a:r>
              <a:rPr lang="ru-RU" altLang="uk-UA" sz="2400" dirty="0">
                <a:solidFill>
                  <a:schemeClr val="tx1"/>
                </a:solidFill>
              </a:rPr>
              <a:t>. </a:t>
            </a:r>
          </a:p>
          <a:p>
            <a:pPr algn="just"/>
            <a:endParaRPr lang="ru-RU" altLang="uk-UA" sz="2400" dirty="0">
              <a:solidFill>
                <a:schemeClr val="tx1"/>
              </a:solidFill>
            </a:endParaRPr>
          </a:p>
          <a:p>
            <a:pPr algn="just"/>
            <a:r>
              <a:rPr lang="ru-RU" altLang="uk-UA" sz="2400" dirty="0" err="1">
                <a:solidFill>
                  <a:schemeClr val="tx1"/>
                </a:solidFill>
              </a:rPr>
              <a:t>Найчастіше</a:t>
            </a:r>
            <a:r>
              <a:rPr lang="ru-RU" altLang="uk-UA" sz="2400" dirty="0">
                <a:solidFill>
                  <a:schemeClr val="tx1"/>
                </a:solidFill>
              </a:rPr>
              <a:t> </a:t>
            </a:r>
            <a:r>
              <a:rPr lang="ru-RU" altLang="uk-UA" sz="2400" dirty="0" err="1">
                <a:solidFill>
                  <a:schemeClr val="tx1"/>
                </a:solidFill>
              </a:rPr>
              <a:t>використовується</a:t>
            </a:r>
            <a:r>
              <a:rPr lang="ru-RU" altLang="uk-UA" sz="2400" dirty="0">
                <a:solidFill>
                  <a:schemeClr val="tx1"/>
                </a:solidFill>
              </a:rPr>
              <a:t> для </a:t>
            </a:r>
            <a:r>
              <a:rPr lang="ru-RU" altLang="uk-UA" sz="2400" dirty="0" err="1">
                <a:solidFill>
                  <a:schemeClr val="tx1"/>
                </a:solidFill>
              </a:rPr>
              <a:t>дублювання</a:t>
            </a:r>
            <a:r>
              <a:rPr lang="ru-RU" altLang="uk-UA" sz="2400" dirty="0">
                <a:solidFill>
                  <a:schemeClr val="tx1"/>
                </a:solidFill>
              </a:rPr>
              <a:t> моделей.</a:t>
            </a:r>
          </a:p>
        </p:txBody>
      </p:sp>
      <p:sp>
        <p:nvSpPr>
          <p:cNvPr id="2" name="AutoShape 2" descr="Картинки по запросу гидроколлоидная масс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898646"/>
            <a:ext cx="3420064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663" y="404664"/>
            <a:ext cx="8686800" cy="841248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br>
              <a:rPr lang="ru-RU" dirty="0">
                <a:effectLst/>
              </a:rPr>
            </a:br>
            <a:br>
              <a:rPr lang="ru-RU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</a:br>
            <a:br>
              <a:rPr lang="ru-RU" sz="2400" cap="none" dirty="0">
                <a:solidFill>
                  <a:prstClr val="black"/>
                </a:solidFill>
                <a:effectLst/>
                <a:latin typeface="Franklin Gothic Book" pitchFamily="34" charset="0"/>
              </a:rPr>
            </a:br>
            <a:endParaRPr lang="ru-RU" dirty="0"/>
          </a:p>
        </p:txBody>
      </p:sp>
      <p:sp>
        <p:nvSpPr>
          <p:cNvPr id="101378" name="Прямоугольник 2"/>
          <p:cNvSpPr>
            <a:spLocks noChangeArrowheads="1"/>
          </p:cNvSpPr>
          <p:nvPr/>
        </p:nvSpPr>
        <p:spPr bwMode="auto">
          <a:xfrm>
            <a:off x="220663" y="1556792"/>
            <a:ext cx="4176712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400" b="1" dirty="0">
                <a:solidFill>
                  <a:srgbClr val="00B050"/>
                </a:solidFill>
                <a:latin typeface="Franklin Gothic Book" pitchFamily="34" charset="0"/>
              </a:rPr>
              <a:t>«+»:</a:t>
            </a:r>
            <a:endParaRPr lang="ru-RU" sz="2400" dirty="0">
              <a:solidFill>
                <a:srgbClr val="00B050"/>
              </a:solidFill>
              <a:latin typeface="Franklin Gothic Book" pitchFamily="34" charset="0"/>
            </a:endParaRPr>
          </a:p>
          <a:p>
            <a:r>
              <a:rPr lang="uk-UA" sz="2000" dirty="0">
                <a:latin typeface="+mn-lt"/>
              </a:rPr>
              <a:t>Простота та швидкість отримання відбитка;</a:t>
            </a:r>
            <a:endParaRPr lang="ru-RU" sz="2000" dirty="0">
              <a:latin typeface="+mn-lt"/>
            </a:endParaRPr>
          </a:p>
          <a:p>
            <a:r>
              <a:rPr lang="uk-UA" sz="2000" dirty="0">
                <a:latin typeface="+mn-lt"/>
              </a:rPr>
              <a:t>Хороші органолептичні властивості;</a:t>
            </a:r>
            <a:endParaRPr lang="ru-RU" sz="2000" dirty="0">
              <a:latin typeface="+mn-lt"/>
            </a:endParaRPr>
          </a:p>
          <a:p>
            <a:r>
              <a:rPr lang="uk-UA" sz="2000" dirty="0">
                <a:latin typeface="+mn-lt"/>
              </a:rPr>
              <a:t>Відсутність токсичності;</a:t>
            </a:r>
            <a:endParaRPr lang="ru-RU" sz="2000" dirty="0">
              <a:latin typeface="+mn-lt"/>
            </a:endParaRPr>
          </a:p>
          <a:p>
            <a:r>
              <a:rPr lang="uk-UA" sz="2000" dirty="0">
                <a:latin typeface="+mn-lt"/>
              </a:rPr>
              <a:t>Висока точність відбитка;</a:t>
            </a:r>
            <a:endParaRPr lang="ru-RU" sz="2000" dirty="0">
              <a:latin typeface="+mn-lt"/>
            </a:endParaRPr>
          </a:p>
          <a:p>
            <a:r>
              <a:rPr lang="uk-UA" sz="2000" dirty="0">
                <a:latin typeface="+mn-lt"/>
              </a:rPr>
              <a:t>Гідрофільність;</a:t>
            </a:r>
            <a:endParaRPr lang="ru-RU" sz="2000" dirty="0">
              <a:latin typeface="+mn-lt"/>
            </a:endParaRPr>
          </a:p>
          <a:p>
            <a:r>
              <a:rPr lang="uk-UA" sz="2000" dirty="0">
                <a:latin typeface="+mn-lt"/>
              </a:rPr>
              <a:t>Оптимальна сумісність з гіпсами;</a:t>
            </a:r>
            <a:endParaRPr lang="ru-RU" sz="2000" dirty="0">
              <a:latin typeface="+mn-lt"/>
            </a:endParaRPr>
          </a:p>
          <a:p>
            <a:r>
              <a:rPr lang="uk-UA" sz="2000" dirty="0">
                <a:latin typeface="+mn-lt"/>
              </a:rPr>
              <a:t>Низька вартість.</a:t>
            </a:r>
            <a:endParaRPr lang="ru-RU" sz="2000" dirty="0">
              <a:latin typeface="+mn-lt"/>
            </a:endParaRPr>
          </a:p>
        </p:txBody>
      </p:sp>
      <p:sp>
        <p:nvSpPr>
          <p:cNvPr id="101379" name="Прямоугольник 3"/>
          <p:cNvSpPr>
            <a:spLocks noChangeArrowheads="1"/>
          </p:cNvSpPr>
          <p:nvPr/>
        </p:nvSpPr>
        <p:spPr bwMode="auto">
          <a:xfrm>
            <a:off x="4716016" y="1556792"/>
            <a:ext cx="4332287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400" b="1" dirty="0">
                <a:solidFill>
                  <a:srgbClr val="FF0000"/>
                </a:solidFill>
                <a:latin typeface="Franklin Gothic Book" pitchFamily="34" charset="0"/>
              </a:rPr>
              <a:t>«-»:</a:t>
            </a:r>
            <a:endParaRPr lang="ru-RU" sz="2400" dirty="0">
              <a:solidFill>
                <a:srgbClr val="FF0000"/>
              </a:solidFill>
              <a:latin typeface="Franklin Gothic Book" pitchFamily="34" charset="0"/>
            </a:endParaRPr>
          </a:p>
          <a:p>
            <a:r>
              <a:rPr lang="uk-UA" sz="2000" dirty="0">
                <a:latin typeface="+mn-lt"/>
              </a:rPr>
              <a:t>Необхідність використання спеціальних </a:t>
            </a:r>
            <a:r>
              <a:rPr lang="uk-UA" sz="2000" dirty="0" err="1">
                <a:latin typeface="+mn-lt"/>
              </a:rPr>
              <a:t>відбиткових</a:t>
            </a:r>
            <a:r>
              <a:rPr lang="uk-UA" sz="2000" dirty="0">
                <a:latin typeface="+mn-lt"/>
              </a:rPr>
              <a:t> ложок;</a:t>
            </a:r>
            <a:endParaRPr lang="ru-RU" sz="2000" dirty="0">
              <a:latin typeface="+mn-lt"/>
            </a:endParaRPr>
          </a:p>
          <a:p>
            <a:r>
              <a:rPr lang="uk-UA" sz="2000" dirty="0">
                <a:latin typeface="+mn-lt"/>
              </a:rPr>
              <a:t>Низка міцність на розрив;</a:t>
            </a:r>
            <a:endParaRPr lang="ru-RU" sz="2000" dirty="0">
              <a:latin typeface="+mn-lt"/>
            </a:endParaRPr>
          </a:p>
          <a:p>
            <a:r>
              <a:rPr lang="uk-UA" sz="2000" dirty="0">
                <a:latin typeface="+mn-lt"/>
              </a:rPr>
              <a:t>Нестабільність в розмірі;</a:t>
            </a:r>
            <a:endParaRPr lang="ru-RU" sz="2000" dirty="0">
              <a:latin typeface="+mn-lt"/>
            </a:endParaRPr>
          </a:p>
          <a:p>
            <a:r>
              <a:rPr lang="uk-UA" sz="2000" dirty="0">
                <a:latin typeface="+mn-lt"/>
              </a:rPr>
              <a:t>Вплив дезінфекції на якість відбитка;</a:t>
            </a:r>
            <a:endParaRPr lang="ru-RU" sz="2000" dirty="0">
              <a:latin typeface="+mn-lt"/>
            </a:endParaRPr>
          </a:p>
          <a:p>
            <a:r>
              <a:rPr lang="uk-UA" sz="2000" dirty="0">
                <a:latin typeface="+mn-lt"/>
              </a:rPr>
              <a:t>Низький динамічний тиск при отриманні відбитка;</a:t>
            </a:r>
            <a:endParaRPr lang="ru-RU" sz="2000" dirty="0">
              <a:latin typeface="+mn-lt"/>
            </a:endParaRPr>
          </a:p>
          <a:p>
            <a:r>
              <a:rPr lang="uk-UA" sz="2000" dirty="0">
                <a:latin typeface="+mn-lt"/>
              </a:rPr>
              <a:t>Одноразовість використання відбитка під час відливання моделі;</a:t>
            </a:r>
            <a:endParaRPr lang="ru-RU" sz="2000" dirty="0">
              <a:latin typeface="+mn-lt"/>
            </a:endParaRPr>
          </a:p>
          <a:p>
            <a:r>
              <a:rPr lang="uk-UA" sz="2000" dirty="0">
                <a:latin typeface="+mn-lt"/>
              </a:rPr>
              <a:t>Отримання відбитку можливо лише однією методикою.</a:t>
            </a:r>
            <a:endParaRPr lang="ru-RU" sz="2000" dirty="0"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94721" y="1127194"/>
            <a:ext cx="3744416" cy="43204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tx1"/>
                </a:solidFill>
              </a:rPr>
              <a:t>Агарові відбиткові матеріали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686800" cy="841248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uk-UA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Складові частини </a:t>
            </a:r>
            <a:r>
              <a:rPr lang="uk-UA" b="1" cap="none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альгінатних</a:t>
            </a:r>
            <a:r>
              <a:rPr lang="uk-UA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uk-UA" b="1" cap="none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відбиткових</a:t>
            </a:r>
            <a:r>
              <a:rPr lang="uk-UA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 матеріалів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530741" y="1706197"/>
            <a:ext cx="2664296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  <a:p>
            <a:pPr algn="ctr"/>
            <a:r>
              <a:rPr lang="uk-UA" dirty="0"/>
              <a:t>Альгінат натрію - 15 %</a:t>
            </a:r>
          </a:p>
          <a:p>
            <a:pPr algn="ctr"/>
            <a:r>
              <a:rPr lang="uk-UA" dirty="0"/>
              <a:t> Альгінат калію – 15 %</a:t>
            </a:r>
          </a:p>
          <a:p>
            <a:pPr algn="ctr"/>
            <a:r>
              <a:rPr lang="uk-UA" dirty="0"/>
              <a:t>Сульфат кальцію – 16 %</a:t>
            </a:r>
          </a:p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530741" y="2731159"/>
            <a:ext cx="2664296" cy="1296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Наповнювач –60% </a:t>
            </a:r>
            <a:r>
              <a:rPr lang="uk-UA" dirty="0" err="1"/>
              <a:t>Зшівальні</a:t>
            </a:r>
            <a:r>
              <a:rPr lang="uk-UA" dirty="0"/>
              <a:t> агенти</a:t>
            </a:r>
          </a:p>
          <a:p>
            <a:pPr algn="ctr"/>
            <a:r>
              <a:rPr lang="uk-UA" dirty="0"/>
              <a:t>Регулятори швидкості структурування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527071" y="3982092"/>
            <a:ext cx="2664296" cy="7159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Добавки</a:t>
            </a:r>
            <a:endParaRPr lang="ru-RU" dirty="0"/>
          </a:p>
        </p:txBody>
      </p:sp>
      <p:sp>
        <p:nvSpPr>
          <p:cNvPr id="6" name="Левая фигурная скобка 5"/>
          <p:cNvSpPr/>
          <p:nvPr/>
        </p:nvSpPr>
        <p:spPr>
          <a:xfrm>
            <a:off x="1101216" y="1509257"/>
            <a:ext cx="360040" cy="2831373"/>
          </a:xfrm>
          <a:prstGeom prst="leftBrac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1770496"/>
            <a:ext cx="597522" cy="25535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uk-UA" sz="2000" b="1" dirty="0">
                <a:solidFill>
                  <a:srgbClr val="C00000"/>
                </a:solidFill>
              </a:rPr>
              <a:t>ПОРОШОК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3480385" y="5301208"/>
            <a:ext cx="2614435" cy="12961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>
                <a:solidFill>
                  <a:srgbClr val="C00000"/>
                </a:solidFill>
              </a:rPr>
              <a:t>ГЕЛЬ</a:t>
            </a:r>
            <a:endParaRPr lang="ru-RU" b="1" dirty="0">
              <a:solidFill>
                <a:srgbClr val="C00000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2820973" y="4666240"/>
            <a:ext cx="659412" cy="1269936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Капля 11"/>
          <p:cNvSpPr/>
          <p:nvPr/>
        </p:nvSpPr>
        <p:spPr>
          <a:xfrm rot="18771601">
            <a:off x="6143990" y="2826513"/>
            <a:ext cx="1816940" cy="1781039"/>
          </a:xfrm>
          <a:prstGeom prst="teardrop">
            <a:avLst>
              <a:gd name="adj" fmla="val 147186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/>
              <a:t>ВОДА</a:t>
            </a:r>
            <a:endParaRPr lang="ru-RU" dirty="0"/>
          </a:p>
        </p:txBody>
      </p:sp>
      <p:sp>
        <p:nvSpPr>
          <p:cNvPr id="13" name="Плюс 12"/>
          <p:cNvSpPr/>
          <p:nvPr/>
        </p:nvSpPr>
        <p:spPr>
          <a:xfrm flipH="1">
            <a:off x="4499992" y="2585600"/>
            <a:ext cx="980159" cy="1254751"/>
          </a:xfrm>
          <a:prstGeom prst="mathPlus">
            <a:avLst>
              <a:gd name="adj1" fmla="val 0"/>
            </a:avLst>
          </a:prstGeom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 стрелкой 15"/>
          <p:cNvCxnSpPr/>
          <p:nvPr/>
        </p:nvCxnSpPr>
        <p:spPr>
          <a:xfrm flipH="1">
            <a:off x="5813934" y="4501061"/>
            <a:ext cx="722565" cy="1108067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4149725"/>
            <a:ext cx="4032250" cy="245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1125538"/>
            <a:ext cx="4032250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03763" y="1125538"/>
            <a:ext cx="3776662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Рисунок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6463" y="3500438"/>
            <a:ext cx="3743325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25" y="260648"/>
            <a:ext cx="8686800" cy="841248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sz="3200" b="1" cap="none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Альгінатні</a:t>
            </a:r>
            <a:r>
              <a:rPr lang="uk-UA" sz="3200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 відбиткові матеріали</a:t>
            </a:r>
            <a:endParaRPr lang="ru-RU" sz="3200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pic>
        <p:nvPicPr>
          <p:cNvPr id="105474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341438"/>
            <a:ext cx="2879725" cy="346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5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84376" y="1484883"/>
            <a:ext cx="2519560" cy="2880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6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42428" y="2764544"/>
            <a:ext cx="2503487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497" y="4293096"/>
            <a:ext cx="2124075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639" y="4240708"/>
            <a:ext cx="2028825" cy="225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8031" y="188640"/>
            <a:ext cx="7776864" cy="935881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sz="3200" b="1" cap="none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Альгінатні</a:t>
            </a:r>
            <a:r>
              <a:rPr lang="uk-UA" sz="3200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 відбиткові матеріали</a:t>
            </a:r>
            <a:endParaRPr lang="ru-RU" sz="3200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sp>
        <p:nvSpPr>
          <p:cNvPr id="106498" name="Прямоугольник 2"/>
          <p:cNvSpPr>
            <a:spLocks noChangeArrowheads="1"/>
          </p:cNvSpPr>
          <p:nvPr/>
        </p:nvSpPr>
        <p:spPr bwMode="auto">
          <a:xfrm>
            <a:off x="388938" y="1052513"/>
            <a:ext cx="4254500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000" b="1" dirty="0">
                <a:solidFill>
                  <a:srgbClr val="00B050"/>
                </a:solidFill>
                <a:latin typeface="Franklin Gothic Book" pitchFamily="34" charset="0"/>
              </a:rPr>
              <a:t>«+»:</a:t>
            </a:r>
            <a:endParaRPr lang="ru-RU" sz="2000" dirty="0">
              <a:solidFill>
                <a:srgbClr val="00B050"/>
              </a:solidFill>
              <a:latin typeface="Franklin Gothic Book" pitchFamily="34" charset="0"/>
            </a:endParaRPr>
          </a:p>
          <a:p>
            <a:r>
              <a:rPr lang="uk-UA" sz="2000" dirty="0">
                <a:latin typeface="+mn-lt"/>
              </a:rPr>
              <a:t>Фінансова доступність;</a:t>
            </a:r>
            <a:endParaRPr lang="ru-RU" sz="2000" dirty="0">
              <a:latin typeface="+mn-lt"/>
            </a:endParaRPr>
          </a:p>
          <a:p>
            <a:r>
              <a:rPr lang="uk-UA" sz="2000" dirty="0">
                <a:latin typeface="+mn-lt"/>
              </a:rPr>
              <a:t>Можливість використання в роботі стандартних ложок; </a:t>
            </a:r>
            <a:endParaRPr lang="ru-RU" sz="2000" dirty="0">
              <a:latin typeface="+mn-lt"/>
            </a:endParaRPr>
          </a:p>
          <a:p>
            <a:r>
              <a:rPr lang="uk-UA" sz="2000" dirty="0">
                <a:latin typeface="+mn-lt"/>
              </a:rPr>
              <a:t>Простота і надійність в використанні;</a:t>
            </a:r>
            <a:endParaRPr lang="ru-RU" sz="2000" dirty="0">
              <a:latin typeface="+mn-lt"/>
            </a:endParaRPr>
          </a:p>
          <a:p>
            <a:r>
              <a:rPr lang="uk-UA" sz="2000" dirty="0">
                <a:latin typeface="+mn-lt"/>
              </a:rPr>
              <a:t>Гідрофільність;</a:t>
            </a:r>
            <a:endParaRPr lang="ru-RU" sz="2000" dirty="0">
              <a:latin typeface="+mn-lt"/>
            </a:endParaRPr>
          </a:p>
          <a:p>
            <a:r>
              <a:rPr lang="uk-UA" sz="2000" dirty="0">
                <a:latin typeface="+mn-lt"/>
              </a:rPr>
              <a:t>Пластичність при введенні в порожнину рота;</a:t>
            </a:r>
            <a:endParaRPr lang="ru-RU" sz="2000" dirty="0">
              <a:latin typeface="+mn-lt"/>
            </a:endParaRPr>
          </a:p>
          <a:p>
            <a:r>
              <a:rPr lang="uk-UA" sz="2000" dirty="0">
                <a:latin typeface="+mn-lt"/>
              </a:rPr>
              <a:t>Еластичність після остаточного затвердіння та під час виведення з порожнини рота;</a:t>
            </a:r>
            <a:endParaRPr lang="ru-RU" sz="2000" dirty="0">
              <a:latin typeface="+mn-lt"/>
            </a:endParaRPr>
          </a:p>
          <a:p>
            <a:r>
              <a:rPr lang="uk-UA" sz="2000" dirty="0">
                <a:latin typeface="+mn-lt"/>
              </a:rPr>
              <a:t>Оптимальна передача рельєфів м’яких і твердих тканин порожнини рота;</a:t>
            </a:r>
            <a:endParaRPr lang="ru-RU" sz="2000" dirty="0">
              <a:latin typeface="+mn-lt"/>
            </a:endParaRPr>
          </a:p>
          <a:p>
            <a:r>
              <a:rPr lang="uk-UA" sz="2000" dirty="0">
                <a:latin typeface="+mn-lt"/>
              </a:rPr>
              <a:t>Оптимальна сумісність з гіпсами;</a:t>
            </a:r>
            <a:endParaRPr lang="ru-RU" sz="2000" dirty="0">
              <a:latin typeface="+mn-lt"/>
            </a:endParaRPr>
          </a:p>
          <a:p>
            <a:r>
              <a:rPr lang="uk-UA" sz="2000" dirty="0">
                <a:latin typeface="+mn-lt"/>
              </a:rPr>
              <a:t>Добре дезінфікуються.</a:t>
            </a:r>
            <a:endParaRPr lang="ru-RU" sz="2000" dirty="0">
              <a:latin typeface="+mn-lt"/>
            </a:endParaRPr>
          </a:p>
        </p:txBody>
      </p:sp>
      <p:sp>
        <p:nvSpPr>
          <p:cNvPr id="106499" name="Прямоугольник 3"/>
          <p:cNvSpPr>
            <a:spLocks noChangeArrowheads="1"/>
          </p:cNvSpPr>
          <p:nvPr/>
        </p:nvSpPr>
        <p:spPr bwMode="auto">
          <a:xfrm>
            <a:off x="4716463" y="1047589"/>
            <a:ext cx="4068762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000" b="1" dirty="0">
                <a:solidFill>
                  <a:srgbClr val="FF0000"/>
                </a:solidFill>
                <a:latin typeface="Franklin Gothic Book" pitchFamily="34" charset="0"/>
              </a:rPr>
              <a:t>«-»:</a:t>
            </a:r>
            <a:endParaRPr lang="ru-RU" sz="2000" dirty="0">
              <a:solidFill>
                <a:srgbClr val="FF0000"/>
              </a:solidFill>
              <a:latin typeface="Franklin Gothic Book" pitchFamily="34" charset="0"/>
            </a:endParaRPr>
          </a:p>
          <a:p>
            <a:r>
              <a:rPr lang="uk-UA" sz="2000" dirty="0">
                <a:latin typeface="+mn-lt"/>
              </a:rPr>
              <a:t>Погана адгезія до </a:t>
            </a:r>
            <a:r>
              <a:rPr lang="uk-UA" sz="2000" dirty="0" err="1">
                <a:latin typeface="+mn-lt"/>
              </a:rPr>
              <a:t>відбиткової</a:t>
            </a:r>
            <a:r>
              <a:rPr lang="uk-UA" sz="2000" dirty="0">
                <a:latin typeface="+mn-lt"/>
              </a:rPr>
              <a:t> ложки;</a:t>
            </a:r>
            <a:endParaRPr lang="ru-RU" sz="2000" dirty="0">
              <a:latin typeface="+mn-lt"/>
            </a:endParaRPr>
          </a:p>
          <a:p>
            <a:r>
              <a:rPr lang="uk-UA" sz="2000" dirty="0">
                <a:latin typeface="+mn-lt"/>
              </a:rPr>
              <a:t>Один тип в’язкості;</a:t>
            </a:r>
            <a:endParaRPr lang="ru-RU" sz="2000" dirty="0">
              <a:latin typeface="+mn-lt"/>
            </a:endParaRPr>
          </a:p>
          <a:p>
            <a:r>
              <a:rPr lang="uk-UA" sz="2000" dirty="0">
                <a:latin typeface="+mn-lt"/>
              </a:rPr>
              <a:t>Ручний спосіб замішування;</a:t>
            </a:r>
            <a:endParaRPr lang="ru-RU" sz="2000" dirty="0">
              <a:latin typeface="+mn-lt"/>
            </a:endParaRPr>
          </a:p>
          <a:p>
            <a:r>
              <a:rPr lang="uk-UA" sz="2000" dirty="0">
                <a:latin typeface="+mn-lt"/>
              </a:rPr>
              <a:t>Низька механічна міцність на розрив після структуризації; </a:t>
            </a:r>
            <a:endParaRPr lang="ru-RU" sz="2000" dirty="0">
              <a:latin typeface="+mn-lt"/>
            </a:endParaRPr>
          </a:p>
          <a:p>
            <a:r>
              <a:rPr lang="uk-UA" sz="2000" dirty="0">
                <a:latin typeface="+mn-lt"/>
              </a:rPr>
              <a:t>Швидка усадка </a:t>
            </a:r>
            <a:r>
              <a:rPr lang="uk-UA" sz="2000" dirty="0" err="1">
                <a:latin typeface="+mn-lt"/>
              </a:rPr>
              <a:t>відбиткового</a:t>
            </a:r>
            <a:r>
              <a:rPr lang="uk-UA" sz="2000" dirty="0">
                <a:latin typeface="+mn-lt"/>
              </a:rPr>
              <a:t> матеріалу після твердіння (30 хвилин); </a:t>
            </a:r>
            <a:endParaRPr lang="ru-RU" sz="2000" dirty="0">
              <a:latin typeface="+mn-lt"/>
            </a:endParaRPr>
          </a:p>
          <a:p>
            <a:r>
              <a:rPr lang="uk-UA" sz="2000" dirty="0">
                <a:latin typeface="+mn-lt"/>
              </a:rPr>
              <a:t>Необхідність негайного відливання моделей.</a:t>
            </a:r>
            <a:endParaRPr lang="ru-RU" sz="2000" dirty="0">
              <a:latin typeface="+mn-lt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3178" y="454165"/>
            <a:ext cx="7313160" cy="439164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Замішування </a:t>
            </a:r>
            <a:r>
              <a:rPr lang="uk-UA" b="1" cap="none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альгінатної</a:t>
            </a:r>
            <a:r>
              <a:rPr lang="uk-UA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 маси</a:t>
            </a:r>
            <a:endParaRPr lang="ru-RU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pic>
        <p:nvPicPr>
          <p:cNvPr id="108546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8263" y="1412875"/>
            <a:ext cx="3240087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7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650" y="4149725"/>
            <a:ext cx="3289300" cy="246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8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650" y="1341438"/>
            <a:ext cx="331152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9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48263" y="4149725"/>
            <a:ext cx="3240087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60648"/>
            <a:ext cx="6187581" cy="841248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sz="3200" b="1" cap="none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Альгінатні</a:t>
            </a:r>
            <a:r>
              <a:rPr lang="uk-UA" sz="3200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 відбитки</a:t>
            </a:r>
            <a:endParaRPr lang="ru-RU" sz="3200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pic>
        <p:nvPicPr>
          <p:cNvPr id="109570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2492375"/>
            <a:ext cx="3671887" cy="349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1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2492375"/>
            <a:ext cx="3600450" cy="352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uk-UA" cap="none" dirty="0" err="1"/>
              <a:t>Безводневі</a:t>
            </a:r>
            <a:r>
              <a:rPr lang="uk-UA" cap="none" dirty="0"/>
              <a:t> еластомери (за хімічним складом):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204864"/>
            <a:ext cx="8686800" cy="3528392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uk-UA" dirty="0"/>
              <a:t>Силіконові матеріали конденсаційного типу (С-тип);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uk-UA" dirty="0"/>
              <a:t>Силіконові матеріали приєднувального типу (</a:t>
            </a:r>
            <a:r>
              <a:rPr lang="uk-UA" dirty="0" err="1"/>
              <a:t>вінілполісилоксани</a:t>
            </a:r>
            <a:r>
              <a:rPr lang="uk-UA" dirty="0"/>
              <a:t>, А-тип);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uk-UA" dirty="0" err="1"/>
              <a:t>Полісульфідні</a:t>
            </a:r>
            <a:r>
              <a:rPr lang="uk-UA" dirty="0"/>
              <a:t>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uk-UA" dirty="0"/>
              <a:t>Поліефірні.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uk-UA" cap="none" dirty="0" err="1"/>
              <a:t>Безводневі</a:t>
            </a:r>
            <a:r>
              <a:rPr lang="uk-UA" cap="none" dirty="0"/>
              <a:t> еластомери (за в</a:t>
            </a:r>
            <a:r>
              <a:rPr lang="en-GB" cap="none" dirty="0"/>
              <a:t>’</a:t>
            </a:r>
            <a:r>
              <a:rPr lang="uk-UA" cap="none" dirty="0" err="1"/>
              <a:t>язкістю</a:t>
            </a:r>
            <a:r>
              <a:rPr lang="uk-UA" cap="none" dirty="0"/>
              <a:t>):</a:t>
            </a: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5373856"/>
              </p:ext>
            </p:extLst>
          </p:nvPr>
        </p:nvGraphicFramePr>
        <p:xfrm>
          <a:off x="251520" y="1916832"/>
          <a:ext cx="8687454" cy="288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977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482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600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6064">
                <a:tc gridSpan="3">
                  <a:txBody>
                    <a:bodyPr/>
                    <a:lstStyle/>
                    <a:p>
                      <a:pPr algn="ctr"/>
                      <a:r>
                        <a:rPr lang="uk-UA" dirty="0"/>
                        <a:t>Тип в'язкості </a:t>
                      </a:r>
                    </a:p>
                  </a:txBody>
                  <a:tcPr marL="160836" marR="160836"/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/>
                        <a:t>Діаметр</a:t>
                      </a:r>
                    </a:p>
                  </a:txBody>
                  <a:tcPr marL="160836" marR="16083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5264"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0</a:t>
                      </a:r>
                    </a:p>
                  </a:txBody>
                  <a:tcPr marL="160836" marR="16083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FF0000"/>
                          </a:solidFill>
                        </a:rPr>
                        <a:t>P</a:t>
                      </a:r>
                      <a:r>
                        <a:rPr lang="en-GB" dirty="0"/>
                        <a:t> </a:t>
                      </a:r>
                      <a:r>
                        <a:rPr lang="en-GB" baseline="0" dirty="0"/>
                        <a:t>(putty</a:t>
                      </a:r>
                      <a:r>
                        <a:rPr lang="uk-UA" baseline="0" dirty="0"/>
                        <a:t>, </a:t>
                      </a:r>
                      <a:r>
                        <a:rPr lang="en-GB" baseline="0" dirty="0"/>
                        <a:t>v</a:t>
                      </a:r>
                      <a:r>
                        <a:rPr lang="en-GB" dirty="0"/>
                        <a:t>ery</a:t>
                      </a:r>
                      <a:r>
                        <a:rPr lang="en-GB" baseline="0" dirty="0"/>
                        <a:t> high )</a:t>
                      </a:r>
                      <a:endParaRPr lang="uk-UA" dirty="0"/>
                    </a:p>
                  </a:txBody>
                  <a:tcPr marL="160836" marR="16083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дуже висока</a:t>
                      </a:r>
                    </a:p>
                  </a:txBody>
                  <a:tcPr marL="160836" marR="16083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max 30 mm</a:t>
                      </a:r>
                      <a:endParaRPr lang="uk-UA" dirty="0"/>
                    </a:p>
                  </a:txBody>
                  <a:tcPr marL="160836" marR="16083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4464"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1</a:t>
                      </a:r>
                    </a:p>
                  </a:txBody>
                  <a:tcPr marL="160836" marR="16083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FF0000"/>
                          </a:solidFill>
                        </a:rPr>
                        <a:t>H</a:t>
                      </a:r>
                      <a:r>
                        <a:rPr lang="en-GB" dirty="0"/>
                        <a:t> (high)</a:t>
                      </a:r>
                      <a:endParaRPr lang="uk-UA" dirty="0"/>
                    </a:p>
                  </a:txBody>
                  <a:tcPr marL="160836" marR="16083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висока</a:t>
                      </a:r>
                    </a:p>
                  </a:txBody>
                  <a:tcPr marL="160836" marR="16083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max 35 mm </a:t>
                      </a:r>
                      <a:endParaRPr lang="uk-UA" dirty="0"/>
                    </a:p>
                  </a:txBody>
                  <a:tcPr marL="160836" marR="16083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5672"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2</a:t>
                      </a:r>
                    </a:p>
                  </a:txBody>
                  <a:tcPr marL="160836" marR="16083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FF0000"/>
                          </a:solidFill>
                        </a:rPr>
                        <a:t>M</a:t>
                      </a:r>
                      <a:r>
                        <a:rPr lang="en-GB" dirty="0"/>
                        <a:t> (medium)</a:t>
                      </a:r>
                      <a:endParaRPr lang="uk-UA" dirty="0"/>
                    </a:p>
                  </a:txBody>
                  <a:tcPr marL="160836" marR="16083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середня</a:t>
                      </a:r>
                    </a:p>
                  </a:txBody>
                  <a:tcPr marL="160836" marR="16083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31-41 mm</a:t>
                      </a:r>
                      <a:endParaRPr lang="uk-UA" dirty="0"/>
                    </a:p>
                  </a:txBody>
                  <a:tcPr marL="160836" marR="16083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8856"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3</a:t>
                      </a:r>
                    </a:p>
                  </a:txBody>
                  <a:tcPr marL="160836" marR="16083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FF0000"/>
                          </a:solidFill>
                        </a:rPr>
                        <a:t>L</a:t>
                      </a:r>
                      <a:r>
                        <a:rPr lang="en-GB" dirty="0"/>
                        <a:t> (low)</a:t>
                      </a:r>
                      <a:endParaRPr lang="uk-UA" dirty="0"/>
                    </a:p>
                  </a:txBody>
                  <a:tcPr marL="160836" marR="16083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низька</a:t>
                      </a:r>
                    </a:p>
                  </a:txBody>
                  <a:tcPr marL="160836" marR="16083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min</a:t>
                      </a:r>
                      <a:r>
                        <a:rPr lang="en-GB" baseline="0" dirty="0"/>
                        <a:t> 36 mm</a:t>
                      </a:r>
                      <a:endParaRPr lang="uk-UA" dirty="0"/>
                    </a:p>
                  </a:txBody>
                  <a:tcPr marL="160836" marR="160836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defRPr/>
            </a:pPr>
            <a:r>
              <a:rPr lang="uk-UA" sz="3200" b="1" cap="none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  <a:latin typeface="+mn-lt"/>
              </a:rPr>
              <a:t>Полісульфідні</a:t>
            </a:r>
            <a:r>
              <a:rPr lang="uk-UA" sz="3200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  <a:latin typeface="+mn-lt"/>
              </a:rPr>
              <a:t> відбиткові матеріали (тіоколи)</a:t>
            </a:r>
            <a:endParaRPr lang="ru-RU" sz="3200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/>
              <a:latin typeface="+mn-lt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/>
              <a:t>Еластичний необоротний </a:t>
            </a:r>
            <a:r>
              <a:rPr lang="uk-UA" dirty="0" err="1"/>
              <a:t>відбитковий</a:t>
            </a:r>
            <a:r>
              <a:rPr lang="uk-UA" dirty="0"/>
              <a:t> матеріал на основі еластомеру, який отримують шляхом вулканізації полісульфідів малої молярної маси, які мають в якості закінчень групу – </a:t>
            </a:r>
            <a:r>
              <a:rPr lang="en-GB" dirty="0"/>
              <a:t>SH</a:t>
            </a:r>
            <a:r>
              <a:rPr lang="uk-UA" dirty="0"/>
              <a:t>.</a:t>
            </a:r>
          </a:p>
          <a:p>
            <a:r>
              <a:rPr lang="uk-UA" dirty="0"/>
              <a:t>Полімеризація </a:t>
            </a:r>
            <a:r>
              <a:rPr lang="uk-UA" dirty="0" err="1"/>
              <a:t>ініціюється</a:t>
            </a:r>
            <a:r>
              <a:rPr lang="uk-UA" dirty="0"/>
              <a:t> каталізатором – діоксидом свинцю.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2"/>
          <p:cNvSpPr>
            <a:spLocks noGrp="1"/>
          </p:cNvSpPr>
          <p:nvPr>
            <p:ph type="title"/>
          </p:nvPr>
        </p:nvSpPr>
        <p:spPr bwMode="auto">
          <a:xfrm>
            <a:off x="251520" y="260648"/>
            <a:ext cx="8686800" cy="8382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uk-UA" sz="3200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Представники</a:t>
            </a:r>
            <a:endParaRPr lang="ru-RU" sz="3200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0808"/>
            <a:ext cx="3960440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Результат пошуку зображень за запитом &quot;с-силиконы в стоматологии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140968"/>
            <a:ext cx="3744416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Прямоугольник 2"/>
          <p:cNvSpPr>
            <a:spLocks noChangeArrowheads="1"/>
          </p:cNvSpPr>
          <p:nvPr/>
        </p:nvSpPr>
        <p:spPr bwMode="auto">
          <a:xfrm>
            <a:off x="971599" y="24940"/>
            <a:ext cx="748823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</a:rPr>
              <a:t>Полісульфідні</a:t>
            </a:r>
            <a:r>
              <a:rPr lang="uk-UA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</a:rPr>
              <a:t>  (тіоколові)</a:t>
            </a:r>
          </a:p>
          <a:p>
            <a:pPr algn="ctr"/>
            <a:r>
              <a:rPr lang="uk-UA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</a:rPr>
              <a:t> відбиткові матеріали</a:t>
            </a:r>
            <a:endParaRPr lang="ru-RU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15714" name="Прямоугольник 3"/>
          <p:cNvSpPr>
            <a:spLocks noChangeArrowheads="1"/>
          </p:cNvSpPr>
          <p:nvPr/>
        </p:nvSpPr>
        <p:spPr bwMode="auto">
          <a:xfrm>
            <a:off x="468313" y="1268413"/>
            <a:ext cx="375285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000" b="1" dirty="0">
                <a:solidFill>
                  <a:srgbClr val="00B050"/>
                </a:solidFill>
                <a:latin typeface="Franklin Gothic Book" pitchFamily="34" charset="0"/>
              </a:rPr>
              <a:t>«+»:</a:t>
            </a:r>
            <a:endParaRPr lang="ru-RU" sz="2000" dirty="0">
              <a:solidFill>
                <a:srgbClr val="00B050"/>
              </a:solidFill>
              <a:latin typeface="Franklin Gothic Book" pitchFamily="34" charset="0"/>
            </a:endParaRPr>
          </a:p>
          <a:p>
            <a:r>
              <a:rPr lang="uk-UA" sz="2000" dirty="0">
                <a:latin typeface="+mn-lt"/>
              </a:rPr>
              <a:t>Тривалий робочий час;</a:t>
            </a:r>
            <a:endParaRPr lang="ru-RU" sz="2000" dirty="0">
              <a:latin typeface="+mn-lt"/>
            </a:endParaRPr>
          </a:p>
          <a:p>
            <a:r>
              <a:rPr lang="uk-UA" sz="2000" dirty="0">
                <a:latin typeface="+mn-lt"/>
              </a:rPr>
              <a:t>Хороша адгезія до </a:t>
            </a:r>
            <a:r>
              <a:rPr lang="uk-UA" sz="2000" dirty="0" err="1">
                <a:latin typeface="+mn-lt"/>
              </a:rPr>
              <a:t>відбиткової</a:t>
            </a:r>
            <a:r>
              <a:rPr lang="uk-UA" sz="2000" dirty="0">
                <a:latin typeface="+mn-lt"/>
              </a:rPr>
              <a:t> ложки і між шарами відбитку;</a:t>
            </a:r>
            <a:endParaRPr lang="ru-RU" sz="2000" dirty="0">
              <a:latin typeface="+mn-lt"/>
            </a:endParaRPr>
          </a:p>
          <a:p>
            <a:r>
              <a:rPr lang="uk-UA" sz="2000" dirty="0">
                <a:latin typeface="+mn-lt"/>
              </a:rPr>
              <a:t>Точність відтворення деталей протезного ложа; </a:t>
            </a:r>
            <a:endParaRPr lang="ru-RU" sz="2000" dirty="0">
              <a:latin typeface="+mn-lt"/>
            </a:endParaRPr>
          </a:p>
          <a:p>
            <a:r>
              <a:rPr lang="uk-UA" sz="2000" dirty="0">
                <a:latin typeface="+mn-lt"/>
              </a:rPr>
              <a:t>Легкість виведення з порожнини рота;</a:t>
            </a:r>
            <a:endParaRPr lang="ru-RU" sz="2000" dirty="0">
              <a:latin typeface="+mn-lt"/>
            </a:endParaRPr>
          </a:p>
          <a:p>
            <a:r>
              <a:rPr lang="uk-UA" sz="2000" dirty="0">
                <a:latin typeface="+mn-lt"/>
              </a:rPr>
              <a:t>Висока еластичність;</a:t>
            </a:r>
            <a:endParaRPr lang="ru-RU" sz="2000" dirty="0">
              <a:latin typeface="+mn-lt"/>
            </a:endParaRPr>
          </a:p>
          <a:p>
            <a:r>
              <a:rPr lang="uk-UA" sz="2000" dirty="0">
                <a:latin typeface="+mn-lt"/>
              </a:rPr>
              <a:t>Висока міцність на розрив; </a:t>
            </a:r>
            <a:endParaRPr lang="ru-RU" sz="2000" dirty="0">
              <a:latin typeface="+mn-lt"/>
            </a:endParaRPr>
          </a:p>
          <a:p>
            <a:r>
              <a:rPr lang="uk-UA" sz="2000" dirty="0">
                <a:latin typeface="+mn-lt"/>
              </a:rPr>
              <a:t>Низька усадка і термостабільність;</a:t>
            </a:r>
            <a:endParaRPr lang="ru-RU" sz="2000" dirty="0">
              <a:latin typeface="+mn-lt"/>
            </a:endParaRPr>
          </a:p>
          <a:p>
            <a:r>
              <a:rPr lang="uk-UA" sz="2000" dirty="0">
                <a:latin typeface="+mn-lt"/>
              </a:rPr>
              <a:t>Фінансова доступність;</a:t>
            </a:r>
            <a:endParaRPr lang="ru-RU" sz="2000" dirty="0">
              <a:latin typeface="+mn-lt"/>
            </a:endParaRPr>
          </a:p>
          <a:p>
            <a:r>
              <a:rPr lang="uk-UA" sz="2000" dirty="0">
                <a:latin typeface="+mn-lt"/>
              </a:rPr>
              <a:t>Тривалий термін зберігання.</a:t>
            </a:r>
          </a:p>
          <a:p>
            <a:r>
              <a:rPr lang="uk-UA" sz="2000" dirty="0">
                <a:latin typeface="+mn-lt"/>
              </a:rPr>
              <a:t>Можливість відливання декількох моделей</a:t>
            </a:r>
            <a:endParaRPr lang="ru-RU" sz="2000" dirty="0">
              <a:latin typeface="+mn-lt"/>
            </a:endParaRPr>
          </a:p>
        </p:txBody>
      </p:sp>
      <p:sp>
        <p:nvSpPr>
          <p:cNvPr id="115715" name="Прямоугольник 4"/>
          <p:cNvSpPr>
            <a:spLocks noChangeArrowheads="1"/>
          </p:cNvSpPr>
          <p:nvPr/>
        </p:nvSpPr>
        <p:spPr bwMode="auto">
          <a:xfrm>
            <a:off x="4427538" y="1268413"/>
            <a:ext cx="4333875" cy="524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b="1" dirty="0">
                <a:solidFill>
                  <a:srgbClr val="FF0000"/>
                </a:solidFill>
                <a:latin typeface="Franklin Gothic Book" pitchFamily="34" charset="0"/>
              </a:rPr>
              <a:t>«-»:</a:t>
            </a:r>
            <a:endParaRPr lang="ru-RU" dirty="0">
              <a:solidFill>
                <a:srgbClr val="FF0000"/>
              </a:solidFill>
              <a:latin typeface="Franklin Gothic Book" pitchFamily="34" charset="0"/>
            </a:endParaRPr>
          </a:p>
          <a:p>
            <a:r>
              <a:rPr lang="uk-UA" sz="2000" dirty="0">
                <a:latin typeface="+mn-lt"/>
              </a:rPr>
              <a:t>Вимагає використання індивідуальної ложки;</a:t>
            </a:r>
            <a:endParaRPr lang="ru-RU" sz="2000" dirty="0">
              <a:latin typeface="+mn-lt"/>
            </a:endParaRPr>
          </a:p>
          <a:p>
            <a:r>
              <a:rPr lang="uk-UA" sz="2000" dirty="0">
                <a:latin typeface="+mn-lt"/>
              </a:rPr>
              <a:t>Неприємний смак і запах при замішуванні за рахунок вивільнення сірководню;</a:t>
            </a:r>
            <a:endParaRPr lang="ru-RU" sz="2000" dirty="0">
              <a:latin typeface="+mn-lt"/>
            </a:endParaRPr>
          </a:p>
          <a:p>
            <a:r>
              <a:rPr lang="uk-UA" sz="2000" dirty="0">
                <a:latin typeface="+mn-lt"/>
              </a:rPr>
              <a:t>Довгий час вулканізації (до 7-10 хв), проте можна пришвидшити процес твердіння додаючи </a:t>
            </a:r>
            <a:r>
              <a:rPr lang="uk-UA" sz="2000" dirty="0" err="1">
                <a:latin typeface="+mn-lt"/>
              </a:rPr>
              <a:t>крапельно</a:t>
            </a:r>
            <a:r>
              <a:rPr lang="uk-UA" sz="2000" dirty="0">
                <a:latin typeface="+mn-lt"/>
              </a:rPr>
              <a:t> воду, яка виступає каталізатором для даного типу мас;</a:t>
            </a:r>
            <a:endParaRPr lang="ru-RU" sz="2000" dirty="0">
              <a:latin typeface="+mn-lt"/>
            </a:endParaRPr>
          </a:p>
          <a:p>
            <a:r>
              <a:rPr lang="uk-UA" sz="2000" dirty="0">
                <a:latin typeface="+mn-lt"/>
              </a:rPr>
              <a:t>Гідрофобність;</a:t>
            </a:r>
            <a:endParaRPr lang="ru-RU" sz="2000" dirty="0">
              <a:latin typeface="+mn-lt"/>
            </a:endParaRPr>
          </a:p>
          <a:p>
            <a:r>
              <a:rPr lang="uk-UA" sz="2000" dirty="0">
                <a:latin typeface="+mn-lt"/>
              </a:rPr>
              <a:t>Дискомфорт в роботі з матеріалом (липкий, в’язкий);</a:t>
            </a:r>
            <a:endParaRPr lang="ru-RU" sz="2000" dirty="0">
              <a:latin typeface="+mn-lt"/>
            </a:endParaRPr>
          </a:p>
          <a:p>
            <a:r>
              <a:rPr lang="uk-UA" sz="2000" dirty="0">
                <a:latin typeface="+mn-lt"/>
              </a:rPr>
              <a:t>Потребує негайного відливання моделей;</a:t>
            </a:r>
            <a:endParaRPr lang="ru-RU" sz="2000" dirty="0">
              <a:latin typeface="+mn-lt"/>
            </a:endParaRPr>
          </a:p>
          <a:p>
            <a:r>
              <a:rPr lang="uk-UA" sz="2000" dirty="0">
                <a:latin typeface="+mn-lt"/>
              </a:rPr>
              <a:t>Недостатня еластичність.</a:t>
            </a:r>
            <a:endParaRPr lang="ru-RU" sz="2000" dirty="0">
              <a:latin typeface="+mn-lt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defRPr/>
            </a:pPr>
            <a:r>
              <a:rPr lang="uk-UA" sz="3200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С-силіконові відбиткові матеріали</a:t>
            </a:r>
            <a:endParaRPr lang="ru-RU" sz="3200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/>
              <a:t>Еластичний необоротний </a:t>
            </a:r>
            <a:r>
              <a:rPr lang="uk-UA" dirty="0" err="1"/>
              <a:t>відбитковий</a:t>
            </a:r>
            <a:r>
              <a:rPr lang="uk-UA" dirty="0"/>
              <a:t> матеріал на основі еластомеру, який отримують шляхом поліконденсації </a:t>
            </a:r>
            <a:r>
              <a:rPr lang="uk-UA" dirty="0" err="1"/>
              <a:t>диметилсилоксану</a:t>
            </a:r>
            <a:r>
              <a:rPr lang="uk-UA" dirty="0"/>
              <a:t> з активними кінцевими гідроксильними групами.</a:t>
            </a:r>
          </a:p>
          <a:p>
            <a:r>
              <a:rPr lang="uk-UA" dirty="0"/>
              <a:t>Поліконденсація </a:t>
            </a:r>
            <a:r>
              <a:rPr lang="uk-UA" dirty="0" err="1"/>
              <a:t>ініціюється</a:t>
            </a:r>
            <a:r>
              <a:rPr lang="uk-UA" dirty="0"/>
              <a:t> каталізатором – двовалентною </a:t>
            </a:r>
            <a:r>
              <a:rPr lang="uk-UA" dirty="0" err="1"/>
              <a:t>оловоорганічною</a:t>
            </a:r>
            <a:r>
              <a:rPr lang="uk-UA" dirty="0"/>
              <a:t> речовиною.</a:t>
            </a:r>
          </a:p>
          <a:p>
            <a:endParaRPr lang="uk-UA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476672"/>
            <a:ext cx="6894236" cy="36848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Класифікація моделей</a:t>
            </a:r>
            <a:endParaRPr lang="ru-RU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sp>
        <p:nvSpPr>
          <p:cNvPr id="17410" name="Прямоугольник 2"/>
          <p:cNvSpPr>
            <a:spLocks noChangeArrowheads="1"/>
          </p:cNvSpPr>
          <p:nvPr/>
        </p:nvSpPr>
        <p:spPr bwMode="auto">
          <a:xfrm>
            <a:off x="971550" y="1268413"/>
            <a:ext cx="7777163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uk-UA" sz="2400" b="1" u="sng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Діагностичні моделі</a:t>
            </a:r>
            <a:r>
              <a:rPr lang="uk-UA" sz="2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uk-UA" sz="2400" dirty="0">
                <a:latin typeface="+mn-lt"/>
              </a:rPr>
              <a:t>–  для уточнення діагнозу в складних ситуаціях, планування лікування та визначення конструкції майбутнього протезу чи лікувального апарату.</a:t>
            </a:r>
            <a:endParaRPr lang="ru-RU" sz="2400" dirty="0">
              <a:latin typeface="+mn-lt"/>
            </a:endParaRPr>
          </a:p>
          <a:p>
            <a:pPr algn="just">
              <a:defRPr/>
            </a:pPr>
            <a:r>
              <a:rPr lang="uk-UA" sz="2400" b="1" u="sng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Робочі моделі</a:t>
            </a:r>
            <a:r>
              <a:rPr lang="uk-UA" sz="2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uk-UA" sz="2400" dirty="0">
                <a:latin typeface="+mn-lt"/>
              </a:rPr>
              <a:t>–  безпосередньо для виготовлення ортопедичних конструкцій. </a:t>
            </a:r>
          </a:p>
          <a:p>
            <a:pPr algn="just">
              <a:defRPr/>
            </a:pPr>
            <a:r>
              <a:rPr lang="uk-UA" sz="2400" dirty="0">
                <a:latin typeface="+mn-lt"/>
              </a:rPr>
              <a:t>Вони повинні бути відлиті з супер-гіпсу і максимально точно відтворювати протезне ложе.</a:t>
            </a:r>
            <a:endParaRPr lang="ru-RU" sz="2400" dirty="0">
              <a:latin typeface="+mn-lt"/>
            </a:endParaRPr>
          </a:p>
          <a:p>
            <a:pPr algn="just">
              <a:defRPr/>
            </a:pPr>
            <a:r>
              <a:rPr lang="uk-UA" sz="2400" b="1" u="sng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Контрольні моделі</a:t>
            </a:r>
            <a:r>
              <a:rPr lang="uk-UA" sz="2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uk-UA" sz="2400" dirty="0">
                <a:latin typeface="+mn-lt"/>
              </a:rPr>
              <a:t>необхідні для оцінки ефективності в процесі лікування. </a:t>
            </a:r>
          </a:p>
          <a:p>
            <a:pPr algn="just">
              <a:defRPr/>
            </a:pPr>
            <a:r>
              <a:rPr lang="uk-UA" sz="2400" b="1" u="sng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Допоміжні моделі</a:t>
            </a:r>
            <a:r>
              <a:rPr lang="uk-UA" sz="2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uk-UA" sz="2400" dirty="0">
                <a:latin typeface="+mn-lt"/>
              </a:rPr>
              <a:t>потрібні для повного відтворення інформації про будову зубного ряду щелепи та створення повноцінної клінічної ситуації порожнини рота з відображенням зубів-антагоністів.</a:t>
            </a:r>
          </a:p>
          <a:p>
            <a:pPr>
              <a:defRPr/>
            </a:pPr>
            <a:endParaRPr lang="ru-RU" sz="2400" dirty="0">
              <a:latin typeface="Franklin Gothic Book" pitchFamily="34" charset="0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86800" cy="84137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uk-UA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  <a:latin typeface="+mn-lt"/>
              </a:rPr>
              <a:t>Силіконові матеріали конденсаційного типу </a:t>
            </a:r>
            <a:br>
              <a:rPr lang="uk-UA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  <a:latin typeface="+mn-lt"/>
              </a:rPr>
            </a:br>
            <a:r>
              <a:rPr lang="uk-UA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  <a:latin typeface="+mn-lt"/>
              </a:rPr>
              <a:t>(С- силікони)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4314" y="1484784"/>
            <a:ext cx="5653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>
                <a:latin typeface="+mn-lt"/>
              </a:rPr>
              <a:t>Утворення побічних продуктів в процесі поліконденсації </a:t>
            </a:r>
            <a:r>
              <a:rPr lang="uk-UA" sz="2000" dirty="0" err="1">
                <a:latin typeface="+mn-lt"/>
              </a:rPr>
              <a:t>диметилсилоксану</a:t>
            </a:r>
            <a:endParaRPr lang="ru-RU" sz="2000" dirty="0">
              <a:latin typeface="+mn-lt"/>
            </a:endParaRPr>
          </a:p>
        </p:txBody>
      </p:sp>
      <p:pic>
        <p:nvPicPr>
          <p:cNvPr id="3074" name="Picture 2" descr="Пов’язане зображенн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348880"/>
            <a:ext cx="6857990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548680"/>
            <a:ext cx="5921606" cy="239017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С - силікони</a:t>
            </a:r>
            <a:endParaRPr lang="ru-RU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pic>
        <p:nvPicPr>
          <p:cNvPr id="119810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23037" y="1407119"/>
            <a:ext cx="2844593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1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486" y="1407118"/>
            <a:ext cx="2946474" cy="2160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Результат пошуку зображень за запитом &quot;с-силиконы в стоматологии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952006"/>
            <a:ext cx="2028825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Результат пошуку зображень за запитом &quot;с-силиконы в стоматологии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293096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Результат пошуку зображень за запитом &quot;с-силиконы в стоматологии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39" y="4293095"/>
            <a:ext cx="2661368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686800" cy="8382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uk-UA" sz="3200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Переваги</a:t>
            </a:r>
            <a:endParaRPr lang="ru-RU" sz="3200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sp>
        <p:nvSpPr>
          <p:cNvPr id="121858" name="Объект 2"/>
          <p:cNvSpPr>
            <a:spLocks noGrp="1"/>
          </p:cNvSpPr>
          <p:nvPr>
            <p:ph idx="1"/>
          </p:nvPr>
        </p:nvSpPr>
        <p:spPr>
          <a:xfrm>
            <a:off x="251520" y="1124744"/>
            <a:ext cx="8686800" cy="4525962"/>
          </a:xfrm>
        </p:spPr>
        <p:txBody>
          <a:bodyPr/>
          <a:lstStyle/>
          <a:p>
            <a:pPr marL="0" indent="0">
              <a:buNone/>
            </a:pPr>
            <a:endParaRPr lang="ru-RU" dirty="0">
              <a:solidFill>
                <a:srgbClr val="444444"/>
              </a:solidFill>
              <a:latin typeface="+mj-lt"/>
            </a:endParaRPr>
          </a:p>
          <a:p>
            <a:pPr>
              <a:buFont typeface="Arial" charset="0"/>
              <a:buChar char="•"/>
            </a:pPr>
            <a:r>
              <a:rPr lang="ru-RU" dirty="0" err="1">
                <a:solidFill>
                  <a:srgbClr val="444444"/>
                </a:solidFill>
                <a:latin typeface="+mj-lt"/>
              </a:rPr>
              <a:t>Достатня</a:t>
            </a:r>
            <a:r>
              <a:rPr lang="ru-RU" dirty="0">
                <a:solidFill>
                  <a:srgbClr val="444444"/>
                </a:solidFill>
                <a:latin typeface="+mj-lt"/>
              </a:rPr>
              <a:t> </a:t>
            </a:r>
            <a:r>
              <a:rPr lang="ru-RU" dirty="0" err="1">
                <a:solidFill>
                  <a:srgbClr val="444444"/>
                </a:solidFill>
                <a:latin typeface="+mj-lt"/>
              </a:rPr>
              <a:t>точність</a:t>
            </a:r>
            <a:r>
              <a:rPr lang="ru-RU" dirty="0">
                <a:solidFill>
                  <a:srgbClr val="444444"/>
                </a:solidFill>
                <a:latin typeface="+mj-lt"/>
              </a:rPr>
              <a:t> для </a:t>
            </a:r>
            <a:r>
              <a:rPr lang="ru-RU" dirty="0" err="1">
                <a:solidFill>
                  <a:srgbClr val="444444"/>
                </a:solidFill>
                <a:latin typeface="+mj-lt"/>
              </a:rPr>
              <a:t>виготовлення</a:t>
            </a:r>
            <a:r>
              <a:rPr lang="ru-RU" dirty="0">
                <a:solidFill>
                  <a:srgbClr val="444444"/>
                </a:solidFill>
                <a:latin typeface="+mj-lt"/>
              </a:rPr>
              <a:t> </a:t>
            </a:r>
            <a:r>
              <a:rPr lang="ru-RU" dirty="0" err="1">
                <a:solidFill>
                  <a:srgbClr val="444444"/>
                </a:solidFill>
                <a:latin typeface="+mj-lt"/>
              </a:rPr>
              <a:t>суцільнолитих</a:t>
            </a:r>
            <a:r>
              <a:rPr lang="ru-RU" dirty="0">
                <a:solidFill>
                  <a:srgbClr val="444444"/>
                </a:solidFill>
                <a:latin typeface="+mj-lt"/>
              </a:rPr>
              <a:t> </a:t>
            </a:r>
            <a:r>
              <a:rPr lang="ru-RU" dirty="0" err="1">
                <a:solidFill>
                  <a:srgbClr val="444444"/>
                </a:solidFill>
                <a:latin typeface="+mj-lt"/>
              </a:rPr>
              <a:t>конструкцій</a:t>
            </a:r>
            <a:endParaRPr lang="ru-RU" dirty="0">
              <a:solidFill>
                <a:srgbClr val="444444"/>
              </a:solidFill>
              <a:latin typeface="+mj-lt"/>
            </a:endParaRPr>
          </a:p>
          <a:p>
            <a:pPr>
              <a:buFont typeface="Arial" charset="0"/>
              <a:buChar char="•"/>
            </a:pPr>
            <a:r>
              <a:rPr lang="ru-RU" dirty="0" err="1">
                <a:solidFill>
                  <a:srgbClr val="444444"/>
                </a:solidFill>
                <a:latin typeface="+mj-lt"/>
              </a:rPr>
              <a:t>Невисока</a:t>
            </a:r>
            <a:r>
              <a:rPr lang="ru-RU" dirty="0">
                <a:solidFill>
                  <a:srgbClr val="444444"/>
                </a:solidFill>
                <a:latin typeface="+mj-lt"/>
              </a:rPr>
              <a:t> усадка</a:t>
            </a:r>
          </a:p>
          <a:p>
            <a:pPr>
              <a:buFont typeface="Arial" charset="0"/>
              <a:buChar char="•"/>
            </a:pPr>
            <a:r>
              <a:rPr lang="ru-RU" dirty="0" err="1">
                <a:solidFill>
                  <a:srgbClr val="444444"/>
                </a:solidFill>
                <a:latin typeface="+mj-lt"/>
              </a:rPr>
              <a:t>Еластичність</a:t>
            </a:r>
            <a:r>
              <a:rPr lang="ru-RU" dirty="0">
                <a:solidFill>
                  <a:srgbClr val="444444"/>
                </a:solidFill>
                <a:latin typeface="+mj-lt"/>
              </a:rPr>
              <a:t> та </a:t>
            </a:r>
            <a:r>
              <a:rPr lang="ru-RU" dirty="0" err="1">
                <a:solidFill>
                  <a:srgbClr val="444444"/>
                </a:solidFill>
                <a:latin typeface="+mj-lt"/>
              </a:rPr>
              <a:t>міцність</a:t>
            </a:r>
            <a:r>
              <a:rPr lang="ru-RU" dirty="0">
                <a:solidFill>
                  <a:srgbClr val="444444"/>
                </a:solidFill>
                <a:latin typeface="+mj-lt"/>
              </a:rPr>
              <a:t> як </a:t>
            </a:r>
            <a:r>
              <a:rPr lang="ru-RU" dirty="0" err="1">
                <a:solidFill>
                  <a:srgbClr val="444444"/>
                </a:solidFill>
                <a:latin typeface="+mj-lt"/>
              </a:rPr>
              <a:t>коригуючої</a:t>
            </a:r>
            <a:r>
              <a:rPr lang="ru-RU" dirty="0">
                <a:solidFill>
                  <a:srgbClr val="444444"/>
                </a:solidFill>
                <a:latin typeface="+mj-lt"/>
              </a:rPr>
              <a:t>, так і </a:t>
            </a:r>
            <a:r>
              <a:rPr lang="ru-RU" dirty="0" err="1">
                <a:solidFill>
                  <a:srgbClr val="444444"/>
                </a:solidFill>
                <a:latin typeface="+mj-lt"/>
              </a:rPr>
              <a:t>базової</a:t>
            </a:r>
            <a:r>
              <a:rPr lang="ru-RU" dirty="0">
                <a:solidFill>
                  <a:srgbClr val="444444"/>
                </a:solidFill>
                <a:latin typeface="+mj-lt"/>
              </a:rPr>
              <a:t> </a:t>
            </a:r>
            <a:r>
              <a:rPr lang="ru-RU" dirty="0" err="1">
                <a:solidFill>
                  <a:srgbClr val="444444"/>
                </a:solidFill>
                <a:latin typeface="+mj-lt"/>
              </a:rPr>
              <a:t>маси</a:t>
            </a:r>
            <a:endParaRPr lang="ru-RU" dirty="0">
              <a:solidFill>
                <a:srgbClr val="444444"/>
              </a:solidFill>
              <a:latin typeface="+mj-lt"/>
            </a:endParaRPr>
          </a:p>
          <a:p>
            <a:pPr>
              <a:buFont typeface="Arial" charset="0"/>
              <a:buChar char="•"/>
            </a:pPr>
            <a:r>
              <a:rPr lang="ru-RU" dirty="0" err="1">
                <a:solidFill>
                  <a:srgbClr val="444444"/>
                </a:solidFill>
                <a:latin typeface="+mj-lt"/>
              </a:rPr>
              <a:t>Можливість</a:t>
            </a:r>
            <a:r>
              <a:rPr lang="ru-RU" dirty="0">
                <a:solidFill>
                  <a:srgbClr val="444444"/>
                </a:solidFill>
                <a:latin typeface="+mj-lt"/>
              </a:rPr>
              <a:t> </a:t>
            </a:r>
            <a:r>
              <a:rPr lang="ru-RU" dirty="0" err="1">
                <a:solidFill>
                  <a:srgbClr val="444444"/>
                </a:solidFill>
                <a:latin typeface="+mj-lt"/>
              </a:rPr>
              <a:t>проведення</a:t>
            </a:r>
            <a:r>
              <a:rPr lang="ru-RU" dirty="0">
                <a:solidFill>
                  <a:srgbClr val="444444"/>
                </a:solidFill>
                <a:latin typeface="+mj-lt"/>
              </a:rPr>
              <a:t> </a:t>
            </a:r>
            <a:r>
              <a:rPr lang="ru-RU" dirty="0" err="1">
                <a:solidFill>
                  <a:srgbClr val="444444"/>
                </a:solidFill>
                <a:latin typeface="+mj-lt"/>
              </a:rPr>
              <a:t>дезінфекції</a:t>
            </a:r>
            <a:endParaRPr lang="ru-RU" dirty="0">
              <a:solidFill>
                <a:srgbClr val="444444"/>
              </a:solidFill>
              <a:latin typeface="+mj-lt"/>
            </a:endParaRPr>
          </a:p>
          <a:p>
            <a:pPr>
              <a:buFont typeface="Arial" charset="0"/>
              <a:buChar char="•"/>
            </a:pPr>
            <a:r>
              <a:rPr lang="uk-UA" dirty="0">
                <a:solidFill>
                  <a:srgbClr val="444444"/>
                </a:solidFill>
                <a:latin typeface="+mj-lt"/>
              </a:rPr>
              <a:t>Низька ціна</a:t>
            </a:r>
            <a:endParaRPr lang="ru-RU" dirty="0">
              <a:solidFill>
                <a:srgbClr val="444444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686800" cy="8382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uk-UA" sz="3200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Недоліки</a:t>
            </a:r>
            <a:endParaRPr lang="ru-RU" sz="3200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sp>
        <p:nvSpPr>
          <p:cNvPr id="122882" name="Объект 2"/>
          <p:cNvSpPr>
            <a:spLocks noGrp="1"/>
          </p:cNvSpPr>
          <p:nvPr>
            <p:ph idx="1"/>
          </p:nvPr>
        </p:nvSpPr>
        <p:spPr>
          <a:xfrm>
            <a:off x="323528" y="1196752"/>
            <a:ext cx="8686800" cy="4525962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ru-RU" sz="2400" dirty="0">
                <a:solidFill>
                  <a:srgbClr val="444444"/>
                </a:solidFill>
                <a:latin typeface="Open Sans"/>
              </a:rPr>
              <a:t>Не </a:t>
            </a:r>
            <a:r>
              <a:rPr lang="ru-RU" sz="2400" dirty="0" err="1">
                <a:solidFill>
                  <a:srgbClr val="444444"/>
                </a:solidFill>
                <a:latin typeface="Open Sans"/>
              </a:rPr>
              <a:t>ідеальна</a:t>
            </a:r>
            <a:r>
              <a:rPr lang="ru-RU" sz="2400" dirty="0">
                <a:solidFill>
                  <a:srgbClr val="444444"/>
                </a:solidFill>
                <a:latin typeface="Open Sans"/>
              </a:rPr>
              <a:t> </a:t>
            </a:r>
            <a:r>
              <a:rPr lang="ru-RU" sz="2400" dirty="0" err="1">
                <a:solidFill>
                  <a:srgbClr val="444444"/>
                </a:solidFill>
                <a:latin typeface="Open Sans"/>
              </a:rPr>
              <a:t>якість</a:t>
            </a:r>
            <a:r>
              <a:rPr lang="ru-RU" sz="2400" dirty="0">
                <a:solidFill>
                  <a:srgbClr val="444444"/>
                </a:solidFill>
                <a:latin typeface="Open Sans"/>
              </a:rPr>
              <a:t> при </a:t>
            </a:r>
            <a:r>
              <a:rPr lang="ru-RU" sz="2400" dirty="0" err="1">
                <a:solidFill>
                  <a:srgbClr val="444444"/>
                </a:solidFill>
                <a:latin typeface="Open Sans"/>
              </a:rPr>
              <a:t>знятті</a:t>
            </a:r>
            <a:r>
              <a:rPr lang="ru-RU" sz="2400" dirty="0">
                <a:solidFill>
                  <a:srgbClr val="444444"/>
                </a:solidFill>
                <a:latin typeface="Open Sans"/>
              </a:rPr>
              <a:t> </a:t>
            </a:r>
            <a:r>
              <a:rPr lang="ru-RU" sz="2400" dirty="0" err="1">
                <a:solidFill>
                  <a:srgbClr val="444444"/>
                </a:solidFill>
                <a:latin typeface="Open Sans"/>
              </a:rPr>
              <a:t>відбитків</a:t>
            </a:r>
            <a:r>
              <a:rPr lang="ru-RU" sz="2400" dirty="0">
                <a:solidFill>
                  <a:srgbClr val="444444"/>
                </a:solidFill>
                <a:latin typeface="Open Sans"/>
              </a:rPr>
              <a:t> з </a:t>
            </a:r>
            <a:r>
              <a:rPr lang="ru-RU" sz="2400" dirty="0" err="1">
                <a:solidFill>
                  <a:srgbClr val="444444"/>
                </a:solidFill>
                <a:latin typeface="Open Sans"/>
              </a:rPr>
              <a:t>ретракційними</a:t>
            </a:r>
            <a:r>
              <a:rPr lang="ru-RU" sz="2400" dirty="0">
                <a:solidFill>
                  <a:srgbClr val="444444"/>
                </a:solidFill>
                <a:latin typeface="Open Sans"/>
              </a:rPr>
              <a:t> нитками</a:t>
            </a:r>
          </a:p>
          <a:p>
            <a:pPr>
              <a:buFont typeface="Arial" charset="0"/>
              <a:buChar char="•"/>
            </a:pPr>
            <a:r>
              <a:rPr lang="ru-RU" sz="2400" dirty="0" err="1">
                <a:solidFill>
                  <a:srgbClr val="444444"/>
                </a:solidFill>
                <a:latin typeface="Open Sans"/>
              </a:rPr>
              <a:t>Вимагають</a:t>
            </a:r>
            <a:r>
              <a:rPr lang="ru-RU" sz="2400" dirty="0">
                <a:solidFill>
                  <a:srgbClr val="444444"/>
                </a:solidFill>
                <a:latin typeface="Open Sans"/>
              </a:rPr>
              <a:t> </a:t>
            </a:r>
            <a:r>
              <a:rPr lang="ru-RU" sz="2400" dirty="0" err="1">
                <a:solidFill>
                  <a:srgbClr val="444444"/>
                </a:solidFill>
                <a:latin typeface="Open Sans"/>
              </a:rPr>
              <a:t>ретельного</a:t>
            </a:r>
            <a:r>
              <a:rPr lang="ru-RU" sz="2400" dirty="0">
                <a:solidFill>
                  <a:srgbClr val="444444"/>
                </a:solidFill>
                <a:latin typeface="Open Sans"/>
              </a:rPr>
              <a:t> ручного </a:t>
            </a:r>
            <a:r>
              <a:rPr lang="ru-RU" sz="2400" dirty="0" err="1">
                <a:solidFill>
                  <a:srgbClr val="444444"/>
                </a:solidFill>
                <a:latin typeface="Open Sans"/>
              </a:rPr>
              <a:t>перемішування</a:t>
            </a:r>
            <a:r>
              <a:rPr lang="ru-RU" sz="2400" dirty="0">
                <a:solidFill>
                  <a:srgbClr val="444444"/>
                </a:solidFill>
                <a:latin typeface="Open Sans"/>
              </a:rPr>
              <a:t> </a:t>
            </a:r>
            <a:r>
              <a:rPr lang="ru-RU" sz="2400" dirty="0" err="1">
                <a:solidFill>
                  <a:srgbClr val="444444"/>
                </a:solidFill>
                <a:latin typeface="Open Sans"/>
              </a:rPr>
              <a:t>різнорідних</a:t>
            </a:r>
            <a:r>
              <a:rPr lang="ru-RU" sz="2400" dirty="0">
                <a:solidFill>
                  <a:srgbClr val="444444"/>
                </a:solidFill>
                <a:latin typeface="Open Sans"/>
              </a:rPr>
              <a:t> по </a:t>
            </a:r>
            <a:r>
              <a:rPr lang="ru-RU" sz="2400" dirty="0" err="1">
                <a:solidFill>
                  <a:srgbClr val="444444"/>
                </a:solidFill>
                <a:latin typeface="Open Sans"/>
              </a:rPr>
              <a:t>костистенції</a:t>
            </a:r>
            <a:r>
              <a:rPr lang="ru-RU" sz="2400" dirty="0">
                <a:solidFill>
                  <a:srgbClr val="444444"/>
                </a:solidFill>
                <a:latin typeface="Open Sans"/>
              </a:rPr>
              <a:t> </a:t>
            </a:r>
            <a:r>
              <a:rPr lang="ru-RU" sz="2400" dirty="0" err="1">
                <a:solidFill>
                  <a:srgbClr val="444444"/>
                </a:solidFill>
                <a:latin typeface="Open Sans"/>
              </a:rPr>
              <a:t>маси</a:t>
            </a:r>
            <a:r>
              <a:rPr lang="ru-RU" sz="2400" dirty="0">
                <a:solidFill>
                  <a:srgbClr val="444444"/>
                </a:solidFill>
                <a:latin typeface="Open Sans"/>
              </a:rPr>
              <a:t> і </a:t>
            </a:r>
            <a:r>
              <a:rPr lang="ru-RU" sz="2400" dirty="0" err="1">
                <a:solidFill>
                  <a:srgbClr val="444444"/>
                </a:solidFill>
                <a:latin typeface="Open Sans"/>
              </a:rPr>
              <a:t>каталізатора</a:t>
            </a:r>
            <a:endParaRPr lang="ru-RU" sz="2400" dirty="0">
              <a:solidFill>
                <a:srgbClr val="444444"/>
              </a:solidFill>
              <a:latin typeface="Open Sans"/>
            </a:endParaRPr>
          </a:p>
          <a:p>
            <a:pPr>
              <a:buFont typeface="Arial" charset="0"/>
              <a:buChar char="•"/>
            </a:pPr>
            <a:r>
              <a:rPr lang="ru-RU" sz="2400" dirty="0" err="1">
                <a:solidFill>
                  <a:srgbClr val="444444"/>
                </a:solidFill>
                <a:latin typeface="Open Sans"/>
              </a:rPr>
              <a:t>Складність</a:t>
            </a:r>
            <a:r>
              <a:rPr lang="ru-RU" sz="2400" dirty="0">
                <a:solidFill>
                  <a:srgbClr val="444444"/>
                </a:solidFill>
                <a:latin typeface="Open Sans"/>
              </a:rPr>
              <a:t> точного </a:t>
            </a:r>
            <a:r>
              <a:rPr lang="ru-RU" sz="2400" dirty="0" err="1">
                <a:solidFill>
                  <a:srgbClr val="444444"/>
                </a:solidFill>
                <a:latin typeface="Open Sans"/>
              </a:rPr>
              <a:t>дозування</a:t>
            </a:r>
            <a:r>
              <a:rPr lang="ru-RU" sz="2400" dirty="0">
                <a:solidFill>
                  <a:srgbClr val="444444"/>
                </a:solidFill>
                <a:latin typeface="Open Sans"/>
              </a:rPr>
              <a:t> </a:t>
            </a:r>
            <a:r>
              <a:rPr lang="ru-RU" sz="2400" dirty="0" err="1">
                <a:solidFill>
                  <a:srgbClr val="444444"/>
                </a:solidFill>
                <a:latin typeface="Open Sans"/>
              </a:rPr>
              <a:t>каталізатора</a:t>
            </a:r>
            <a:r>
              <a:rPr lang="ru-RU" sz="2400" dirty="0">
                <a:solidFill>
                  <a:srgbClr val="444444"/>
                </a:solidFill>
                <a:latin typeface="Open Sans"/>
              </a:rPr>
              <a:t>, все «на око»</a:t>
            </a:r>
          </a:p>
          <a:p>
            <a:pPr>
              <a:buFont typeface="Arial" charset="0"/>
              <a:buChar char="•"/>
            </a:pPr>
            <a:r>
              <a:rPr lang="ru-RU" sz="2400" dirty="0">
                <a:solidFill>
                  <a:srgbClr val="444444"/>
                </a:solidFill>
                <a:latin typeface="Open Sans"/>
              </a:rPr>
              <a:t>Не </a:t>
            </a:r>
            <a:r>
              <a:rPr lang="ru-RU" sz="2400" dirty="0" err="1">
                <a:solidFill>
                  <a:srgbClr val="444444"/>
                </a:solidFill>
                <a:latin typeface="Open Sans"/>
              </a:rPr>
              <a:t>можна</a:t>
            </a:r>
            <a:r>
              <a:rPr lang="ru-RU" sz="2400" dirty="0">
                <a:solidFill>
                  <a:srgbClr val="444444"/>
                </a:solidFill>
                <a:latin typeface="Open Sans"/>
              </a:rPr>
              <a:t> </a:t>
            </a:r>
            <a:r>
              <a:rPr lang="ru-RU" sz="2400" dirty="0" err="1">
                <a:solidFill>
                  <a:srgbClr val="444444"/>
                </a:solidFill>
                <a:latin typeface="Open Sans"/>
              </a:rPr>
              <a:t>відливати</a:t>
            </a:r>
            <a:r>
              <a:rPr lang="ru-RU" sz="2400" dirty="0">
                <a:solidFill>
                  <a:srgbClr val="444444"/>
                </a:solidFill>
                <a:latin typeface="Open Sans"/>
              </a:rPr>
              <a:t> </a:t>
            </a:r>
            <a:r>
              <a:rPr lang="ru-RU" sz="2400" dirty="0" err="1">
                <a:solidFill>
                  <a:srgbClr val="444444"/>
                </a:solidFill>
                <a:latin typeface="Open Sans"/>
              </a:rPr>
              <a:t>моделі</a:t>
            </a:r>
            <a:r>
              <a:rPr lang="ru-RU" sz="2400" dirty="0">
                <a:solidFill>
                  <a:srgbClr val="444444"/>
                </a:solidFill>
                <a:latin typeface="Open Sans"/>
              </a:rPr>
              <a:t> по </a:t>
            </a:r>
            <a:r>
              <a:rPr lang="ru-RU" sz="2400" dirty="0" err="1">
                <a:solidFill>
                  <a:srgbClr val="444444"/>
                </a:solidFill>
                <a:latin typeface="Open Sans"/>
              </a:rPr>
              <a:t>відбитку</a:t>
            </a:r>
            <a:r>
              <a:rPr lang="ru-RU" sz="2400" dirty="0">
                <a:solidFill>
                  <a:srgbClr val="444444"/>
                </a:solidFill>
                <a:latin typeface="Open Sans"/>
              </a:rPr>
              <a:t> </a:t>
            </a:r>
            <a:r>
              <a:rPr lang="ru-RU" sz="2400" dirty="0" err="1">
                <a:solidFill>
                  <a:srgbClr val="444444"/>
                </a:solidFill>
                <a:latin typeface="Open Sans"/>
              </a:rPr>
              <a:t>багаторазово</a:t>
            </a:r>
            <a:endParaRPr lang="ru-RU" sz="2400" dirty="0">
              <a:solidFill>
                <a:srgbClr val="444444"/>
              </a:solidFill>
              <a:latin typeface="Open Sans"/>
            </a:endParaRPr>
          </a:p>
          <a:p>
            <a:pPr>
              <a:buFont typeface="Arial" charset="0"/>
              <a:buChar char="•"/>
            </a:pPr>
            <a:r>
              <a:rPr lang="ru-RU" sz="2400" dirty="0" err="1">
                <a:solidFill>
                  <a:srgbClr val="444444"/>
                </a:solidFill>
                <a:latin typeface="Open Sans"/>
              </a:rPr>
              <a:t>Чутливість</a:t>
            </a:r>
            <a:r>
              <a:rPr lang="ru-RU" sz="2400" dirty="0">
                <a:solidFill>
                  <a:srgbClr val="444444"/>
                </a:solidFill>
                <a:latin typeface="Open Sans"/>
              </a:rPr>
              <a:t> до </a:t>
            </a:r>
            <a:r>
              <a:rPr lang="ru-RU" sz="2400" dirty="0" err="1">
                <a:solidFill>
                  <a:srgbClr val="444444"/>
                </a:solidFill>
                <a:latin typeface="Open Sans"/>
              </a:rPr>
              <a:t>вологи</a:t>
            </a:r>
            <a:r>
              <a:rPr lang="ru-RU" sz="2400" dirty="0">
                <a:solidFill>
                  <a:srgbClr val="444444"/>
                </a:solidFill>
                <a:latin typeface="Open Sans"/>
              </a:rPr>
              <a:t> – </a:t>
            </a:r>
            <a:r>
              <a:rPr lang="ru-RU" sz="2400" dirty="0" err="1">
                <a:solidFill>
                  <a:srgbClr val="444444"/>
                </a:solidFill>
                <a:latin typeface="Open Sans"/>
              </a:rPr>
              <a:t>гігроскопічність</a:t>
            </a:r>
            <a:r>
              <a:rPr lang="ru-RU" sz="2400" dirty="0">
                <a:solidFill>
                  <a:srgbClr val="444444"/>
                </a:solidFill>
                <a:latin typeface="Open Sans"/>
              </a:rPr>
              <a:t>.</a:t>
            </a:r>
          </a:p>
          <a:p>
            <a:pPr>
              <a:buFont typeface="Arial" charset="0"/>
              <a:buChar char="•"/>
            </a:pPr>
            <a:r>
              <a:rPr lang="ru-RU" sz="2400" dirty="0" err="1">
                <a:solidFill>
                  <a:srgbClr val="444444"/>
                </a:solidFill>
                <a:latin typeface="Open Sans"/>
              </a:rPr>
              <a:t>Низька</a:t>
            </a:r>
            <a:r>
              <a:rPr lang="ru-RU" sz="2400" dirty="0">
                <a:solidFill>
                  <a:srgbClr val="444444"/>
                </a:solidFill>
                <a:latin typeface="Open Sans"/>
              </a:rPr>
              <a:t> </a:t>
            </a:r>
            <a:r>
              <a:rPr lang="ru-RU" sz="2400" dirty="0" err="1">
                <a:solidFill>
                  <a:srgbClr val="444444"/>
                </a:solidFill>
                <a:latin typeface="Open Sans"/>
              </a:rPr>
              <a:t>гідрофільність</a:t>
            </a:r>
            <a:r>
              <a:rPr lang="ru-RU" sz="2400" dirty="0">
                <a:solidFill>
                  <a:srgbClr val="444444"/>
                </a:solidFill>
                <a:latin typeface="Open Sans"/>
              </a:rPr>
              <a:t> </a:t>
            </a:r>
          </a:p>
          <a:p>
            <a:pPr>
              <a:buFont typeface="Arial" charset="0"/>
              <a:buChar char="•"/>
            </a:pPr>
            <a:r>
              <a:rPr lang="ru-RU" sz="2400" dirty="0" err="1">
                <a:solidFill>
                  <a:srgbClr val="444444"/>
                </a:solidFill>
                <a:latin typeface="Open Sans"/>
              </a:rPr>
              <a:t>Недостатня</a:t>
            </a:r>
            <a:r>
              <a:rPr lang="ru-RU" sz="2400" dirty="0">
                <a:solidFill>
                  <a:srgbClr val="444444"/>
                </a:solidFill>
                <a:latin typeface="Open Sans"/>
              </a:rPr>
              <a:t> </a:t>
            </a:r>
            <a:r>
              <a:rPr lang="ru-RU" sz="2400" dirty="0" err="1">
                <a:solidFill>
                  <a:srgbClr val="444444"/>
                </a:solidFill>
                <a:latin typeface="Open Sans"/>
              </a:rPr>
              <a:t>адгезія</a:t>
            </a:r>
            <a:r>
              <a:rPr lang="ru-RU" sz="2400" dirty="0">
                <a:solidFill>
                  <a:srgbClr val="444444"/>
                </a:solidFill>
                <a:latin typeface="Open Sans"/>
              </a:rPr>
              <a:t> до ложки</a:t>
            </a:r>
          </a:p>
          <a:p>
            <a:pPr>
              <a:buFont typeface="Arial" charset="0"/>
              <a:buChar char="•"/>
            </a:pPr>
            <a:r>
              <a:rPr lang="ru-RU" sz="2400" dirty="0">
                <a:solidFill>
                  <a:srgbClr val="444444"/>
                </a:solidFill>
                <a:latin typeface="Open Sans"/>
              </a:rPr>
              <a:t>В </a:t>
            </a:r>
            <a:r>
              <a:rPr lang="ru-RU" sz="2400" dirty="0" err="1">
                <a:solidFill>
                  <a:srgbClr val="444444"/>
                </a:solidFill>
                <a:latin typeface="Open Sans"/>
              </a:rPr>
              <a:t>літературі</a:t>
            </a:r>
            <a:r>
              <a:rPr lang="ru-RU" sz="2400" dirty="0">
                <a:solidFill>
                  <a:srgbClr val="444444"/>
                </a:solidFill>
                <a:latin typeface="Open Sans"/>
              </a:rPr>
              <a:t> </a:t>
            </a:r>
            <a:r>
              <a:rPr lang="ru-RU" sz="2400" dirty="0" err="1">
                <a:solidFill>
                  <a:srgbClr val="444444"/>
                </a:solidFill>
                <a:latin typeface="Open Sans"/>
              </a:rPr>
              <a:t>описується</a:t>
            </a:r>
            <a:r>
              <a:rPr lang="ru-RU" sz="2400" dirty="0">
                <a:solidFill>
                  <a:srgbClr val="444444"/>
                </a:solidFill>
                <a:latin typeface="Open Sans"/>
              </a:rPr>
              <a:t> </a:t>
            </a:r>
            <a:r>
              <a:rPr lang="ru-RU" sz="2400" dirty="0" err="1">
                <a:solidFill>
                  <a:srgbClr val="444444"/>
                </a:solidFill>
                <a:latin typeface="Open Sans"/>
              </a:rPr>
              <a:t>можливість</a:t>
            </a:r>
            <a:r>
              <a:rPr lang="ru-RU" sz="2400" dirty="0">
                <a:solidFill>
                  <a:srgbClr val="444444"/>
                </a:solidFill>
                <a:latin typeface="Open Sans"/>
              </a:rPr>
              <a:t> токсичного </a:t>
            </a:r>
            <a:r>
              <a:rPr lang="ru-RU" sz="2400" dirty="0" err="1">
                <a:solidFill>
                  <a:srgbClr val="444444"/>
                </a:solidFill>
                <a:latin typeface="Open Sans"/>
              </a:rPr>
              <a:t>ефекту</a:t>
            </a:r>
            <a:endParaRPr lang="ru-RU" sz="2400" dirty="0">
              <a:solidFill>
                <a:srgbClr val="444444"/>
              </a:solidFill>
              <a:latin typeface="Open Sans"/>
            </a:endParaRPr>
          </a:p>
          <a:p>
            <a:pPr>
              <a:buFont typeface="Arial" charset="0"/>
              <a:buChar char="•"/>
            </a:pPr>
            <a:r>
              <a:rPr lang="ru-RU" sz="2400" dirty="0" err="1">
                <a:solidFill>
                  <a:srgbClr val="444444"/>
                </a:solidFill>
                <a:latin typeface="Open Sans"/>
              </a:rPr>
              <a:t>Немає</a:t>
            </a:r>
            <a:r>
              <a:rPr lang="ru-RU" sz="2400" dirty="0">
                <a:solidFill>
                  <a:srgbClr val="444444"/>
                </a:solidFill>
                <a:latin typeface="Open Sans"/>
              </a:rPr>
              <a:t> автоматичного </a:t>
            </a:r>
            <a:r>
              <a:rPr lang="ru-RU" sz="2400" dirty="0" err="1">
                <a:solidFill>
                  <a:srgbClr val="444444"/>
                </a:solidFill>
                <a:latin typeface="Open Sans"/>
              </a:rPr>
              <a:t>замішування</a:t>
            </a:r>
            <a:endParaRPr lang="ru-RU" sz="2400" dirty="0">
              <a:solidFill>
                <a:srgbClr val="444444"/>
              </a:solidFill>
              <a:latin typeface="Open Sans"/>
            </a:endParaRPr>
          </a:p>
          <a:p>
            <a:pPr>
              <a:buFont typeface="Arial" charset="0"/>
              <a:buChar char="•"/>
            </a:pPr>
            <a:r>
              <a:rPr lang="ru-RU" sz="2400" dirty="0" err="1">
                <a:solidFill>
                  <a:srgbClr val="444444"/>
                </a:solidFill>
                <a:latin typeface="Open Sans"/>
              </a:rPr>
              <a:t>Незначно</a:t>
            </a:r>
            <a:r>
              <a:rPr lang="ru-RU" sz="2400" dirty="0">
                <a:solidFill>
                  <a:srgbClr val="444444"/>
                </a:solidFill>
                <a:latin typeface="Open Sans"/>
              </a:rPr>
              <a:t> </a:t>
            </a:r>
            <a:r>
              <a:rPr lang="ru-RU" sz="2400" dirty="0" err="1">
                <a:solidFill>
                  <a:srgbClr val="444444"/>
                </a:solidFill>
                <a:latin typeface="Open Sans"/>
              </a:rPr>
              <a:t>зайва</a:t>
            </a:r>
            <a:r>
              <a:rPr lang="ru-RU" sz="2400" dirty="0">
                <a:solidFill>
                  <a:srgbClr val="444444"/>
                </a:solidFill>
                <a:latin typeface="Open Sans"/>
              </a:rPr>
              <a:t> </a:t>
            </a:r>
            <a:r>
              <a:rPr lang="ru-RU" sz="2400" dirty="0" err="1">
                <a:solidFill>
                  <a:srgbClr val="444444"/>
                </a:solidFill>
                <a:latin typeface="Open Sans"/>
              </a:rPr>
              <a:t>жорсткість</a:t>
            </a:r>
            <a:r>
              <a:rPr lang="ru-RU" sz="2400" dirty="0">
                <a:solidFill>
                  <a:srgbClr val="444444"/>
                </a:solidFill>
                <a:latin typeface="Open Sans"/>
              </a:rPr>
              <a:t> </a:t>
            </a:r>
            <a:r>
              <a:rPr lang="ru-RU" sz="2400" dirty="0" err="1">
                <a:solidFill>
                  <a:srgbClr val="444444"/>
                </a:solidFill>
                <a:latin typeface="Open Sans"/>
              </a:rPr>
              <a:t>базової</a:t>
            </a:r>
            <a:r>
              <a:rPr lang="ru-RU" sz="2400" dirty="0">
                <a:solidFill>
                  <a:srgbClr val="444444"/>
                </a:solidFill>
                <a:latin typeface="Open Sans"/>
              </a:rPr>
              <a:t> </a:t>
            </a:r>
            <a:r>
              <a:rPr lang="ru-RU" sz="2400" dirty="0" err="1">
                <a:solidFill>
                  <a:srgbClr val="444444"/>
                </a:solidFill>
                <a:latin typeface="Open Sans"/>
              </a:rPr>
              <a:t>маси</a:t>
            </a:r>
            <a:endParaRPr lang="ru-RU" sz="2400" dirty="0">
              <a:solidFill>
                <a:srgbClr val="444444"/>
              </a:solidFill>
              <a:latin typeface="Open Sans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686800" cy="8382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uk-UA" sz="3200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А-силіконові відбиткові матеріали (</a:t>
            </a:r>
            <a:r>
              <a:rPr lang="uk-UA" sz="3200" b="1" cap="none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вінілполісилоксани</a:t>
            </a:r>
            <a:r>
              <a:rPr lang="uk-UA" sz="3200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)</a:t>
            </a:r>
            <a:endParaRPr lang="ru-RU" sz="3200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/>
              <a:t>Еластичний необоротний </a:t>
            </a:r>
            <a:r>
              <a:rPr lang="uk-UA" dirty="0" err="1"/>
              <a:t>відбитковий</a:t>
            </a:r>
            <a:r>
              <a:rPr lang="uk-UA" dirty="0"/>
              <a:t> матеріал на основі еластомеру, який отримують шляхом приєднання </a:t>
            </a:r>
            <a:r>
              <a:rPr lang="uk-UA" dirty="0" err="1"/>
              <a:t>полісилоксану</a:t>
            </a:r>
            <a:r>
              <a:rPr lang="uk-UA" dirty="0"/>
              <a:t>, що обмежений вініловими групами.</a:t>
            </a:r>
          </a:p>
          <a:p>
            <a:r>
              <a:rPr lang="uk-UA" dirty="0"/>
              <a:t>Полімеризація </a:t>
            </a:r>
            <a:r>
              <a:rPr lang="uk-UA" dirty="0" err="1"/>
              <a:t>ініціюється</a:t>
            </a:r>
            <a:r>
              <a:rPr lang="uk-UA" dirty="0"/>
              <a:t> каталізатором – платиновою сіллю.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784" y="476672"/>
            <a:ext cx="3866657" cy="439163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А- силікони</a:t>
            </a:r>
            <a:endParaRPr lang="ru-RU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pic>
        <p:nvPicPr>
          <p:cNvPr id="125954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84168" y="1478854"/>
            <a:ext cx="2504131" cy="1806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5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977" y="1268761"/>
            <a:ext cx="2684832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2" descr="Результат пошуку зображень за запитом &quot;а силиконы в стоматологии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Результат пошуку зображень за запитом &quot;а силиконы в стоматологии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Результат пошуку зображень за запитом &quot;а силиконы в стоматологии&quot;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Результат пошуку зображень за запитом &quot;а силиконы в стоматологии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0" descr="Результат пошуку зображень за запитом &quot;а силиконы в стоматологии&quot;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77" y="3579463"/>
            <a:ext cx="2428875" cy="187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 descr="C:\Users\Оля\Desktop\images (1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852992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 descr="C:\Users\Оля\Desktop\images (2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056" y="4641197"/>
            <a:ext cx="2200275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C:\Users\Оля\Desktop\image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592" y="1756649"/>
            <a:ext cx="2383532" cy="179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1" name="Picture 15" descr="C:\Users\Оля\Desktop\Без названия (1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316210"/>
            <a:ext cx="2390775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3070" y="3068960"/>
            <a:ext cx="19050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3528" y="260648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ru-RU" altLang="uk-UA" sz="3200" b="1" cap="none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Переваги</a:t>
            </a:r>
            <a:endParaRPr lang="uk-UA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548680"/>
            <a:ext cx="8686800" cy="4525962"/>
          </a:xfrm>
        </p:spPr>
        <p:txBody>
          <a:bodyPr/>
          <a:lstStyle/>
          <a:p>
            <a:pPr marL="0" indent="0">
              <a:buNone/>
            </a:pPr>
            <a:endParaRPr lang="ru-RU" altLang="uk-UA" sz="2400" dirty="0">
              <a:solidFill>
                <a:schemeClr val="tx1"/>
              </a:solidFill>
            </a:endParaRPr>
          </a:p>
          <a:p>
            <a:r>
              <a:rPr lang="ru-RU" altLang="uk-UA" sz="2400" dirty="0">
                <a:solidFill>
                  <a:schemeClr val="tx1"/>
                </a:solidFill>
              </a:rPr>
              <a:t> - </a:t>
            </a:r>
            <a:r>
              <a:rPr lang="ru-RU" altLang="uk-UA" sz="2400" dirty="0" err="1">
                <a:solidFill>
                  <a:schemeClr val="tx1"/>
                </a:solidFill>
              </a:rPr>
              <a:t>Розмірна</a:t>
            </a:r>
            <a:r>
              <a:rPr lang="ru-RU" altLang="uk-UA" sz="2400" dirty="0">
                <a:solidFill>
                  <a:schemeClr val="tx1"/>
                </a:solidFill>
              </a:rPr>
              <a:t> </a:t>
            </a:r>
            <a:r>
              <a:rPr lang="ru-RU" altLang="uk-UA" sz="2400" dirty="0" err="1">
                <a:solidFill>
                  <a:schemeClr val="tx1"/>
                </a:solidFill>
              </a:rPr>
              <a:t>точність,висока</a:t>
            </a:r>
            <a:r>
              <a:rPr lang="ru-RU" altLang="uk-UA" sz="2400" dirty="0">
                <a:solidFill>
                  <a:schemeClr val="tx1"/>
                </a:solidFill>
              </a:rPr>
              <a:t> </a:t>
            </a:r>
            <a:r>
              <a:rPr lang="ru-RU" altLang="uk-UA" sz="2400" dirty="0" err="1">
                <a:solidFill>
                  <a:schemeClr val="tx1"/>
                </a:solidFill>
              </a:rPr>
              <a:t>тіксотропність</a:t>
            </a:r>
            <a:r>
              <a:rPr lang="ru-RU" altLang="uk-UA" sz="2400" dirty="0">
                <a:solidFill>
                  <a:schemeClr val="tx1"/>
                </a:solidFill>
              </a:rPr>
              <a:t> та </a:t>
            </a:r>
            <a:r>
              <a:rPr lang="ru-RU" altLang="uk-UA" sz="2400" dirty="0" err="1">
                <a:solidFill>
                  <a:schemeClr val="tx1"/>
                </a:solidFill>
              </a:rPr>
              <a:t>гідрофільність</a:t>
            </a:r>
            <a:r>
              <a:rPr lang="ru-RU" altLang="uk-UA" sz="2400" dirty="0">
                <a:solidFill>
                  <a:schemeClr val="tx1"/>
                </a:solidFill>
              </a:rPr>
              <a:t>;</a:t>
            </a:r>
          </a:p>
          <a:p>
            <a:r>
              <a:rPr lang="ru-RU" altLang="uk-UA" sz="2400" dirty="0">
                <a:solidFill>
                  <a:schemeClr val="tx1"/>
                </a:solidFill>
              </a:rPr>
              <a:t> - </a:t>
            </a:r>
            <a:r>
              <a:rPr lang="ru-RU" altLang="uk-UA" sz="2400" dirty="0" err="1">
                <a:solidFill>
                  <a:schemeClr val="tx1"/>
                </a:solidFill>
              </a:rPr>
              <a:t>Стійкість</a:t>
            </a:r>
            <a:r>
              <a:rPr lang="ru-RU" altLang="uk-UA" sz="2400" dirty="0">
                <a:solidFill>
                  <a:schemeClr val="tx1"/>
                </a:solidFill>
              </a:rPr>
              <a:t> до </a:t>
            </a:r>
            <a:r>
              <a:rPr lang="ru-RU" altLang="uk-UA" sz="2400" dirty="0" err="1">
                <a:solidFill>
                  <a:schemeClr val="tx1"/>
                </a:solidFill>
              </a:rPr>
              <a:t>тиску</a:t>
            </a:r>
            <a:r>
              <a:rPr lang="ru-RU" altLang="uk-UA" sz="2400" dirty="0">
                <a:solidFill>
                  <a:schemeClr val="tx1"/>
                </a:solidFill>
              </a:rPr>
              <a:t>;</a:t>
            </a:r>
          </a:p>
          <a:p>
            <a:r>
              <a:rPr lang="ru-RU" altLang="uk-UA" sz="2400" dirty="0">
                <a:solidFill>
                  <a:schemeClr val="tx1"/>
                </a:solidFill>
              </a:rPr>
              <a:t> - </a:t>
            </a:r>
            <a:r>
              <a:rPr lang="ru-RU" altLang="uk-UA" sz="2400" dirty="0" err="1">
                <a:solidFill>
                  <a:schemeClr val="tx1"/>
                </a:solidFill>
              </a:rPr>
              <a:t>Відмінне</a:t>
            </a:r>
            <a:r>
              <a:rPr lang="ru-RU" altLang="uk-UA" sz="2400" dirty="0">
                <a:solidFill>
                  <a:schemeClr val="tx1"/>
                </a:solidFill>
              </a:rPr>
              <a:t> </a:t>
            </a:r>
            <a:r>
              <a:rPr lang="ru-RU" altLang="uk-UA" sz="2400" dirty="0" err="1">
                <a:solidFill>
                  <a:schemeClr val="tx1"/>
                </a:solidFill>
              </a:rPr>
              <a:t>пошарове</a:t>
            </a:r>
            <a:r>
              <a:rPr lang="ru-RU" altLang="uk-UA" sz="2400" dirty="0">
                <a:solidFill>
                  <a:schemeClr val="tx1"/>
                </a:solidFill>
              </a:rPr>
              <a:t> з</a:t>
            </a:r>
            <a:r>
              <a:rPr lang="en-US" altLang="uk-UA" sz="2400" dirty="0">
                <a:solidFill>
                  <a:schemeClr val="tx1"/>
                </a:solidFill>
              </a:rPr>
              <a:t>’</a:t>
            </a:r>
            <a:r>
              <a:rPr lang="ru-RU" altLang="uk-UA" sz="2400" dirty="0" err="1">
                <a:solidFill>
                  <a:schemeClr val="tx1"/>
                </a:solidFill>
              </a:rPr>
              <a:t>єднання</a:t>
            </a:r>
            <a:r>
              <a:rPr lang="ru-RU" altLang="uk-UA" sz="2400" dirty="0">
                <a:solidFill>
                  <a:schemeClr val="tx1"/>
                </a:solidFill>
              </a:rPr>
              <a:t>;</a:t>
            </a:r>
          </a:p>
          <a:p>
            <a:r>
              <a:rPr lang="ru-RU" altLang="uk-UA" sz="2400" dirty="0">
                <a:solidFill>
                  <a:schemeClr val="tx1"/>
                </a:solidFill>
              </a:rPr>
              <a:t> - </a:t>
            </a:r>
            <a:r>
              <a:rPr lang="uk-UA" altLang="uk-UA" sz="2400" dirty="0">
                <a:solidFill>
                  <a:schemeClr val="tx1"/>
                </a:solidFill>
              </a:rPr>
              <a:t>Витримують дезінфекцію в будь-яких розчина</a:t>
            </a:r>
            <a:r>
              <a:rPr lang="ru-RU" altLang="uk-UA" sz="2400" dirty="0">
                <a:solidFill>
                  <a:schemeClr val="tx1"/>
                </a:solidFill>
              </a:rPr>
              <a:t>х;</a:t>
            </a:r>
          </a:p>
          <a:p>
            <a:r>
              <a:rPr lang="ru-RU" altLang="uk-UA" sz="2400" dirty="0">
                <a:solidFill>
                  <a:schemeClr val="tx1"/>
                </a:solidFill>
              </a:rPr>
              <a:t> - Не </a:t>
            </a:r>
            <a:r>
              <a:rPr lang="ru-RU" altLang="uk-UA" sz="2400" dirty="0" err="1">
                <a:solidFill>
                  <a:schemeClr val="tx1"/>
                </a:solidFill>
              </a:rPr>
              <a:t>мають</a:t>
            </a:r>
            <a:r>
              <a:rPr lang="ru-RU" altLang="uk-UA" sz="2400" dirty="0">
                <a:solidFill>
                  <a:schemeClr val="tx1"/>
                </a:solidFill>
              </a:rPr>
              <a:t> смаку і запаху;</a:t>
            </a:r>
          </a:p>
          <a:p>
            <a:r>
              <a:rPr lang="ru-RU" altLang="uk-UA" sz="2400" dirty="0">
                <a:solidFill>
                  <a:schemeClr val="tx1"/>
                </a:solidFill>
              </a:rPr>
              <a:t> - Оптимальна </a:t>
            </a:r>
            <a:r>
              <a:rPr lang="ru-RU" altLang="uk-UA" sz="2400" dirty="0" err="1">
                <a:solidFill>
                  <a:schemeClr val="tx1"/>
                </a:solidFill>
              </a:rPr>
              <a:t>сумісність</a:t>
            </a:r>
            <a:r>
              <a:rPr lang="ru-RU" altLang="uk-UA" sz="2400" dirty="0">
                <a:solidFill>
                  <a:schemeClr val="tx1"/>
                </a:solidFill>
              </a:rPr>
              <a:t> з </a:t>
            </a:r>
            <a:r>
              <a:rPr lang="ru-RU" altLang="uk-UA" sz="2400" dirty="0" err="1">
                <a:solidFill>
                  <a:schemeClr val="tx1"/>
                </a:solidFill>
              </a:rPr>
              <a:t>шкірою</a:t>
            </a:r>
            <a:r>
              <a:rPr lang="ru-RU" altLang="uk-UA" sz="2400" dirty="0">
                <a:solidFill>
                  <a:schemeClr val="tx1"/>
                </a:solidFill>
              </a:rPr>
              <a:t> і </a:t>
            </a:r>
            <a:r>
              <a:rPr lang="ru-RU" altLang="uk-UA" sz="2400" dirty="0" err="1">
                <a:solidFill>
                  <a:schemeClr val="tx1"/>
                </a:solidFill>
              </a:rPr>
              <a:t>слизовою</a:t>
            </a:r>
            <a:r>
              <a:rPr lang="ru-RU" altLang="uk-UA" sz="2400" dirty="0">
                <a:solidFill>
                  <a:schemeClr val="tx1"/>
                </a:solidFill>
              </a:rPr>
              <a:t> </a:t>
            </a:r>
            <a:r>
              <a:rPr lang="ru-RU" altLang="uk-UA" sz="2400" dirty="0" err="1">
                <a:solidFill>
                  <a:schemeClr val="tx1"/>
                </a:solidFill>
              </a:rPr>
              <a:t>оболонкою</a:t>
            </a:r>
            <a:r>
              <a:rPr lang="ru-RU" altLang="uk-UA" sz="2400" dirty="0">
                <a:solidFill>
                  <a:schemeClr val="tx1"/>
                </a:solidFill>
              </a:rPr>
              <a:t>;</a:t>
            </a:r>
          </a:p>
          <a:p>
            <a:r>
              <a:rPr lang="ru-RU" altLang="uk-UA" sz="2400" dirty="0">
                <a:solidFill>
                  <a:schemeClr val="tx1"/>
                </a:solidFill>
              </a:rPr>
              <a:t> - </a:t>
            </a:r>
            <a:r>
              <a:rPr lang="ru-RU" altLang="uk-UA" sz="2400" dirty="0" err="1">
                <a:solidFill>
                  <a:schemeClr val="tx1"/>
                </a:solidFill>
              </a:rPr>
              <a:t>Ідеальна</a:t>
            </a:r>
            <a:r>
              <a:rPr lang="ru-RU" altLang="uk-UA" sz="2400" dirty="0">
                <a:solidFill>
                  <a:schemeClr val="tx1"/>
                </a:solidFill>
              </a:rPr>
              <a:t> </a:t>
            </a:r>
            <a:r>
              <a:rPr lang="ru-RU" altLang="uk-UA" sz="2400" dirty="0" err="1">
                <a:solidFill>
                  <a:schemeClr val="tx1"/>
                </a:solidFill>
              </a:rPr>
              <a:t>кінцева</a:t>
            </a:r>
            <a:r>
              <a:rPr lang="ru-RU" altLang="uk-UA" sz="2400" dirty="0">
                <a:solidFill>
                  <a:schemeClr val="tx1"/>
                </a:solidFill>
              </a:rPr>
              <a:t> </a:t>
            </a:r>
            <a:r>
              <a:rPr lang="ru-RU" altLang="uk-UA" sz="2400" dirty="0" err="1">
                <a:solidFill>
                  <a:schemeClr val="tx1"/>
                </a:solidFill>
              </a:rPr>
              <a:t>твердість</a:t>
            </a:r>
            <a:r>
              <a:rPr lang="ru-RU" altLang="uk-UA" sz="2400" dirty="0">
                <a:solidFill>
                  <a:schemeClr val="tx1"/>
                </a:solidFill>
              </a:rPr>
              <a:t>;</a:t>
            </a:r>
          </a:p>
          <a:p>
            <a:r>
              <a:rPr lang="ru-RU" altLang="uk-UA" sz="2400" dirty="0">
                <a:solidFill>
                  <a:schemeClr val="tx1"/>
                </a:solidFill>
              </a:rPr>
              <a:t> - </a:t>
            </a:r>
            <a:r>
              <a:rPr lang="ru-RU" altLang="uk-UA" sz="2400" dirty="0" err="1">
                <a:solidFill>
                  <a:schemeClr val="tx1"/>
                </a:solidFill>
              </a:rPr>
              <a:t>Контурна</a:t>
            </a:r>
            <a:r>
              <a:rPr lang="ru-RU" altLang="uk-UA" sz="2400" dirty="0">
                <a:solidFill>
                  <a:schemeClr val="tx1"/>
                </a:solidFill>
              </a:rPr>
              <a:t> </a:t>
            </a:r>
            <a:r>
              <a:rPr lang="ru-RU" altLang="uk-UA" sz="2400" dirty="0" err="1">
                <a:solidFill>
                  <a:schemeClr val="tx1"/>
                </a:solidFill>
              </a:rPr>
              <a:t>чіткість</a:t>
            </a:r>
            <a:r>
              <a:rPr lang="ru-RU" altLang="uk-UA" sz="2400" dirty="0">
                <a:solidFill>
                  <a:schemeClr val="tx1"/>
                </a:solidFill>
              </a:rPr>
              <a:t> і </a:t>
            </a:r>
            <a:r>
              <a:rPr lang="ru-RU" altLang="uk-UA" sz="2400" dirty="0" err="1">
                <a:solidFill>
                  <a:schemeClr val="tx1"/>
                </a:solidFill>
              </a:rPr>
              <a:t>точність</a:t>
            </a:r>
            <a:r>
              <a:rPr lang="ru-RU" altLang="uk-UA" sz="2400" dirty="0">
                <a:solidFill>
                  <a:schemeClr val="tx1"/>
                </a:solidFill>
              </a:rPr>
              <a:t> деталей.</a:t>
            </a:r>
          </a:p>
          <a:p>
            <a:r>
              <a:rPr lang="ru-RU" altLang="uk-UA" sz="2400" dirty="0">
                <a:solidFill>
                  <a:schemeClr val="tx1"/>
                </a:solidFill>
              </a:rPr>
              <a:t> - По </a:t>
            </a:r>
            <a:r>
              <a:rPr lang="ru-RU" altLang="uk-UA" sz="2400" dirty="0" err="1">
                <a:solidFill>
                  <a:schemeClr val="tx1"/>
                </a:solidFill>
              </a:rPr>
              <a:t>відбитках</a:t>
            </a:r>
            <a:r>
              <a:rPr lang="ru-RU" altLang="uk-UA" sz="2400" dirty="0">
                <a:solidFill>
                  <a:schemeClr val="tx1"/>
                </a:solidFill>
              </a:rPr>
              <a:t> </a:t>
            </a:r>
            <a:r>
              <a:rPr lang="ru-RU" altLang="uk-UA" sz="2400" dirty="0" err="1">
                <a:solidFill>
                  <a:schemeClr val="tx1"/>
                </a:solidFill>
              </a:rPr>
              <a:t>із</a:t>
            </a:r>
            <a:r>
              <a:rPr lang="ru-RU" altLang="uk-UA" sz="2400" dirty="0">
                <a:solidFill>
                  <a:schemeClr val="tx1"/>
                </a:solidFill>
              </a:rPr>
              <a:t> А-</a:t>
            </a:r>
            <a:r>
              <a:rPr lang="ru-RU" altLang="uk-UA" sz="2400" dirty="0" err="1">
                <a:solidFill>
                  <a:schemeClr val="tx1"/>
                </a:solidFill>
              </a:rPr>
              <a:t>силіконів</a:t>
            </a:r>
            <a:r>
              <a:rPr lang="ru-RU" altLang="uk-UA" sz="2400" dirty="0">
                <a:solidFill>
                  <a:schemeClr val="tx1"/>
                </a:solidFill>
              </a:rPr>
              <a:t> </a:t>
            </a:r>
            <a:r>
              <a:rPr lang="ru-RU" altLang="uk-UA" sz="2400" dirty="0" err="1">
                <a:solidFill>
                  <a:schemeClr val="tx1"/>
                </a:solidFill>
              </a:rPr>
              <a:t>можна</a:t>
            </a:r>
            <a:r>
              <a:rPr lang="ru-RU" altLang="uk-UA" sz="2400" dirty="0">
                <a:solidFill>
                  <a:schemeClr val="tx1"/>
                </a:solidFill>
              </a:rPr>
              <a:t> </a:t>
            </a:r>
            <a:r>
              <a:rPr lang="ru-RU" altLang="uk-UA" sz="2400" dirty="0" err="1">
                <a:solidFill>
                  <a:schemeClr val="tx1"/>
                </a:solidFill>
              </a:rPr>
              <a:t>відлити</a:t>
            </a:r>
            <a:r>
              <a:rPr lang="ru-RU" altLang="uk-UA" sz="2400" dirty="0">
                <a:solidFill>
                  <a:schemeClr val="tx1"/>
                </a:solidFill>
              </a:rPr>
              <a:t> </a:t>
            </a:r>
            <a:r>
              <a:rPr lang="ru-RU" altLang="uk-UA" sz="2400" dirty="0" err="1">
                <a:solidFill>
                  <a:schemeClr val="tx1"/>
                </a:solidFill>
              </a:rPr>
              <a:t>декілька</a:t>
            </a:r>
            <a:r>
              <a:rPr lang="ru-RU" altLang="uk-UA" sz="2400" dirty="0">
                <a:solidFill>
                  <a:schemeClr val="tx1"/>
                </a:solidFill>
              </a:rPr>
              <a:t> моделей</a:t>
            </a:r>
          </a:p>
          <a:p>
            <a:r>
              <a:rPr lang="ru-RU" altLang="uk-UA" sz="2400" dirty="0">
                <a:solidFill>
                  <a:schemeClr val="tx1"/>
                </a:solidFill>
              </a:rPr>
              <a:t>-  </a:t>
            </a:r>
            <a:r>
              <a:rPr lang="ru-RU" altLang="uk-UA" sz="2400" dirty="0" err="1">
                <a:solidFill>
                  <a:schemeClr val="tx1"/>
                </a:solidFill>
              </a:rPr>
              <a:t>Точність</a:t>
            </a:r>
            <a:r>
              <a:rPr lang="ru-RU" altLang="uk-UA" sz="2400" dirty="0">
                <a:solidFill>
                  <a:schemeClr val="tx1"/>
                </a:solidFill>
              </a:rPr>
              <a:t> </a:t>
            </a:r>
            <a:r>
              <a:rPr lang="ru-RU" altLang="uk-UA" sz="2400" dirty="0" err="1">
                <a:solidFill>
                  <a:schemeClr val="tx1"/>
                </a:solidFill>
              </a:rPr>
              <a:t>дозування</a:t>
            </a:r>
            <a:r>
              <a:rPr lang="ru-RU" altLang="uk-UA" sz="2400" dirty="0">
                <a:solidFill>
                  <a:schemeClr val="tx1"/>
                </a:solidFill>
              </a:rPr>
              <a:t> </a:t>
            </a:r>
            <a:r>
              <a:rPr lang="ru-RU" altLang="uk-UA" sz="2400" dirty="0" err="1">
                <a:solidFill>
                  <a:schemeClr val="tx1"/>
                </a:solidFill>
              </a:rPr>
              <a:t>бази</a:t>
            </a:r>
            <a:r>
              <a:rPr lang="ru-RU" altLang="uk-UA" sz="2400" dirty="0">
                <a:solidFill>
                  <a:schemeClr val="tx1"/>
                </a:solidFill>
              </a:rPr>
              <a:t> та </a:t>
            </a:r>
            <a:r>
              <a:rPr lang="ru-RU" altLang="uk-UA" sz="2400" dirty="0" err="1">
                <a:solidFill>
                  <a:schemeClr val="tx1"/>
                </a:solidFill>
              </a:rPr>
              <a:t>каталізатора</a:t>
            </a:r>
            <a:r>
              <a:rPr lang="ru-RU" altLang="uk-UA" sz="2400" dirty="0">
                <a:solidFill>
                  <a:schemeClr val="tx1"/>
                </a:solidFill>
              </a:rPr>
              <a:t> </a:t>
            </a:r>
          </a:p>
          <a:p>
            <a:r>
              <a:rPr lang="uk-UA" altLang="uk-UA" sz="2400" b="1" dirty="0">
                <a:solidFill>
                  <a:schemeClr val="tx1"/>
                </a:solidFill>
              </a:rPr>
              <a:t>- </a:t>
            </a:r>
            <a:r>
              <a:rPr lang="uk-UA" altLang="uk-UA" sz="2400" dirty="0">
                <a:solidFill>
                  <a:schemeClr val="tx1"/>
                </a:solidFill>
              </a:rPr>
              <a:t> </a:t>
            </a:r>
            <a:r>
              <a:rPr lang="uk-UA" altLang="uk-UA" sz="2400" dirty="0" err="1">
                <a:solidFill>
                  <a:schemeClr val="tx1"/>
                </a:solidFill>
              </a:rPr>
              <a:t>Найменьша</a:t>
            </a:r>
            <a:r>
              <a:rPr lang="uk-UA" altLang="uk-UA" sz="2400" dirty="0">
                <a:solidFill>
                  <a:schemeClr val="tx1"/>
                </a:solidFill>
              </a:rPr>
              <a:t> усадка,відливати моделі можна протягом 30 днів</a:t>
            </a:r>
            <a:endParaRPr lang="ru-RU" altLang="uk-UA" sz="2400" b="1" dirty="0">
              <a:solidFill>
                <a:schemeClr val="tx1"/>
              </a:solidFill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40059579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ru-RU" altLang="uk-UA" sz="3200" b="1" cap="none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Недоліки</a:t>
            </a:r>
            <a:endParaRPr lang="uk-UA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uk-UA" sz="2800" dirty="0">
                <a:solidFill>
                  <a:schemeClr val="tx1"/>
                </a:solidFill>
              </a:rPr>
              <a:t>- Перекись </a:t>
            </a:r>
            <a:r>
              <a:rPr lang="ru-RU" altLang="uk-UA" sz="2800" dirty="0" err="1">
                <a:solidFill>
                  <a:schemeClr val="tx1"/>
                </a:solidFill>
              </a:rPr>
              <a:t>водню</a:t>
            </a:r>
            <a:r>
              <a:rPr lang="ru-RU" altLang="uk-UA" sz="2800" dirty="0">
                <a:solidFill>
                  <a:schemeClr val="tx1"/>
                </a:solidFill>
              </a:rPr>
              <a:t>, анестетики, </a:t>
            </a:r>
            <a:r>
              <a:rPr lang="ru-RU" altLang="uk-UA" sz="2800" dirty="0" err="1">
                <a:solidFill>
                  <a:schemeClr val="tx1"/>
                </a:solidFill>
              </a:rPr>
              <a:t>ретракційний</a:t>
            </a:r>
            <a:r>
              <a:rPr lang="ru-RU" altLang="uk-UA" sz="2800" dirty="0">
                <a:solidFill>
                  <a:schemeClr val="tx1"/>
                </a:solidFill>
              </a:rPr>
              <a:t> </a:t>
            </a:r>
            <a:r>
              <a:rPr lang="ru-RU" altLang="uk-UA" sz="2800" dirty="0" err="1">
                <a:solidFill>
                  <a:schemeClr val="tx1"/>
                </a:solidFill>
              </a:rPr>
              <a:t>розчин</a:t>
            </a:r>
            <a:r>
              <a:rPr lang="ru-RU" altLang="uk-UA" sz="2800" dirty="0">
                <a:solidFill>
                  <a:schemeClr val="tx1"/>
                </a:solidFill>
              </a:rPr>
              <a:t> </a:t>
            </a:r>
            <a:r>
              <a:rPr lang="ru-RU" altLang="uk-UA" sz="2800" dirty="0" err="1">
                <a:solidFill>
                  <a:schemeClr val="tx1"/>
                </a:solidFill>
              </a:rPr>
              <a:t>пошкоджують</a:t>
            </a:r>
            <a:r>
              <a:rPr lang="ru-RU" altLang="uk-UA" sz="2800" dirty="0">
                <a:solidFill>
                  <a:schemeClr val="tx1"/>
                </a:solidFill>
              </a:rPr>
              <a:t> та </a:t>
            </a:r>
            <a:r>
              <a:rPr lang="ru-RU" altLang="uk-UA" sz="2800" dirty="0" err="1">
                <a:solidFill>
                  <a:schemeClr val="tx1"/>
                </a:solidFill>
              </a:rPr>
              <a:t>інактивують</a:t>
            </a:r>
            <a:r>
              <a:rPr lang="ru-RU" altLang="uk-UA" sz="2800" dirty="0">
                <a:solidFill>
                  <a:schemeClr val="tx1"/>
                </a:solidFill>
              </a:rPr>
              <a:t> </a:t>
            </a:r>
            <a:r>
              <a:rPr lang="ru-RU" altLang="uk-UA" sz="2800" dirty="0" err="1">
                <a:solidFill>
                  <a:schemeClr val="tx1"/>
                </a:solidFill>
              </a:rPr>
              <a:t>каталізатор</a:t>
            </a:r>
            <a:r>
              <a:rPr lang="ru-RU" altLang="uk-UA" sz="2800" dirty="0">
                <a:solidFill>
                  <a:schemeClr val="tx1"/>
                </a:solidFill>
              </a:rPr>
              <a:t> — </a:t>
            </a:r>
            <a:r>
              <a:rPr lang="ru-RU" altLang="uk-UA" sz="2800" dirty="0" err="1">
                <a:solidFill>
                  <a:schemeClr val="tx1"/>
                </a:solidFill>
              </a:rPr>
              <a:t>необхідно</a:t>
            </a:r>
            <a:r>
              <a:rPr lang="ru-RU" altLang="uk-UA" sz="2800" dirty="0">
                <a:solidFill>
                  <a:schemeClr val="tx1"/>
                </a:solidFill>
              </a:rPr>
              <a:t> </a:t>
            </a:r>
            <a:r>
              <a:rPr lang="ru-RU" altLang="uk-UA" sz="2800" dirty="0" err="1">
                <a:solidFill>
                  <a:schemeClr val="tx1"/>
                </a:solidFill>
              </a:rPr>
              <a:t>працювати</a:t>
            </a:r>
            <a:r>
              <a:rPr lang="ru-RU" altLang="uk-UA" sz="2800" dirty="0">
                <a:solidFill>
                  <a:schemeClr val="tx1"/>
                </a:solidFill>
              </a:rPr>
              <a:t> в </a:t>
            </a:r>
            <a:r>
              <a:rPr lang="ru-RU" altLang="uk-UA" sz="2800" dirty="0" err="1">
                <a:solidFill>
                  <a:schemeClr val="tx1"/>
                </a:solidFill>
              </a:rPr>
              <a:t>ретельно</a:t>
            </a:r>
            <a:r>
              <a:rPr lang="ru-RU" altLang="uk-UA" sz="2800" dirty="0">
                <a:solidFill>
                  <a:schemeClr val="tx1"/>
                </a:solidFill>
              </a:rPr>
              <a:t> </a:t>
            </a:r>
            <a:r>
              <a:rPr lang="ru-RU" altLang="uk-UA" sz="2800" dirty="0" err="1">
                <a:solidFill>
                  <a:schemeClr val="tx1"/>
                </a:solidFill>
              </a:rPr>
              <a:t>промитій</a:t>
            </a:r>
            <a:r>
              <a:rPr lang="ru-RU" altLang="uk-UA" sz="2800" dirty="0">
                <a:solidFill>
                  <a:schemeClr val="tx1"/>
                </a:solidFill>
              </a:rPr>
              <a:t> і </a:t>
            </a:r>
            <a:r>
              <a:rPr lang="ru-RU" altLang="uk-UA" sz="2800" dirty="0" err="1">
                <a:solidFill>
                  <a:schemeClr val="tx1"/>
                </a:solidFill>
              </a:rPr>
              <a:t>висушеній</a:t>
            </a:r>
            <a:r>
              <a:rPr lang="ru-RU" altLang="uk-UA" sz="2800" dirty="0">
                <a:solidFill>
                  <a:schemeClr val="tx1"/>
                </a:solidFill>
              </a:rPr>
              <a:t> </a:t>
            </a:r>
            <a:r>
              <a:rPr lang="ru-RU" altLang="uk-UA" sz="2800" dirty="0" err="1">
                <a:solidFill>
                  <a:schemeClr val="tx1"/>
                </a:solidFill>
              </a:rPr>
              <a:t>порожнині</a:t>
            </a:r>
            <a:r>
              <a:rPr lang="ru-RU" altLang="uk-UA" sz="2800" dirty="0">
                <a:solidFill>
                  <a:schemeClr val="tx1"/>
                </a:solidFill>
              </a:rPr>
              <a:t> рота;</a:t>
            </a:r>
          </a:p>
          <a:p>
            <a:r>
              <a:rPr lang="ru-RU" altLang="uk-UA" sz="2800" dirty="0">
                <a:solidFill>
                  <a:schemeClr val="tx1"/>
                </a:solidFill>
              </a:rPr>
              <a:t> - При </a:t>
            </a:r>
            <a:r>
              <a:rPr lang="ru-RU" altLang="uk-UA" sz="2800" dirty="0" err="1">
                <a:solidFill>
                  <a:schemeClr val="tx1"/>
                </a:solidFill>
              </a:rPr>
              <a:t>застосуванні</a:t>
            </a:r>
            <a:r>
              <a:rPr lang="ru-RU" altLang="uk-UA" sz="2800" dirty="0">
                <a:solidFill>
                  <a:schemeClr val="tx1"/>
                </a:solidFill>
              </a:rPr>
              <a:t> </a:t>
            </a:r>
            <a:r>
              <a:rPr lang="ru-RU" altLang="uk-UA" sz="2800" dirty="0" err="1">
                <a:solidFill>
                  <a:schemeClr val="tx1"/>
                </a:solidFill>
              </a:rPr>
              <a:t>необхідно</a:t>
            </a:r>
            <a:r>
              <a:rPr lang="ru-RU" altLang="uk-UA" sz="2800" dirty="0">
                <a:solidFill>
                  <a:schemeClr val="tx1"/>
                </a:solidFill>
              </a:rPr>
              <a:t> </a:t>
            </a:r>
            <a:r>
              <a:rPr lang="ru-RU" altLang="uk-UA" sz="2800" dirty="0" err="1">
                <a:solidFill>
                  <a:schemeClr val="tx1"/>
                </a:solidFill>
              </a:rPr>
              <a:t>використовувати</a:t>
            </a:r>
            <a:r>
              <a:rPr lang="ru-RU" altLang="uk-UA" sz="2800" dirty="0">
                <a:solidFill>
                  <a:schemeClr val="tx1"/>
                </a:solidFill>
              </a:rPr>
              <a:t> </a:t>
            </a:r>
            <a:r>
              <a:rPr lang="ru-RU" altLang="uk-UA" sz="2800" dirty="0" err="1">
                <a:solidFill>
                  <a:schemeClr val="tx1"/>
                </a:solidFill>
              </a:rPr>
              <a:t>адгезив</a:t>
            </a:r>
            <a:r>
              <a:rPr lang="ru-RU" altLang="uk-UA" sz="2800" dirty="0">
                <a:solidFill>
                  <a:schemeClr val="tx1"/>
                </a:solidFill>
              </a:rPr>
              <a:t> для </a:t>
            </a:r>
            <a:r>
              <a:rPr lang="ru-RU" altLang="uk-UA" sz="2800" dirty="0" err="1">
                <a:solidFill>
                  <a:schemeClr val="tx1"/>
                </a:solidFill>
              </a:rPr>
              <a:t>відбиткової</a:t>
            </a:r>
            <a:r>
              <a:rPr lang="ru-RU" altLang="uk-UA" sz="2800" dirty="0">
                <a:solidFill>
                  <a:schemeClr val="tx1"/>
                </a:solidFill>
              </a:rPr>
              <a:t> ложки;</a:t>
            </a:r>
          </a:p>
          <a:p>
            <a:r>
              <a:rPr lang="ru-RU" altLang="uk-UA" sz="2800" dirty="0">
                <a:solidFill>
                  <a:schemeClr val="tx1"/>
                </a:solidFill>
              </a:rPr>
              <a:t> - </a:t>
            </a:r>
            <a:r>
              <a:rPr lang="ru-RU" altLang="uk-UA" sz="2800" dirty="0" err="1">
                <a:solidFill>
                  <a:schemeClr val="tx1"/>
                </a:solidFill>
              </a:rPr>
              <a:t>Має</a:t>
            </a:r>
            <a:r>
              <a:rPr lang="ru-RU" altLang="uk-UA" sz="2800" dirty="0">
                <a:solidFill>
                  <a:schemeClr val="tx1"/>
                </a:solidFill>
              </a:rPr>
              <a:t> </a:t>
            </a:r>
            <a:r>
              <a:rPr lang="ru-RU" altLang="uk-UA" sz="2800" dirty="0" err="1">
                <a:solidFill>
                  <a:schemeClr val="tx1"/>
                </a:solidFill>
              </a:rPr>
              <a:t>високу</a:t>
            </a:r>
            <a:r>
              <a:rPr lang="ru-RU" altLang="uk-UA" sz="2800" dirty="0">
                <a:solidFill>
                  <a:schemeClr val="tx1"/>
                </a:solidFill>
              </a:rPr>
              <a:t> </a:t>
            </a:r>
            <a:r>
              <a:rPr lang="ru-RU" altLang="uk-UA" sz="2800" dirty="0" err="1">
                <a:solidFill>
                  <a:schemeClr val="tx1"/>
                </a:solidFill>
              </a:rPr>
              <a:t>вартість</a:t>
            </a:r>
            <a:r>
              <a:rPr lang="ru-RU" altLang="uk-UA" sz="2800" dirty="0">
                <a:solidFill>
                  <a:schemeClr val="tx1"/>
                </a:solidFill>
              </a:rPr>
              <a:t>. </a:t>
            </a:r>
          </a:p>
          <a:p>
            <a:r>
              <a:rPr lang="uk-UA" altLang="uk-UA" sz="2800" dirty="0">
                <a:solidFill>
                  <a:schemeClr val="tx1"/>
                </a:solidFill>
              </a:rPr>
              <a:t>-  Не можна замішувати в латексних </a:t>
            </a:r>
            <a:r>
              <a:rPr lang="uk-UA" altLang="uk-UA" sz="2800" dirty="0" err="1">
                <a:solidFill>
                  <a:schemeClr val="tx1"/>
                </a:solidFill>
              </a:rPr>
              <a:t>перчатках</a:t>
            </a:r>
            <a:endParaRPr lang="ru-RU" altLang="uk-UA" sz="2800" dirty="0">
              <a:solidFill>
                <a:schemeClr val="tx1"/>
              </a:solidFill>
            </a:endParaRPr>
          </a:p>
          <a:p>
            <a:endParaRPr lang="uk-U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36652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defRPr/>
            </a:pPr>
            <a:r>
              <a:rPr lang="uk-UA" sz="3200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Поліефірні відбиткові матеріали</a:t>
            </a:r>
            <a:endParaRPr lang="ru-RU" sz="3200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/>
              <a:t>Еластичний незворотний </a:t>
            </a:r>
            <a:r>
              <a:rPr lang="uk-UA" dirty="0" err="1"/>
              <a:t>відбитковий</a:t>
            </a:r>
            <a:r>
              <a:rPr lang="uk-UA" dirty="0"/>
              <a:t> матеріал на основі еластомеру, який отримують шляхом полімеризації поліефірного полімеру малої молярної маси з закінченнями у вигляді </a:t>
            </a:r>
            <a:r>
              <a:rPr lang="uk-UA" dirty="0" err="1"/>
              <a:t>емін</a:t>
            </a:r>
            <a:r>
              <a:rPr lang="uk-UA" dirty="0"/>
              <a:t>-етиленових груп.</a:t>
            </a:r>
          </a:p>
          <a:p>
            <a:r>
              <a:rPr lang="uk-UA" dirty="0"/>
              <a:t>Полімеризація </a:t>
            </a:r>
            <a:r>
              <a:rPr lang="uk-UA" dirty="0" err="1"/>
              <a:t>ініціюється</a:t>
            </a:r>
            <a:r>
              <a:rPr lang="uk-UA" dirty="0"/>
              <a:t> каталізатором – ефіром </a:t>
            </a:r>
            <a:r>
              <a:rPr lang="uk-UA" dirty="0" err="1"/>
              <a:t>сульфонової</a:t>
            </a:r>
            <a:r>
              <a:rPr lang="uk-UA" dirty="0"/>
              <a:t> кислоти.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Поліефірні відбиткові маси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43678" y="1196752"/>
            <a:ext cx="777686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>
                <a:solidFill>
                  <a:srgbClr val="424242"/>
                </a:solidFill>
                <a:latin typeface="Tahoma"/>
              </a:rPr>
              <a:t>Це</a:t>
            </a:r>
            <a:r>
              <a:rPr lang="ru-RU" sz="2000" dirty="0">
                <a:solidFill>
                  <a:srgbClr val="424242"/>
                </a:solidFill>
                <a:latin typeface="Tahoma"/>
              </a:rPr>
              <a:t> </a:t>
            </a:r>
            <a:r>
              <a:rPr lang="ru-RU" sz="2000" dirty="0" err="1">
                <a:solidFill>
                  <a:srgbClr val="424242"/>
                </a:solidFill>
                <a:latin typeface="Tahoma"/>
              </a:rPr>
              <a:t>відносно</a:t>
            </a:r>
            <a:r>
              <a:rPr lang="ru-RU" sz="2000" dirty="0">
                <a:solidFill>
                  <a:srgbClr val="424242"/>
                </a:solidFill>
                <a:latin typeface="Tahoma"/>
              </a:rPr>
              <a:t> </a:t>
            </a:r>
            <a:r>
              <a:rPr lang="ru-RU" sz="2000" dirty="0" err="1">
                <a:solidFill>
                  <a:srgbClr val="424242"/>
                </a:solidFill>
                <a:latin typeface="Tahoma"/>
              </a:rPr>
              <a:t>нові</a:t>
            </a:r>
            <a:r>
              <a:rPr lang="ru-RU" sz="2000" dirty="0">
                <a:solidFill>
                  <a:srgbClr val="424242"/>
                </a:solidFill>
                <a:latin typeface="Tahoma"/>
              </a:rPr>
              <a:t> і </a:t>
            </a:r>
            <a:r>
              <a:rPr lang="ru-RU" sz="2000" dirty="0" err="1">
                <a:solidFill>
                  <a:srgbClr val="424242"/>
                </a:solidFill>
                <a:latin typeface="Tahoma"/>
              </a:rPr>
              <a:t>сучасні</a:t>
            </a:r>
            <a:r>
              <a:rPr lang="ru-RU" sz="2000" dirty="0">
                <a:solidFill>
                  <a:srgbClr val="424242"/>
                </a:solidFill>
                <a:latin typeface="Tahoma"/>
              </a:rPr>
              <a:t> </a:t>
            </a:r>
            <a:r>
              <a:rPr lang="ru-RU" sz="2000" dirty="0" err="1">
                <a:solidFill>
                  <a:srgbClr val="424242"/>
                </a:solidFill>
                <a:latin typeface="Tahoma"/>
              </a:rPr>
              <a:t>відбиткові</a:t>
            </a:r>
            <a:r>
              <a:rPr lang="ru-RU" sz="2000" dirty="0">
                <a:solidFill>
                  <a:srgbClr val="424242"/>
                </a:solidFill>
                <a:latin typeface="Tahoma"/>
              </a:rPr>
              <a:t> </a:t>
            </a:r>
            <a:r>
              <a:rPr lang="ru-RU" sz="2000" dirty="0" err="1">
                <a:solidFill>
                  <a:srgbClr val="424242"/>
                </a:solidFill>
                <a:latin typeface="Tahoma"/>
              </a:rPr>
              <a:t>матеріали</a:t>
            </a:r>
            <a:r>
              <a:rPr lang="ru-RU" sz="2000" dirty="0">
                <a:solidFill>
                  <a:srgbClr val="424242"/>
                </a:solidFill>
                <a:latin typeface="Tahoma"/>
              </a:rPr>
              <a:t> на </a:t>
            </a:r>
            <a:r>
              <a:rPr lang="ru-RU" sz="2000" dirty="0" err="1">
                <a:solidFill>
                  <a:srgbClr val="424242"/>
                </a:solidFill>
                <a:latin typeface="Tahoma"/>
              </a:rPr>
              <a:t>основі</a:t>
            </a:r>
            <a:r>
              <a:rPr lang="ru-RU" sz="2000" dirty="0">
                <a:solidFill>
                  <a:srgbClr val="424242"/>
                </a:solidFill>
                <a:latin typeface="Tahoma"/>
              </a:rPr>
              <a:t> </a:t>
            </a:r>
            <a:r>
              <a:rPr lang="ru-RU" sz="2000" dirty="0" err="1">
                <a:solidFill>
                  <a:srgbClr val="424242"/>
                </a:solidFill>
                <a:latin typeface="Tahoma"/>
              </a:rPr>
              <a:t>поліефірних</a:t>
            </a:r>
            <a:r>
              <a:rPr lang="ru-RU" sz="2000" dirty="0">
                <a:solidFill>
                  <a:srgbClr val="424242"/>
                </a:solidFill>
                <a:latin typeface="Tahoma"/>
              </a:rPr>
              <a:t> смол і </a:t>
            </a:r>
            <a:r>
              <a:rPr lang="ru-RU" sz="2000" dirty="0" err="1">
                <a:solidFill>
                  <a:srgbClr val="424242"/>
                </a:solidFill>
                <a:latin typeface="Tahoma"/>
              </a:rPr>
              <a:t>сульфонових</a:t>
            </a:r>
            <a:r>
              <a:rPr lang="ru-RU" sz="2000" dirty="0">
                <a:solidFill>
                  <a:srgbClr val="424242"/>
                </a:solidFill>
                <a:latin typeface="Tahoma"/>
              </a:rPr>
              <a:t> (</a:t>
            </a:r>
            <a:r>
              <a:rPr lang="ru-RU" sz="2000" dirty="0" err="1">
                <a:solidFill>
                  <a:srgbClr val="424242"/>
                </a:solidFill>
                <a:latin typeface="Tahoma"/>
              </a:rPr>
              <a:t>наповнених</a:t>
            </a:r>
            <a:r>
              <a:rPr lang="ru-RU" sz="2000" dirty="0">
                <a:solidFill>
                  <a:srgbClr val="424242"/>
                </a:solidFill>
                <a:latin typeface="Tahoma"/>
              </a:rPr>
              <a:t> </a:t>
            </a:r>
            <a:r>
              <a:rPr lang="ru-RU" sz="2000" dirty="0" err="1">
                <a:solidFill>
                  <a:srgbClr val="424242"/>
                </a:solidFill>
                <a:latin typeface="Tahoma"/>
              </a:rPr>
              <a:t>жирних</a:t>
            </a:r>
            <a:r>
              <a:rPr lang="ru-RU" sz="2000" dirty="0">
                <a:solidFill>
                  <a:srgbClr val="424242"/>
                </a:solidFill>
                <a:latin typeface="Tahoma"/>
              </a:rPr>
              <a:t>) кислот. За </a:t>
            </a:r>
            <a:r>
              <a:rPr lang="ru-RU" sz="2000" dirty="0" err="1">
                <a:solidFill>
                  <a:srgbClr val="424242"/>
                </a:solidFill>
                <a:latin typeface="Tahoma"/>
              </a:rPr>
              <a:t>рахунок</a:t>
            </a:r>
            <a:r>
              <a:rPr lang="ru-RU" sz="2000" dirty="0">
                <a:solidFill>
                  <a:srgbClr val="424242"/>
                </a:solidFill>
                <a:latin typeface="Tahoma"/>
              </a:rPr>
              <a:t> </a:t>
            </a:r>
            <a:r>
              <a:rPr lang="ru-RU" sz="2000" dirty="0" err="1">
                <a:solidFill>
                  <a:srgbClr val="424242"/>
                </a:solidFill>
                <a:latin typeface="Tahoma"/>
              </a:rPr>
              <a:t>властивостей</a:t>
            </a:r>
            <a:r>
              <a:rPr lang="ru-RU" sz="2000" dirty="0">
                <a:solidFill>
                  <a:srgbClr val="424242"/>
                </a:solidFill>
                <a:latin typeface="Tahoma"/>
              </a:rPr>
              <a:t> </a:t>
            </a:r>
            <a:r>
              <a:rPr lang="ru-RU" sz="2000" dirty="0" err="1">
                <a:solidFill>
                  <a:srgbClr val="424242"/>
                </a:solidFill>
                <a:latin typeface="Tahoma"/>
              </a:rPr>
              <a:t>цих</a:t>
            </a:r>
            <a:r>
              <a:rPr lang="ru-RU" sz="2000" dirty="0">
                <a:solidFill>
                  <a:srgbClr val="424242"/>
                </a:solidFill>
                <a:latin typeface="Tahoma"/>
              </a:rPr>
              <a:t> </a:t>
            </a:r>
            <a:r>
              <a:rPr lang="ru-RU" sz="2000" dirty="0" err="1">
                <a:solidFill>
                  <a:srgbClr val="424242"/>
                </a:solidFill>
                <a:latin typeface="Tahoma"/>
              </a:rPr>
              <a:t>матеріалів</a:t>
            </a:r>
            <a:r>
              <a:rPr lang="ru-RU" sz="2000" dirty="0">
                <a:solidFill>
                  <a:srgbClr val="424242"/>
                </a:solidFill>
                <a:latin typeface="Tahoma"/>
              </a:rPr>
              <a:t>, </a:t>
            </a:r>
            <a:r>
              <a:rPr lang="ru-RU" sz="2000" dirty="0" err="1">
                <a:solidFill>
                  <a:srgbClr val="424242"/>
                </a:solidFill>
                <a:latin typeface="Tahoma"/>
              </a:rPr>
              <a:t>відбитки</a:t>
            </a:r>
            <a:r>
              <a:rPr lang="ru-RU" sz="2000" dirty="0">
                <a:solidFill>
                  <a:srgbClr val="424242"/>
                </a:solidFill>
                <a:latin typeface="Tahoma"/>
              </a:rPr>
              <a:t> з них </a:t>
            </a:r>
            <a:r>
              <a:rPr lang="ru-RU" sz="2000" dirty="0" err="1">
                <a:solidFill>
                  <a:srgbClr val="424242"/>
                </a:solidFill>
                <a:latin typeface="Tahoma"/>
              </a:rPr>
              <a:t>мають</a:t>
            </a:r>
            <a:r>
              <a:rPr lang="ru-RU" sz="2000" dirty="0">
                <a:solidFill>
                  <a:srgbClr val="424242"/>
                </a:solidFill>
                <a:latin typeface="Tahoma"/>
              </a:rPr>
              <a:t> </a:t>
            </a:r>
            <a:r>
              <a:rPr lang="ru-RU" sz="2000" dirty="0" err="1">
                <a:solidFill>
                  <a:srgbClr val="424242"/>
                </a:solidFill>
                <a:latin typeface="Tahoma"/>
              </a:rPr>
              <a:t>дуже</a:t>
            </a:r>
            <a:r>
              <a:rPr lang="ru-RU" sz="2000" dirty="0">
                <a:solidFill>
                  <a:srgbClr val="424242"/>
                </a:solidFill>
                <a:latin typeface="Tahoma"/>
              </a:rPr>
              <a:t> </a:t>
            </a:r>
            <a:r>
              <a:rPr lang="ru-RU" sz="2000" dirty="0" err="1">
                <a:solidFill>
                  <a:srgbClr val="424242"/>
                </a:solidFill>
                <a:latin typeface="Tahoma"/>
              </a:rPr>
              <a:t>високу</a:t>
            </a:r>
            <a:r>
              <a:rPr lang="ru-RU" sz="2000" dirty="0">
                <a:solidFill>
                  <a:srgbClr val="424242"/>
                </a:solidFill>
                <a:latin typeface="Tahoma"/>
              </a:rPr>
              <a:t> </a:t>
            </a:r>
            <a:r>
              <a:rPr lang="ru-RU" sz="2000" dirty="0" err="1">
                <a:solidFill>
                  <a:srgbClr val="424242"/>
                </a:solidFill>
                <a:latin typeface="Tahoma"/>
              </a:rPr>
              <a:t>точність</a:t>
            </a:r>
            <a:r>
              <a:rPr lang="ru-RU" sz="2000" dirty="0">
                <a:solidFill>
                  <a:srgbClr val="424242"/>
                </a:solidFill>
                <a:latin typeface="Tahoma"/>
              </a:rPr>
              <a:t>, </a:t>
            </a:r>
            <a:r>
              <a:rPr lang="ru-RU" sz="2000" dirty="0" err="1">
                <a:solidFill>
                  <a:srgbClr val="424242"/>
                </a:solidFill>
                <a:latin typeface="Tahoma"/>
              </a:rPr>
              <a:t>також</a:t>
            </a:r>
            <a:r>
              <a:rPr lang="ru-RU" sz="2000" dirty="0">
                <a:solidFill>
                  <a:srgbClr val="424242"/>
                </a:solidFill>
                <a:latin typeface="Tahoma"/>
              </a:rPr>
              <a:t> </a:t>
            </a:r>
            <a:r>
              <a:rPr lang="ru-RU" sz="2000" dirty="0" err="1">
                <a:solidFill>
                  <a:srgbClr val="424242"/>
                </a:solidFill>
                <a:latin typeface="Tahoma"/>
              </a:rPr>
              <a:t>початкову</a:t>
            </a:r>
            <a:r>
              <a:rPr lang="ru-RU" sz="2000" dirty="0">
                <a:solidFill>
                  <a:srgbClr val="424242"/>
                </a:solidFill>
                <a:latin typeface="Tahoma"/>
              </a:rPr>
              <a:t> </a:t>
            </a:r>
            <a:r>
              <a:rPr lang="ru-RU" sz="2000" b="1" dirty="0" err="1">
                <a:solidFill>
                  <a:srgbClr val="424242"/>
                </a:solidFill>
                <a:latin typeface="Tahoma"/>
              </a:rPr>
              <a:t>гідрофільність</a:t>
            </a:r>
            <a:r>
              <a:rPr lang="ru-RU" sz="2000" dirty="0">
                <a:solidFill>
                  <a:srgbClr val="424242"/>
                </a:solidFill>
                <a:latin typeface="Tahoma"/>
              </a:rPr>
              <a:t> і </a:t>
            </a:r>
            <a:r>
              <a:rPr lang="ru-RU" sz="2000" dirty="0" err="1">
                <a:solidFill>
                  <a:srgbClr val="424242"/>
                </a:solidFill>
                <a:latin typeface="Tahoma"/>
              </a:rPr>
              <a:t>дуже</a:t>
            </a:r>
            <a:r>
              <a:rPr lang="ru-RU" sz="2000" dirty="0">
                <a:solidFill>
                  <a:srgbClr val="424242"/>
                </a:solidFill>
                <a:latin typeface="Tahoma"/>
              </a:rPr>
              <a:t> </a:t>
            </a:r>
            <a:r>
              <a:rPr lang="ru-RU" sz="2000" dirty="0" err="1">
                <a:solidFill>
                  <a:srgbClr val="424242"/>
                </a:solidFill>
                <a:latin typeface="Tahoma"/>
              </a:rPr>
              <a:t>високу</a:t>
            </a:r>
            <a:r>
              <a:rPr lang="ru-RU" sz="2000" dirty="0">
                <a:solidFill>
                  <a:srgbClr val="424242"/>
                </a:solidFill>
                <a:latin typeface="Tahoma"/>
              </a:rPr>
              <a:t> </a:t>
            </a:r>
            <a:r>
              <a:rPr lang="ru-RU" sz="2000" b="1" dirty="0" err="1">
                <a:solidFill>
                  <a:srgbClr val="424242"/>
                </a:solidFill>
                <a:latin typeface="Tahoma"/>
              </a:rPr>
              <a:t>тіксотропність</a:t>
            </a:r>
            <a:r>
              <a:rPr lang="ru-RU" sz="2000" dirty="0">
                <a:solidFill>
                  <a:srgbClr val="424242"/>
                </a:solidFill>
                <a:latin typeface="Tahoma"/>
              </a:rPr>
              <a:t> (</a:t>
            </a:r>
            <a:r>
              <a:rPr lang="ru-RU" sz="2000" dirty="0" err="1">
                <a:solidFill>
                  <a:srgbClr val="424242"/>
                </a:solidFill>
                <a:latin typeface="Tahoma"/>
              </a:rPr>
              <a:t>це</a:t>
            </a:r>
            <a:r>
              <a:rPr lang="ru-RU" sz="2000" dirty="0">
                <a:solidFill>
                  <a:srgbClr val="424242"/>
                </a:solidFill>
                <a:latin typeface="Tahoma"/>
              </a:rPr>
              <a:t> </a:t>
            </a:r>
            <a:r>
              <a:rPr lang="ru-RU" sz="2000" dirty="0" err="1">
                <a:solidFill>
                  <a:srgbClr val="424242"/>
                </a:solidFill>
                <a:latin typeface="Tahoma"/>
              </a:rPr>
              <a:t>означає</a:t>
            </a:r>
            <a:r>
              <a:rPr lang="ru-RU" sz="2000" dirty="0">
                <a:solidFill>
                  <a:srgbClr val="424242"/>
                </a:solidFill>
                <a:latin typeface="Tahoma"/>
              </a:rPr>
              <a:t>, </a:t>
            </a:r>
            <a:r>
              <a:rPr lang="ru-RU" sz="2000" dirty="0" err="1">
                <a:solidFill>
                  <a:srgbClr val="424242"/>
                </a:solidFill>
                <a:latin typeface="Tahoma"/>
              </a:rPr>
              <a:t>що</a:t>
            </a:r>
            <a:r>
              <a:rPr lang="ru-RU" sz="2000" dirty="0">
                <a:solidFill>
                  <a:srgbClr val="424242"/>
                </a:solidFill>
                <a:latin typeface="Tahoma"/>
              </a:rPr>
              <a:t> </a:t>
            </a:r>
            <a:r>
              <a:rPr lang="ru-RU" sz="2000" dirty="0" err="1">
                <a:solidFill>
                  <a:srgbClr val="424242"/>
                </a:solidFill>
                <a:latin typeface="Tahoma"/>
              </a:rPr>
              <a:t>матеріал</a:t>
            </a:r>
            <a:r>
              <a:rPr lang="ru-RU" sz="2000" dirty="0">
                <a:solidFill>
                  <a:srgbClr val="424242"/>
                </a:solidFill>
                <a:latin typeface="Tahoma"/>
              </a:rPr>
              <a:t> </a:t>
            </a:r>
            <a:r>
              <a:rPr lang="ru-RU" sz="2000" dirty="0" err="1">
                <a:solidFill>
                  <a:srgbClr val="424242"/>
                </a:solidFill>
                <a:latin typeface="Tahoma"/>
              </a:rPr>
              <a:t>має</a:t>
            </a:r>
            <a:r>
              <a:rPr lang="ru-RU" sz="2000" dirty="0">
                <a:solidFill>
                  <a:srgbClr val="424242"/>
                </a:solidFill>
                <a:latin typeface="Tahoma"/>
              </a:rPr>
              <a:t> </a:t>
            </a:r>
            <a:r>
              <a:rPr lang="ru-RU" sz="2000" dirty="0" err="1">
                <a:solidFill>
                  <a:srgbClr val="424242"/>
                </a:solidFill>
                <a:latin typeface="Tahoma"/>
              </a:rPr>
              <a:t>високу</a:t>
            </a:r>
            <a:r>
              <a:rPr lang="ru-RU" sz="2000" dirty="0">
                <a:solidFill>
                  <a:srgbClr val="424242"/>
                </a:solidFill>
                <a:latin typeface="Tahoma"/>
              </a:rPr>
              <a:t> </a:t>
            </a:r>
            <a:r>
              <a:rPr lang="ru-RU" sz="2000" dirty="0" err="1">
                <a:solidFill>
                  <a:srgbClr val="424242"/>
                </a:solidFill>
                <a:latin typeface="Tahoma"/>
              </a:rPr>
              <a:t>пластичну</a:t>
            </a:r>
            <a:r>
              <a:rPr lang="ru-RU" sz="2000" dirty="0">
                <a:solidFill>
                  <a:srgbClr val="424242"/>
                </a:solidFill>
                <a:latin typeface="Tahoma"/>
              </a:rPr>
              <a:t> </a:t>
            </a:r>
            <a:r>
              <a:rPr lang="ru-RU" sz="2000" dirty="0" err="1">
                <a:solidFill>
                  <a:srgbClr val="424242"/>
                </a:solidFill>
                <a:latin typeface="Tahoma"/>
              </a:rPr>
              <a:t>в’язкість</a:t>
            </a:r>
            <a:r>
              <a:rPr lang="ru-RU" sz="2000" dirty="0">
                <a:solidFill>
                  <a:srgbClr val="424242"/>
                </a:solidFill>
                <a:latin typeface="Tahoma"/>
              </a:rPr>
              <a:t>, </a:t>
            </a:r>
            <a:r>
              <a:rPr lang="ru-RU" sz="2000" dirty="0" err="1">
                <a:solidFill>
                  <a:srgbClr val="424242"/>
                </a:solidFill>
                <a:latin typeface="Tahoma"/>
              </a:rPr>
              <a:t>тобто</a:t>
            </a:r>
            <a:r>
              <a:rPr lang="ru-RU" sz="2000" dirty="0">
                <a:solidFill>
                  <a:srgbClr val="424242"/>
                </a:solidFill>
                <a:latin typeface="Tahoma"/>
              </a:rPr>
              <a:t> </a:t>
            </a:r>
            <a:r>
              <a:rPr lang="ru-RU" sz="2000" dirty="0" err="1">
                <a:solidFill>
                  <a:srgbClr val="424242"/>
                </a:solidFill>
                <a:latin typeface="Tahoma"/>
              </a:rPr>
              <a:t>тече</a:t>
            </a:r>
            <a:r>
              <a:rPr lang="ru-RU" sz="2000" dirty="0">
                <a:solidFill>
                  <a:srgbClr val="424242"/>
                </a:solidFill>
                <a:latin typeface="Tahoma"/>
              </a:rPr>
              <a:t> </a:t>
            </a:r>
            <a:r>
              <a:rPr lang="ru-RU" sz="2000" dirty="0" err="1">
                <a:solidFill>
                  <a:srgbClr val="424242"/>
                </a:solidFill>
                <a:latin typeface="Tahoma"/>
              </a:rPr>
              <a:t>під</a:t>
            </a:r>
            <a:r>
              <a:rPr lang="ru-RU" sz="2000" dirty="0">
                <a:solidFill>
                  <a:srgbClr val="424242"/>
                </a:solidFill>
                <a:latin typeface="Tahoma"/>
              </a:rPr>
              <a:t> </a:t>
            </a:r>
            <a:r>
              <a:rPr lang="ru-RU" sz="2000" dirty="0" err="1">
                <a:solidFill>
                  <a:srgbClr val="424242"/>
                </a:solidFill>
                <a:latin typeface="Tahoma"/>
              </a:rPr>
              <a:t>тиском</a:t>
            </a:r>
            <a:r>
              <a:rPr lang="ru-RU" sz="2000" dirty="0">
                <a:solidFill>
                  <a:srgbClr val="424242"/>
                </a:solidFill>
                <a:latin typeface="Tahoma"/>
              </a:rPr>
              <a:t> і </a:t>
            </a:r>
            <a:r>
              <a:rPr lang="ru-RU" sz="2000" dirty="0" err="1">
                <a:solidFill>
                  <a:srgbClr val="424242"/>
                </a:solidFill>
                <a:latin typeface="Tahoma"/>
              </a:rPr>
              <a:t>зберігає</a:t>
            </a:r>
            <a:r>
              <a:rPr lang="ru-RU" sz="2000" dirty="0">
                <a:solidFill>
                  <a:srgbClr val="424242"/>
                </a:solidFill>
                <a:latin typeface="Tahoma"/>
              </a:rPr>
              <a:t> </a:t>
            </a:r>
            <a:r>
              <a:rPr lang="ru-RU" sz="2000" dirty="0" err="1">
                <a:solidFill>
                  <a:srgbClr val="424242"/>
                </a:solidFill>
                <a:latin typeface="Tahoma"/>
              </a:rPr>
              <a:t>в’язкість</a:t>
            </a:r>
            <a:r>
              <a:rPr lang="ru-RU" sz="2000" dirty="0">
                <a:solidFill>
                  <a:srgbClr val="424242"/>
                </a:solidFill>
                <a:latin typeface="Tahoma"/>
              </a:rPr>
              <a:t> на зубному </a:t>
            </a:r>
            <a:r>
              <a:rPr lang="ru-RU" sz="2000" dirty="0" err="1">
                <a:solidFill>
                  <a:srgbClr val="424242"/>
                </a:solidFill>
                <a:latin typeface="Tahoma"/>
              </a:rPr>
              <a:t>ряді</a:t>
            </a:r>
            <a:r>
              <a:rPr lang="ru-RU" sz="2000" dirty="0">
                <a:solidFill>
                  <a:srgbClr val="424242"/>
                </a:solidFill>
                <a:latin typeface="Tahoma"/>
              </a:rPr>
              <a:t>). </a:t>
            </a:r>
            <a:r>
              <a:rPr lang="ru-RU" sz="2000" dirty="0" err="1">
                <a:solidFill>
                  <a:srgbClr val="424242"/>
                </a:solidFill>
                <a:latin typeface="Tahoma"/>
              </a:rPr>
              <a:t>Бувають</a:t>
            </a:r>
            <a:r>
              <a:rPr lang="ru-RU" sz="2000" dirty="0">
                <a:solidFill>
                  <a:srgbClr val="424242"/>
                </a:solidFill>
                <a:latin typeface="Tahoma"/>
              </a:rPr>
              <a:t> </a:t>
            </a:r>
            <a:r>
              <a:rPr lang="ru-RU" sz="2000" dirty="0" err="1">
                <a:solidFill>
                  <a:srgbClr val="424242"/>
                </a:solidFill>
                <a:latin typeface="Tahoma"/>
              </a:rPr>
              <a:t>лише</a:t>
            </a:r>
            <a:r>
              <a:rPr lang="ru-RU" sz="2000" dirty="0">
                <a:solidFill>
                  <a:srgbClr val="424242"/>
                </a:solidFill>
                <a:latin typeface="Tahoma"/>
              </a:rPr>
              <a:t> </a:t>
            </a:r>
            <a:r>
              <a:rPr lang="ru-RU" sz="2000" dirty="0" err="1">
                <a:solidFill>
                  <a:srgbClr val="424242"/>
                </a:solidFill>
                <a:latin typeface="Tahoma"/>
              </a:rPr>
              <a:t>низького</a:t>
            </a:r>
            <a:r>
              <a:rPr lang="ru-RU" sz="2000" dirty="0">
                <a:solidFill>
                  <a:srgbClr val="424242"/>
                </a:solidFill>
                <a:latin typeface="Tahoma"/>
              </a:rPr>
              <a:t> та </a:t>
            </a:r>
            <a:r>
              <a:rPr lang="ru-RU" sz="2000" dirty="0" err="1">
                <a:solidFill>
                  <a:srgbClr val="424242"/>
                </a:solidFill>
                <a:latin typeface="Tahoma"/>
              </a:rPr>
              <a:t>середнього</a:t>
            </a:r>
            <a:r>
              <a:rPr lang="ru-RU" sz="2000" dirty="0">
                <a:solidFill>
                  <a:srgbClr val="424242"/>
                </a:solidFill>
                <a:latin typeface="Tahoma"/>
              </a:rPr>
              <a:t> </a:t>
            </a:r>
            <a:r>
              <a:rPr lang="ru-RU" sz="2000" dirty="0" err="1">
                <a:solidFill>
                  <a:srgbClr val="424242"/>
                </a:solidFill>
                <a:latin typeface="Tahoma"/>
              </a:rPr>
              <a:t>ступеня</a:t>
            </a:r>
            <a:r>
              <a:rPr lang="ru-RU" sz="2000" dirty="0">
                <a:solidFill>
                  <a:srgbClr val="424242"/>
                </a:solidFill>
                <a:latin typeface="Tahoma"/>
              </a:rPr>
              <a:t> </a:t>
            </a:r>
            <a:r>
              <a:rPr lang="ru-RU" sz="2000" dirty="0" err="1">
                <a:solidFill>
                  <a:srgbClr val="424242"/>
                </a:solidFill>
                <a:latin typeface="Tahoma"/>
              </a:rPr>
              <a:t>в’язкості</a:t>
            </a:r>
            <a:r>
              <a:rPr lang="ru-RU" sz="2000" dirty="0">
                <a:solidFill>
                  <a:srgbClr val="424242"/>
                </a:solidFill>
                <a:latin typeface="Tahoma"/>
              </a:rPr>
              <a:t>, </a:t>
            </a:r>
            <a:r>
              <a:rPr lang="ru-RU" sz="2000" dirty="0" err="1">
                <a:solidFill>
                  <a:srgbClr val="424242"/>
                </a:solidFill>
                <a:latin typeface="Tahoma"/>
              </a:rPr>
              <a:t>що</a:t>
            </a:r>
            <a:r>
              <a:rPr lang="ru-RU" sz="2000" dirty="0">
                <a:solidFill>
                  <a:srgbClr val="424242"/>
                </a:solidFill>
                <a:latin typeface="Tahoma"/>
              </a:rPr>
              <a:t> </a:t>
            </a:r>
            <a:r>
              <a:rPr lang="ru-RU" sz="2000" dirty="0" err="1">
                <a:solidFill>
                  <a:srgbClr val="424242"/>
                </a:solidFill>
                <a:latin typeface="Tahoma"/>
              </a:rPr>
              <a:t>зумовлює</a:t>
            </a:r>
            <a:r>
              <a:rPr lang="ru-RU" sz="2000" dirty="0">
                <a:solidFill>
                  <a:srgbClr val="424242"/>
                </a:solidFill>
                <a:latin typeface="Tahoma"/>
              </a:rPr>
              <a:t> </a:t>
            </a:r>
            <a:r>
              <a:rPr lang="ru-RU" sz="2000" dirty="0" err="1">
                <a:solidFill>
                  <a:srgbClr val="424242"/>
                </a:solidFill>
                <a:latin typeface="Tahoma"/>
              </a:rPr>
              <a:t>їх</a:t>
            </a:r>
            <a:r>
              <a:rPr lang="ru-RU" sz="2000" dirty="0">
                <a:solidFill>
                  <a:srgbClr val="424242"/>
                </a:solidFill>
                <a:latin typeface="Tahoma"/>
              </a:rPr>
              <a:t> </a:t>
            </a:r>
            <a:r>
              <a:rPr lang="ru-RU" sz="2000" dirty="0" err="1">
                <a:solidFill>
                  <a:srgbClr val="424242"/>
                </a:solidFill>
                <a:latin typeface="Tahoma"/>
              </a:rPr>
              <a:t>використання</a:t>
            </a:r>
            <a:r>
              <a:rPr lang="ru-RU" sz="2000" dirty="0">
                <a:solidFill>
                  <a:srgbClr val="424242"/>
                </a:solidFill>
                <a:latin typeface="Tahoma"/>
              </a:rPr>
              <a:t>. </a:t>
            </a:r>
            <a:r>
              <a:rPr lang="ru-RU" sz="2000" dirty="0" err="1">
                <a:solidFill>
                  <a:srgbClr val="424242"/>
                </a:solidFill>
                <a:latin typeface="Tahoma"/>
              </a:rPr>
              <a:t>Ці</a:t>
            </a:r>
            <a:r>
              <a:rPr lang="ru-RU" sz="2000" dirty="0">
                <a:solidFill>
                  <a:srgbClr val="424242"/>
                </a:solidFill>
                <a:latin typeface="Tahoma"/>
              </a:rPr>
              <a:t> </a:t>
            </a:r>
            <a:r>
              <a:rPr lang="ru-RU" sz="2000" dirty="0" err="1">
                <a:solidFill>
                  <a:srgbClr val="424242"/>
                </a:solidFill>
                <a:latin typeface="Tahoma"/>
              </a:rPr>
              <a:t>матеріали</a:t>
            </a:r>
            <a:endParaRPr lang="ru-RU" sz="2000" dirty="0">
              <a:solidFill>
                <a:srgbClr val="424242"/>
              </a:solidFill>
              <a:latin typeface="Tahoma"/>
            </a:endParaRPr>
          </a:p>
          <a:p>
            <a:r>
              <a:rPr lang="ru-RU" sz="2000" dirty="0">
                <a:solidFill>
                  <a:srgbClr val="424242"/>
                </a:solidFill>
                <a:latin typeface="Tahoma"/>
              </a:rPr>
              <a:t> </a:t>
            </a:r>
            <a:r>
              <a:rPr lang="ru-RU" sz="2000" dirty="0" err="1">
                <a:solidFill>
                  <a:srgbClr val="424242"/>
                </a:solidFill>
                <a:latin typeface="Tahoma"/>
              </a:rPr>
              <a:t>можуть</a:t>
            </a:r>
            <a:r>
              <a:rPr lang="ru-RU" sz="2000" dirty="0">
                <a:solidFill>
                  <a:srgbClr val="424242"/>
                </a:solidFill>
                <a:latin typeface="Tahoma"/>
              </a:rPr>
              <a:t> </a:t>
            </a:r>
            <a:r>
              <a:rPr lang="ru-RU" sz="2000" dirty="0" err="1">
                <a:solidFill>
                  <a:srgbClr val="424242"/>
                </a:solidFill>
                <a:latin typeface="Tahoma"/>
              </a:rPr>
              <a:t>застосовуватись</a:t>
            </a:r>
            <a:r>
              <a:rPr lang="ru-RU" sz="2000" dirty="0">
                <a:solidFill>
                  <a:srgbClr val="424242"/>
                </a:solidFill>
                <a:latin typeface="Tahoma"/>
              </a:rPr>
              <a:t> для </a:t>
            </a:r>
            <a:r>
              <a:rPr lang="ru-RU" sz="2000" dirty="0" err="1">
                <a:solidFill>
                  <a:srgbClr val="424242"/>
                </a:solidFill>
                <a:latin typeface="Tahoma"/>
              </a:rPr>
              <a:t>отримання</a:t>
            </a:r>
            <a:r>
              <a:rPr lang="ru-RU" sz="2000" dirty="0">
                <a:solidFill>
                  <a:srgbClr val="424242"/>
                </a:solidFill>
                <a:latin typeface="Tahoma"/>
              </a:rPr>
              <a:t> </a:t>
            </a:r>
            <a:r>
              <a:rPr lang="ru-RU" sz="2000" dirty="0" err="1">
                <a:solidFill>
                  <a:srgbClr val="424242"/>
                </a:solidFill>
                <a:latin typeface="Tahoma"/>
              </a:rPr>
              <a:t>відбитків</a:t>
            </a:r>
            <a:r>
              <a:rPr lang="ru-RU" sz="2000" dirty="0">
                <a:solidFill>
                  <a:srgbClr val="424242"/>
                </a:solidFill>
                <a:latin typeface="Tahoma"/>
              </a:rPr>
              <a:t> монофазною </a:t>
            </a:r>
            <a:r>
              <a:rPr lang="ru-RU" sz="2000" dirty="0" err="1">
                <a:solidFill>
                  <a:srgbClr val="424242"/>
                </a:solidFill>
                <a:latin typeface="Tahoma"/>
              </a:rPr>
              <a:t>технологією</a:t>
            </a:r>
            <a:r>
              <a:rPr lang="ru-RU" sz="2000" dirty="0">
                <a:solidFill>
                  <a:srgbClr val="424242"/>
                </a:solidFill>
                <a:latin typeface="Tahoma"/>
              </a:rPr>
              <a:t>, </a:t>
            </a:r>
            <a:r>
              <a:rPr lang="ru-RU" sz="2000" dirty="0" err="1">
                <a:solidFill>
                  <a:srgbClr val="424242"/>
                </a:solidFill>
                <a:latin typeface="Tahoma"/>
              </a:rPr>
              <a:t>тобто</a:t>
            </a:r>
            <a:r>
              <a:rPr lang="ru-RU" sz="2000" dirty="0">
                <a:solidFill>
                  <a:srgbClr val="424242"/>
                </a:solidFill>
                <a:latin typeface="Tahoma"/>
              </a:rPr>
              <a:t> </a:t>
            </a:r>
            <a:r>
              <a:rPr lang="ru-RU" sz="2000" dirty="0" err="1">
                <a:solidFill>
                  <a:srgbClr val="424242"/>
                </a:solidFill>
                <a:latin typeface="Tahoma"/>
              </a:rPr>
              <a:t>одношаровою</a:t>
            </a:r>
            <a:r>
              <a:rPr lang="ru-RU" sz="2000" dirty="0">
                <a:solidFill>
                  <a:srgbClr val="424242"/>
                </a:solidFill>
                <a:latin typeface="Tahoma"/>
              </a:rPr>
              <a:t>.</a:t>
            </a:r>
            <a:endParaRPr lang="ru-RU" sz="2000" b="0" i="0" dirty="0">
              <a:solidFill>
                <a:srgbClr val="424242"/>
              </a:solidFill>
              <a:effectLst/>
              <a:latin typeface="Tahoma"/>
            </a:endParaRPr>
          </a:p>
        </p:txBody>
      </p:sp>
      <p:pic>
        <p:nvPicPr>
          <p:cNvPr id="11266" name="Picture 2" descr="Результат пошуку зображень за запитом &quot;поліефірні відбиткові матеріал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509120"/>
            <a:ext cx="4752528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854254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Сетка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3514</TotalTime>
  <Words>4245</Words>
  <Application>Microsoft Office PowerPoint</Application>
  <PresentationFormat>Екран (4:3)</PresentationFormat>
  <Paragraphs>732</Paragraphs>
  <Slides>122</Slides>
  <Notes>0</Notes>
  <HiddenSlides>3</HiddenSlides>
  <MMClips>0</MMClips>
  <ScaleCrop>false</ScaleCrop>
  <HeadingPairs>
    <vt:vector size="6" baseType="variant">
      <vt:variant>
        <vt:lpstr>Використані шрифти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122</vt:i4>
      </vt:variant>
    </vt:vector>
  </HeadingPairs>
  <TitlesOfParts>
    <vt:vector size="131" baseType="lpstr">
      <vt:lpstr>Arial</vt:lpstr>
      <vt:lpstr>Franklin Gothic Book</vt:lpstr>
      <vt:lpstr>Franklin Gothic Medium</vt:lpstr>
      <vt:lpstr>Open Sans</vt:lpstr>
      <vt:lpstr>Tahoma</vt:lpstr>
      <vt:lpstr>Times New Roman</vt:lpstr>
      <vt:lpstr>Wingdings</vt:lpstr>
      <vt:lpstr>Wingdings 2</vt:lpstr>
      <vt:lpstr>Трек</vt:lpstr>
      <vt:lpstr>Відбитки та відбиткові маси в ортопедичній стоматології         лектор – завІДУВАЧ кафедри ортопедичної стоматології.                    д.мед.н.,доц. Костенко Світлана Борисівна </vt:lpstr>
      <vt:lpstr>Протезне поле      відбиток      модель протез       протезне поле</vt:lpstr>
      <vt:lpstr>Презентація PowerPoint</vt:lpstr>
      <vt:lpstr>Презентація PowerPoint</vt:lpstr>
      <vt:lpstr>Відбитки</vt:lpstr>
      <vt:lpstr>Презентація PowerPoint</vt:lpstr>
      <vt:lpstr>Презентація PowerPoint</vt:lpstr>
      <vt:lpstr>Презентація PowerPoint</vt:lpstr>
      <vt:lpstr>Класифікація моделей</vt:lpstr>
      <vt:lpstr>Класифікація відбитків</vt:lpstr>
      <vt:lpstr>Класифікація відбитків за Гавріловим Є.І</vt:lpstr>
      <vt:lpstr>Анатомічні відбитки – </vt:lpstr>
      <vt:lpstr>Функціональні відбитки –</vt:lpstr>
      <vt:lpstr>Презентація PowerPoint</vt:lpstr>
      <vt:lpstr>Презентація PowerPoint</vt:lpstr>
      <vt:lpstr>Презентація PowerPoint</vt:lpstr>
      <vt:lpstr>Презентація PowerPoint</vt:lpstr>
      <vt:lpstr>      Відбиткові ложки</vt:lpstr>
      <vt:lpstr>Класифікація відбиткових ложок</vt:lpstr>
      <vt:lpstr>Класифікація відбиткових ложок</vt:lpstr>
      <vt:lpstr>За стороною застосування:</vt:lpstr>
      <vt:lpstr>За ступенем відповідності протезному ложу:</vt:lpstr>
      <vt:lpstr>За матеріалом: </vt:lpstr>
      <vt:lpstr>За протяжністю: </vt:lpstr>
      <vt:lpstr>Презентація PowerPoint</vt:lpstr>
      <vt:lpstr>Критерії, що впливають на отримання якісних відбитків:</vt:lpstr>
      <vt:lpstr>Вимоги до якісного відбитку:</vt:lpstr>
      <vt:lpstr>Вимоги до якісного відбитку:</vt:lpstr>
      <vt:lpstr>Оцінка якісного відбитку</vt:lpstr>
      <vt:lpstr>Відбиткові матеріали</vt:lpstr>
      <vt:lpstr>Вимоги до відбиткових матеріалів:</vt:lpstr>
      <vt:lpstr>Вимоги до відбиткових матеріалів:</vt:lpstr>
      <vt:lpstr>Основні властивості відбиткових матеріалів:</vt:lpstr>
      <vt:lpstr>Гідрофільність і гідрофобність</vt:lpstr>
      <vt:lpstr>Гідрофільність і гідрофобність</vt:lpstr>
      <vt:lpstr>Тиксотропність -</vt:lpstr>
      <vt:lpstr>Тест на тиксотропність:</vt:lpstr>
      <vt:lpstr>В’язкість -</vt:lpstr>
      <vt:lpstr>Презентація PowerPoint</vt:lpstr>
      <vt:lpstr>Точність відображення рельєфу поверхні відбитковим матеріалом: </vt:lpstr>
      <vt:lpstr>Точність відображення відбитковим матеріалом рельєфу поверхні:</vt:lpstr>
      <vt:lpstr>Характеристика деформації відбиткових матеріалів при стисканні</vt:lpstr>
      <vt:lpstr>Оцінка деформації при стисканні відбиткових матеріалів</vt:lpstr>
      <vt:lpstr>Відновлення відбиткових матеріалів після деформації</vt:lpstr>
      <vt:lpstr>Відновлення відбиткових матеріалів після деформації </vt:lpstr>
      <vt:lpstr>Презентація PowerPoint</vt:lpstr>
      <vt:lpstr>Усадка відбиткових матеріалів</vt:lpstr>
      <vt:lpstr>Визначення усадки відбиткових матеріалів</vt:lpstr>
      <vt:lpstr>Зміни маси гідроколоїдних відбиткових матеріалів, залежно від вмісту води при різноманітних умовах зберігання відбитків</vt:lpstr>
      <vt:lpstr>Усадка альгінатних відбиткових матеріалів в залежності від умов зберігання відбитку</vt:lpstr>
      <vt:lpstr>Усадка еластомерних відбиткових матеріалів</vt:lpstr>
      <vt:lpstr>Лінійна усадка еластомерних відбиткових матеріалів </vt:lpstr>
      <vt:lpstr>Лінійна усадка еластомерних відбиткових матеріалів</vt:lpstr>
      <vt:lpstr>Історія розвитку відбиткових матеріалів</vt:lpstr>
      <vt:lpstr>Історія розвитку відбиткових матеріалів</vt:lpstr>
      <vt:lpstr>Вимоги до відбиткових матеріалів:</vt:lpstr>
      <vt:lpstr>Вимоги до відбиткових матеріалів:</vt:lpstr>
      <vt:lpstr>Вимоги до відбиткових матеріалів:</vt:lpstr>
      <vt:lpstr>Класифікація відбиткових матеріалів</vt:lpstr>
      <vt:lpstr>Класифікація відбиткових матеріалів</vt:lpstr>
      <vt:lpstr>Матеріали, що кристалізуються або тверді відбиткові матеріали</vt:lpstr>
      <vt:lpstr>Презентація PowerPoint</vt:lpstr>
      <vt:lpstr>Класи гіпсу</vt:lpstr>
      <vt:lpstr>Типи гіпсу </vt:lpstr>
      <vt:lpstr>Фази кристалізації гіпсу</vt:lpstr>
      <vt:lpstr>Гіпсові відбитки </vt:lpstr>
      <vt:lpstr>Гіпс стоматологічний</vt:lpstr>
      <vt:lpstr>Цинк оксид-евгенольні матеріали</vt:lpstr>
      <vt:lpstr>Цинк-оксид евгенольні матеріали</vt:lpstr>
      <vt:lpstr>Тверді відбиткові матеріали </vt:lpstr>
      <vt:lpstr>Термопластичні матеріали (компаунд)</vt:lpstr>
      <vt:lpstr>Термопластичні відбиткові матеріали</vt:lpstr>
      <vt:lpstr>Презентація PowerPoint</vt:lpstr>
      <vt:lpstr>Термопластичні відбиткові матеріали</vt:lpstr>
      <vt:lpstr>Термопластичні відбиткові матеріали</vt:lpstr>
      <vt:lpstr>Агар-агарові гідроколоїди</vt:lpstr>
      <vt:lpstr>Гідроколоїдна маса</vt:lpstr>
      <vt:lpstr>   </vt:lpstr>
      <vt:lpstr>Складові частини альгінатних відбиткових матеріалів</vt:lpstr>
      <vt:lpstr>Альгінатні відбиткові матеріали</vt:lpstr>
      <vt:lpstr>Альгінатні відбиткові матеріали</vt:lpstr>
      <vt:lpstr>Замішування альгінатної маси</vt:lpstr>
      <vt:lpstr>Альгінатні відбитки</vt:lpstr>
      <vt:lpstr>Безводневі еластомери (за хімічним складом):</vt:lpstr>
      <vt:lpstr>Безводневі еластомери (за в’язкістю):</vt:lpstr>
      <vt:lpstr>Полісульфідні відбиткові матеріали (тіоколи)</vt:lpstr>
      <vt:lpstr>Представники</vt:lpstr>
      <vt:lpstr>Презентація PowerPoint</vt:lpstr>
      <vt:lpstr>С-силіконові відбиткові матеріали</vt:lpstr>
      <vt:lpstr>Силіконові матеріали конденсаційного типу  (С- силікони)</vt:lpstr>
      <vt:lpstr>С - силікони</vt:lpstr>
      <vt:lpstr>Переваги</vt:lpstr>
      <vt:lpstr>Недоліки</vt:lpstr>
      <vt:lpstr>А-силіконові відбиткові матеріали (вінілполісилоксани)</vt:lpstr>
      <vt:lpstr>А- силікони</vt:lpstr>
      <vt:lpstr>Переваги</vt:lpstr>
      <vt:lpstr>Недоліки</vt:lpstr>
      <vt:lpstr>Поліефірні відбиткові матеріали</vt:lpstr>
      <vt:lpstr>Поліефірні відбиткові маси</vt:lpstr>
      <vt:lpstr>Поліефірні відбиткові матеріали</vt:lpstr>
      <vt:lpstr>Переваги поліефірів</vt:lpstr>
      <vt:lpstr>Переваги поліефірів</vt:lpstr>
      <vt:lpstr>Недоліки</vt:lpstr>
      <vt:lpstr>Покази</vt:lpstr>
      <vt:lpstr>Презентація PowerPoint</vt:lpstr>
      <vt:lpstr>Презентація PowerPoint</vt:lpstr>
      <vt:lpstr>Презентація PowerPoint</vt:lpstr>
      <vt:lpstr>Основні періоди часу під час роботи з відбитковими матеріалами</vt:lpstr>
      <vt:lpstr>Основні періоди часу, які використовуються при роботі з відбитковими матеріалами</vt:lpstr>
      <vt:lpstr>Методи приготування відбиткових матеріалів:</vt:lpstr>
      <vt:lpstr>Методики отримання відбитків</vt:lpstr>
      <vt:lpstr>Методики отримання відбитків</vt:lpstr>
      <vt:lpstr>Одношаровий одноетапний відбиток</vt:lpstr>
      <vt:lpstr>Переваги та недоліки одношарового одноетапного відбитку:</vt:lpstr>
      <vt:lpstr>Двошаровий одноетапний відбиток</vt:lpstr>
      <vt:lpstr>Переваги та недоліки двошарового одноетапного відбитку:</vt:lpstr>
      <vt:lpstr>Двошаровий двохетапний відбиток</vt:lpstr>
      <vt:lpstr>Переваги та недоліки двошарового двохетапного відбитку:</vt:lpstr>
      <vt:lpstr>Презентація PowerPoint</vt:lpstr>
      <vt:lpstr>Презентація PowerPoint</vt:lpstr>
      <vt:lpstr>Дезінфекція відбитків:</vt:lpstr>
      <vt:lpstr>ДЯКУЮ ЗА УВАГУ!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UzhNU</cp:lastModifiedBy>
  <cp:revision>335</cp:revision>
  <dcterms:created xsi:type="dcterms:W3CDTF">2018-03-04T14:54:20Z</dcterms:created>
  <dcterms:modified xsi:type="dcterms:W3CDTF">2022-11-08T19:34:08Z</dcterms:modified>
</cp:coreProperties>
</file>