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70"/>
  </p:notesMasterIdLst>
  <p:sldIdLst>
    <p:sldId id="256" r:id="rId2"/>
    <p:sldId id="257" r:id="rId3"/>
    <p:sldId id="258" r:id="rId4"/>
    <p:sldId id="288" r:id="rId5"/>
    <p:sldId id="289" r:id="rId6"/>
    <p:sldId id="29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5" r:id="rId15"/>
    <p:sldId id="276" r:id="rId16"/>
    <p:sldId id="278" r:id="rId17"/>
    <p:sldId id="277" r:id="rId18"/>
    <p:sldId id="260" r:id="rId19"/>
    <p:sldId id="295" r:id="rId20"/>
    <p:sldId id="296" r:id="rId21"/>
    <p:sldId id="270" r:id="rId22"/>
    <p:sldId id="279" r:id="rId23"/>
    <p:sldId id="271" r:id="rId24"/>
    <p:sldId id="274" r:id="rId25"/>
    <p:sldId id="283" r:id="rId26"/>
    <p:sldId id="286" r:id="rId27"/>
    <p:sldId id="287" r:id="rId28"/>
    <p:sldId id="273" r:id="rId29"/>
    <p:sldId id="280" r:id="rId30"/>
    <p:sldId id="281" r:id="rId31"/>
    <p:sldId id="282" r:id="rId32"/>
    <p:sldId id="284" r:id="rId33"/>
    <p:sldId id="285" r:id="rId34"/>
    <p:sldId id="291" r:id="rId35"/>
    <p:sldId id="292" r:id="rId36"/>
    <p:sldId id="293" r:id="rId37"/>
    <p:sldId id="294" r:id="rId38"/>
    <p:sldId id="297" r:id="rId39"/>
    <p:sldId id="298" r:id="rId40"/>
    <p:sldId id="299" r:id="rId41"/>
    <p:sldId id="300" r:id="rId42"/>
    <p:sldId id="301" r:id="rId43"/>
    <p:sldId id="304" r:id="rId44"/>
    <p:sldId id="302" r:id="rId45"/>
    <p:sldId id="303" r:id="rId46"/>
    <p:sldId id="305" r:id="rId47"/>
    <p:sldId id="306" r:id="rId48"/>
    <p:sldId id="308" r:id="rId49"/>
    <p:sldId id="307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16" r:id="rId6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A9F2E-54E5-47D9-9B9F-56E63ABA192A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FE4C6-4727-4398-8B23-A86931F455F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53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FE4C6-4727-4398-8B23-A86931F455F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412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9" y="260648"/>
            <a:ext cx="8424936" cy="6192688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ДВНЗ «Ужгородський національний університет»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Стоматологічний факультет, кафедра ортопедичної стоматології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CAD/CAM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Лектор: д. мед. наук, професор Костенко Є. Я. 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394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208912" cy="62646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4.Витяжний пристрій -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видаляє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дрібний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пил</a:t>
            </a:r>
          </a:p>
          <a:p>
            <a:pPr marL="4572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оксиду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цирконію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серйозної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дихальній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64201"/>
            <a:ext cx="4536504" cy="429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20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8208912" cy="626469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Агломераційна піч – для проведення спікання каркасу з оксиду цирконію, після фрезерування.</a:t>
            </a:r>
          </a:p>
          <a:p>
            <a:pPr marL="4572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521264"/>
            <a:ext cx="4608512" cy="530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33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8705056" cy="5937840"/>
          </a:xfrm>
        </p:spPr>
        <p:txBody>
          <a:bodyPr/>
          <a:lstStyle/>
          <a:p>
            <a:pPr marL="45720" indent="0" algn="just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Заготовки з оксиду цирконію на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CAD/CAM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пластини круглої форми діаметром 98 мм. З однієї заготовки можна виготовити до 25 одиниць.</a:t>
            </a:r>
          </a:p>
          <a:p>
            <a:pPr marL="45720" indent="0" algn="just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Заготовки різної товщини від 10 до 25 мм.</a:t>
            </a:r>
          </a:p>
          <a:p>
            <a:pPr marL="4572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173600"/>
            <a:ext cx="3057112" cy="25780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42207"/>
            <a:ext cx="4277690" cy="222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17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17024" cy="6211024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Заготовки з титану на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CAD/CAM –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круглої форми діаметром 98 мм. І товщиною від 8 до 15 мм. З однієї пластинки можна виготовити до 23 одиниці.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72816"/>
            <a:ext cx="5242568" cy="462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36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280920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препарування </a:t>
            </a:r>
          </a:p>
          <a:p>
            <a:pPr marL="45720" indent="0" algn="ctr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1.Вініри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препарування без перекриття різального краю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Глибина препарування вестибулярної поверхні має бути не менше 0,6 мм.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препарування з перекриттям різального краю. Глибина препарування вестибулярної поверхні має бути не менше 0,6 мм., а на різальному краї не менше 0,7 мм.</a:t>
            </a: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61048"/>
            <a:ext cx="8928992" cy="27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34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6480720"/>
          </a:xfrm>
        </p:spPr>
        <p:txBody>
          <a:bodyPr/>
          <a:lstStyle/>
          <a:p>
            <a:pPr marL="45720" indent="0" algn="ctr">
              <a:buNone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препарування</a:t>
            </a:r>
          </a:p>
          <a:p>
            <a:pPr marL="45720" indent="0" algn="ctr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2.Вкладки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оклюзійної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поверхні необхідно відпрепарувати не менше ніж 1,5 мм.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Уступ формується під кутом 90°</a:t>
            </a:r>
          </a:p>
          <a:p>
            <a:pPr marL="4572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66" y="2924944"/>
            <a:ext cx="7812787" cy="347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52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336704"/>
          </a:xfrm>
        </p:spPr>
        <p:txBody>
          <a:bodyPr/>
          <a:lstStyle/>
          <a:p>
            <a:pPr marL="45720" indent="0" algn="ctr">
              <a:buNone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препарування</a:t>
            </a:r>
          </a:p>
          <a:p>
            <a:pPr marL="45720" indent="0" algn="ctr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3.Коронки на бічну групу зубів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оклюзійної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сторони необхідно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відпрепаровувати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1,5 мм.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оральної і вестибулярної сторони – 1,5 мм.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Циркулярний уступ 90° з заокругленим кутом, або уступ-скіс під кутом 10-30° до горизонталі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Ширина уступу не менше 1,0 мм.</a:t>
            </a:r>
          </a:p>
          <a:p>
            <a:pPr marL="4572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95085"/>
            <a:ext cx="3744416" cy="3023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95084"/>
            <a:ext cx="4077832" cy="302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20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88640"/>
            <a:ext cx="9144000" cy="6336704"/>
          </a:xfrm>
        </p:spPr>
        <p:txBody>
          <a:bodyPr/>
          <a:lstStyle/>
          <a:p>
            <a:pPr marL="45720" indent="0" algn="ctr">
              <a:buNone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препарування</a:t>
            </a:r>
          </a:p>
          <a:p>
            <a:pPr marL="45720" indent="0" algn="ctr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3.Коронки на передню групу зубів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оклюзійної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сторони необхідно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відпрепаровувати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1,5 мм.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оральної і вестибулярної сторони – 1,2 мм.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Товщина відпрепарованого ріжучого краю повинна бути не менше 1 мм.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Циркулярний уступ 90° з заокругленим кутом, або уступ-скіс під кутом 10-30° до горизонталі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Ширина уступу 1,0 мм.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35" y="3933056"/>
            <a:ext cx="3621391" cy="27076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933056"/>
            <a:ext cx="3790253" cy="270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55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036496" cy="6858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CAD/CAM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" indent="0" algn="ctr">
              <a:buNone/>
            </a:pP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60070" indent="-514350" algn="just"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Підбір кольору</a:t>
            </a:r>
          </a:p>
          <a:p>
            <a:pPr marL="560070" indent="-514350" algn="just"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Сканування відбитку, воскової композиції, гіпсової моделі</a:t>
            </a:r>
          </a:p>
          <a:p>
            <a:pPr marL="560070" indent="-514350" algn="just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(CAD-модуль)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конструюється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каркас,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абатмент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супраструктура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60070" indent="-514350" algn="just"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Фрезерування каркасу з заготовки і його шліфування</a:t>
            </a:r>
          </a:p>
          <a:p>
            <a:pPr marL="560070" indent="-514350" algn="just"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Агломерація (спікання )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905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424936" cy="63367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Підбір кольору</a:t>
            </a:r>
          </a:p>
          <a:p>
            <a:pPr marL="45720" indent="0" algn="just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Колір визначається при денному світлі, невідпрепарованого зуба або сусідніх інтактних зубів за допомогою спеціальної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розколірки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e.max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Press/CAD LT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358589"/>
            <a:ext cx="6048672" cy="290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2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424936" cy="63367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CAD/CAM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CAD/CAM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(Computer Assisted Design/Computer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Aided Manufacturing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дизайн/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каркасів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зубних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протезів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фрезерування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верстатах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числовим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45024"/>
            <a:ext cx="7128792" cy="30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92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640960" cy="63367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IPS Natural Die Material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культьовой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полегшення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зуба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забарвлення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культьового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IPS Natural Die Material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відпрепарованого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зуба.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Знаючи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кукси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зуба,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підбирається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блок.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110970"/>
            <a:ext cx="4248472" cy="346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71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408712"/>
          </a:xfrm>
        </p:spPr>
        <p:txBody>
          <a:bodyPr/>
          <a:lstStyle/>
          <a:p>
            <a:pPr marL="45720" indent="0" algn="ctr">
              <a:buNone/>
            </a:pP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Внутрішньоротове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сканування</a:t>
            </a:r>
          </a:p>
          <a:p>
            <a:pPr marL="45720" indent="0" algn="ctr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Переваги: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Нема помилок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язаних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зняттям відбитку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Нема потреби виготовлення гіпсових моделей</a:t>
            </a:r>
          </a:p>
          <a:p>
            <a:pPr marL="45720" indent="0" algn="ctr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Недоліки: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Опромінення пацієнта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Можлива будь-яка неточність при мінімальних рухах пацієнта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Неточність до 40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язаних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покриванням відпрепарованих зубів непрозорим порошком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490411"/>
            <a:ext cx="5128247" cy="236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86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640960" cy="640871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Внутрішньоротове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сканування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Використовуємо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оптаргейт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Використовуємо контрастний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спрей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який вирівнює різні оптичні властивості тканин природних зубів (дентин і емаль)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Проводимо сканування </a:t>
            </a:r>
          </a:p>
          <a:p>
            <a:pPr marL="45720" indent="0" algn="just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34" y="2813979"/>
            <a:ext cx="3138861" cy="19111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532654"/>
            <a:ext cx="3296110" cy="20576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546" y="2604816"/>
            <a:ext cx="3578261" cy="28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65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352928" cy="6408712"/>
          </a:xfrm>
        </p:spPr>
        <p:txBody>
          <a:bodyPr/>
          <a:lstStyle/>
          <a:p>
            <a:pPr marL="45720" indent="0" algn="ctr">
              <a:buNone/>
            </a:pPr>
            <a:r>
              <a:rPr lang="uk-UA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Позаротове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сканування</a:t>
            </a:r>
          </a:p>
          <a:p>
            <a:pPr marL="45720" indent="0" algn="ctr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Переваги: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Точніше сканування в порівнянні з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внутрішньоротовим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Можливе сканування в лабораторії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Достатність часу для проведення процедури</a:t>
            </a:r>
          </a:p>
          <a:p>
            <a:pPr marL="45720" indent="0" algn="ctr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Недоліки: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Неточності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язані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зняттям відбитку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Неточності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язані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відливанням моделей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144406"/>
            <a:ext cx="5256584" cy="271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79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640960" cy="63367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Позаротове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сканування</a:t>
            </a: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встановлюється на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предметгий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столик, який повертається. На модель подається структуроване біле світло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(structured white light)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Точність сканування складає до 20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мкм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49324"/>
            <a:ext cx="7704856" cy="340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35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712968" cy="6480720"/>
          </a:xfrm>
        </p:spPr>
        <p:txBody>
          <a:bodyPr/>
          <a:lstStyle/>
          <a:p>
            <a:pPr marL="45720" indent="0" algn="ctr">
              <a:buNone/>
            </a:pP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Позаротове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сканування моделі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Попереднє сканування моделі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Сканування сегмента моделі, на якій буде протезування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Сканування культі відпрепарованих зубів і беззубої ділянки</a:t>
            </a:r>
          </a:p>
          <a:p>
            <a:pPr marL="4572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8784976" cy="392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29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640960" cy="63367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Позаротове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сканування відбитка</a:t>
            </a:r>
          </a:p>
          <a:p>
            <a:pPr marL="45720" indent="0" algn="ctr">
              <a:buNone/>
            </a:pP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Технолологія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адаптивного сканування відбитків</a:t>
            </a:r>
          </a:p>
          <a:p>
            <a:pPr marL="45720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сканування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розпізнає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некоректно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автоматично вносить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циклу адаптивного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сканування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2924944"/>
            <a:ext cx="6125099" cy="379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63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4"/>
          <a:stretch/>
        </p:blipFill>
        <p:spPr>
          <a:xfrm>
            <a:off x="0" y="0"/>
            <a:ext cx="9144000" cy="2677656"/>
          </a:xfrm>
        </p:spPr>
      </p:pic>
      <p:sp>
        <p:nvSpPr>
          <p:cNvPr id="6" name="TextBox 5"/>
          <p:cNvSpPr txBox="1"/>
          <p:nvPr/>
        </p:nvSpPr>
        <p:spPr>
          <a:xfrm>
            <a:off x="0" y="3212976"/>
            <a:ext cx="4139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знімок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апроксимальної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контакту.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ставлять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посадки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клінічну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3103" y="3188039"/>
            <a:ext cx="44644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адаптивного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сканування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пропроблемної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знімок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автоматичного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трьохосьового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обертання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чотирьох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камер.</a:t>
            </a:r>
          </a:p>
        </p:txBody>
      </p:sp>
    </p:spTree>
    <p:extLst>
      <p:ext uri="{BB962C8B-B14F-4D97-AF65-F5344CB8AC3E}">
        <p14:creationId xmlns:p14="http://schemas.microsoft.com/office/powerpoint/2010/main" val="4249899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712968" cy="640871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Етапи моделювання</a:t>
            </a:r>
          </a:p>
          <a:p>
            <a:pPr marL="45720" indent="0" algn="just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Визначаємо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товщину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каркаса,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товщину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«юбки» каркаса,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цемент.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2416"/>
            <a:ext cx="8280920" cy="439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68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568952" cy="640871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Етапи моделювання</a:t>
            </a:r>
          </a:p>
          <a:p>
            <a:pPr marL="4572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Визначаємо шлях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каркасу.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Піднутрення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програма виділяє червоним світлом.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8208912" cy="496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70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712968" cy="6480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CAD/CAM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 точність виготовлення (відхилення розмірів на 15-20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а при литті на 50-70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Краща естетика в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порінянні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металокерамічними конструкціями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продуктивність (до 120 одиниць за добу, а можливо і більше) 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 рівень автоматизації праці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Компактність обладнання 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Менше забруднення робочого місця в порівнянні з литтям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310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24936" cy="63367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Етапи моделювання</a:t>
            </a:r>
          </a:p>
          <a:p>
            <a:pPr marL="4572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Програма пропонує дизайн. Ми вносимо корекцію відповідно до клінічної ситуації. Можна повернути зуб по трьох осях, ввести в контакт з антагоністами.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91" y="2420888"/>
            <a:ext cx="8676548" cy="417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83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640960" cy="640871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Етапи моделювання</a:t>
            </a:r>
          </a:p>
          <a:p>
            <a:pPr marL="4572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Добавляємо віртуальним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електрошпателем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кераміку. Віртуальна анатомія показує, як повинна бути відновлена анатомія керамікою.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28824"/>
            <a:ext cx="2167028" cy="26245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286" y="2204864"/>
            <a:ext cx="2016224" cy="2464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77071"/>
            <a:ext cx="2232248" cy="26424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669863"/>
            <a:ext cx="1983719" cy="240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885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640960" cy="640871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Етапи моделювання</a:t>
            </a:r>
          </a:p>
          <a:p>
            <a:pPr marL="45720" indent="0" algn="just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Готовий ковпачок на віртуальній і гіпсовій моделі.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8784976" cy="410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72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712968" cy="6336704"/>
          </a:xfrm>
        </p:spPr>
        <p:txBody>
          <a:bodyPr/>
          <a:lstStyle/>
          <a:p>
            <a:pPr marL="45720" indent="0" algn="ctr">
              <a:buNone/>
            </a:pP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Фрезерування. Шліфування.</a:t>
            </a:r>
          </a:p>
          <a:p>
            <a:pPr marL="45720" indent="0" algn="just">
              <a:buNone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Фрезерування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процес, в якому зовнішня поверхня металевої заготовки піддається механічній обробці ріжучими інструментами.</a:t>
            </a:r>
          </a:p>
          <a:p>
            <a:pPr marL="45720" indent="0" algn="just">
              <a:buNone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Шліфування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це обробка матеріалу абразивними інструментами, твердість яких вище твердості матеріалу, який обробляють.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2996"/>
            <a:ext cx="9144000" cy="271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043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96944" cy="640871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Фрезерування проводиться у 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яти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координатах:</a:t>
            </a:r>
          </a:p>
          <a:p>
            <a:pPr marL="45720" indent="0" algn="just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трьох осях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 Y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рухається фреза, а щодо ще двох осей обертається поворотний стіл із закріпленою заготовкою (оксид цирконію, літій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дисілікат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97577"/>
            <a:ext cx="6552728" cy="425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32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352928" cy="648072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спеченого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напівфабрикату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брусок оксиду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цирконію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легкообразивний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45445"/>
            <a:ext cx="3744416" cy="39775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145445"/>
            <a:ext cx="4233335" cy="397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710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712968" cy="6336704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Блоки літій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дисілікату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знаходяться в проміжному кристалічному стані.</a:t>
            </a:r>
          </a:p>
          <a:p>
            <a:pPr marL="45720" indent="0" algn="just">
              <a:buNone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Кристалізація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840°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приводить до ущільнення кераміки на 0,2%.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98239"/>
            <a:ext cx="7560840" cy="408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148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3367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Спікання літій </a:t>
            </a: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дисилікату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Заповнити внутрішню поверхню коронки фіксуючою пастою до її границь. </a:t>
            </a:r>
          </a:p>
          <a:p>
            <a:pPr marL="45720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IPS Object Fix Putty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для коронок.</a:t>
            </a:r>
          </a:p>
          <a:p>
            <a:pPr marL="45720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IPS Object Fix Flow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для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вінірів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часткових коронок.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211712"/>
            <a:ext cx="4896544" cy="339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655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640960" cy="6480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Спікання літій </a:t>
            </a: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дисилікату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Вдавити штифт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e.max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CAD Crystallization Pin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зоб він був добре зафіксованим.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33102"/>
            <a:ext cx="6336704" cy="44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705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96944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Спікання літій </a:t>
            </a: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дисилікату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Загладити зміщені порції пасти пластиковим шпателем (наприклад,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Optra®Sculpt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щоб штифт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зафіксувався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46550"/>
            <a:ext cx="5832648" cy="398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79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 які використовуються для системи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CAD/CAM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1.Оксид цирконію</a:t>
            </a:r>
          </a:p>
          <a:p>
            <a:pPr marL="4572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Переваги: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 міцність і твердість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Світлопроникність і колір як у емалі зуба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Його колір не змінюється під дією агресивного середовища</a:t>
            </a:r>
          </a:p>
          <a:p>
            <a:pPr algn="just"/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Біоінертність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процесі спікання дає велику усадку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4480179"/>
            <a:ext cx="2753109" cy="23778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63" y="4480179"/>
            <a:ext cx="2952328" cy="237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883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640960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Спікання літій </a:t>
            </a: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дисилікату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Видалити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надлишки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пасти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пензликом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змоченим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32856"/>
            <a:ext cx="6696744" cy="440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189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568952" cy="63367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Спікання літій </a:t>
            </a: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дисилікату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5.Глазурування</a:t>
            </a:r>
          </a:p>
          <a:p>
            <a:pPr marL="45720" indent="0" algn="ctr">
              <a:buNone/>
            </a:pP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Глазурь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вигляді пасти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9144000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187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88640"/>
            <a:ext cx="8892480" cy="6669360"/>
          </a:xfrm>
        </p:spPr>
        <p:txBody>
          <a:bodyPr/>
          <a:lstStyle/>
          <a:p>
            <a:pPr marL="45720" indent="0" algn="ctr">
              <a:buNone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Спікання літій </a:t>
            </a: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дисилікату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6.Глазурування</a:t>
            </a:r>
          </a:p>
          <a:p>
            <a:pPr marL="45720" indent="0" algn="ctr">
              <a:buNone/>
            </a:pP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Глазурь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вигляді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спрея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8640960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184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5876"/>
            <a:ext cx="9144000" cy="6002124"/>
          </a:xfrm>
        </p:spPr>
      </p:pic>
      <p:sp>
        <p:nvSpPr>
          <p:cNvPr id="5" name="TextBox 4"/>
          <p:cNvSpPr txBox="1"/>
          <p:nvPr/>
        </p:nvSpPr>
        <p:spPr>
          <a:xfrm>
            <a:off x="1187624" y="332656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неправильного глазурування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6017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712968" cy="6480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Спікання літій </a:t>
            </a: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дисилікату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7.Спікання. Встановлюємо реставрацію, включаючи штифт, в центральну частину лотка для спікання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e.max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CAD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Crystallization Tray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348880"/>
            <a:ext cx="7200800" cy="423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457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928992" cy="6552728"/>
          </a:xfrm>
        </p:spPr>
        <p:txBody>
          <a:bodyPr/>
          <a:lstStyle/>
          <a:p>
            <a:pPr marL="45720" indent="0" algn="ctr">
              <a:buNone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Спікання літій </a:t>
            </a: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дисилікату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 спікання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927796"/>
            <a:ext cx="4429744" cy="29198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799"/>
            <a:ext cx="9144000" cy="230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334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856984" cy="662473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Спікання літій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дисилікату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Індивідуалізація реставрації </a:t>
            </a:r>
          </a:p>
          <a:p>
            <a:pPr marL="45720" indent="0" algn="just">
              <a:buNone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надмірного зафарбовування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90353"/>
            <a:ext cx="3391374" cy="21148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90353"/>
            <a:ext cx="3371481" cy="21453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71517"/>
            <a:ext cx="3391374" cy="21744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371518"/>
            <a:ext cx="3399811" cy="225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028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856984" cy="6480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Спікання каркасу з оксиду цирконію</a:t>
            </a:r>
          </a:p>
          <a:p>
            <a:pPr marL="45720" indent="0" algn="ctr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Спікання здійснюється у спеціальний печі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92"/>
          <a:stretch/>
        </p:blipFill>
        <p:spPr>
          <a:xfrm>
            <a:off x="0" y="1407045"/>
            <a:ext cx="9144000" cy="447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286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8856984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Готовий каркас з оксиду цирконію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2736"/>
            <a:ext cx="6768752" cy="534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839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480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Напресування кераміки на каркас з оксиду цирконію</a:t>
            </a:r>
          </a:p>
          <a:p>
            <a:pPr marL="45720" indent="0" algn="just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Відновлюємо анатомічну форму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дентинної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частини реставрації воском з зрізанням в ділянці ріжучого краю.</a:t>
            </a:r>
          </a:p>
          <a:p>
            <a:pPr marL="45720" indent="0" algn="just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Скануємо воскову реставрацію.</a:t>
            </a:r>
          </a:p>
          <a:p>
            <a:pPr marL="45720" indent="0" algn="just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Конструкцію вишліфовують з блоків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поліметилме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такрилатної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пластмаси.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" y="4293096"/>
            <a:ext cx="4570419" cy="2564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4293096"/>
            <a:ext cx="4499992" cy="252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90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5527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 які використовуються для системи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CAD/CAM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2.Літій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дисилікат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Низьке теплове розширення</a:t>
            </a: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механічна міцність, що дозволяє мінімальне препарування до 0,3 мм.</a:t>
            </a: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 естетичні якості</a:t>
            </a: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Можливе використання і для воскового моделювання і для системи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CAD/CAM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77664"/>
            <a:ext cx="3330116" cy="246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573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662473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Напресування кераміки на каркас з оксиду цирконію</a:t>
            </a:r>
          </a:p>
          <a:p>
            <a:pPr marL="45720" indent="0" algn="just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Готові конструкції з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поліметилметакрилатної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пластмаси.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37" y="2420889"/>
            <a:ext cx="4175039" cy="3969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420889"/>
            <a:ext cx="4491386" cy="396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606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712968" cy="640871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Напресування кераміки на каркас з оксиду цирконію</a:t>
            </a:r>
          </a:p>
          <a:p>
            <a:pPr marL="45720" indent="0" algn="just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Наносимо віск на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пришийкову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ділянку для того, щоб об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єднати цирконієвий і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поліметилметакрилатний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каркаси. Таким чином формуємо точний уступ.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68912"/>
            <a:ext cx="6120680" cy="379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359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640960" cy="65527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Напресування кераміки на каркас з оксиду цирконію</a:t>
            </a:r>
          </a:p>
          <a:p>
            <a:pPr marL="45720" indent="0" algn="just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Прикріплюємо восковий дріт товщиною 3 мм. і довжиною 5, 8 мм. до різального краю чи горбів паралельно осі зуба.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2708920"/>
            <a:ext cx="6490285" cy="391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843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6480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Напресування кераміки на каркас з оксиду цирконію</a:t>
            </a:r>
          </a:p>
          <a:p>
            <a:pPr marL="45720" indent="0" algn="just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Проводимо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заформовку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конструкції так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шоб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відстань від країв каркасу до стінок форми була не менше 10 мм.</a:t>
            </a:r>
          </a:p>
          <a:p>
            <a:pPr marL="45720" indent="0" algn="just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Виймаємо каркас після пресування.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12976"/>
            <a:ext cx="7952000" cy="345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761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568952" cy="6480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Напресування кераміки на каркас з оксиду цирконію</a:t>
            </a:r>
          </a:p>
          <a:p>
            <a:pPr marL="45720" indent="0" algn="just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Піскоструйна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обробка з тиском 2 бар і самого каркасу з тиском 1 бар.</a:t>
            </a:r>
          </a:p>
          <a:p>
            <a:pPr marL="45720" indent="0" algn="just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Корекція цирконієвого каркасу алмазними інструментами.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74" y="3356992"/>
            <a:ext cx="4058910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56992"/>
            <a:ext cx="41355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812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640960" cy="6480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Напресування кераміки на каркас з оксиду цирконію</a:t>
            </a:r>
          </a:p>
          <a:p>
            <a:pPr marL="45720" indent="0" algn="just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пошарового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керамічного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покриття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напресованими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дентин, ми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створюємо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анатомічну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 зубного протеза.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56992"/>
            <a:ext cx="4104456" cy="32128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6992"/>
            <a:ext cx="4329438" cy="321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495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97" y="1340768"/>
            <a:ext cx="3648584" cy="23042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937" y="1340768"/>
            <a:ext cx="3772427" cy="230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78" y="3779060"/>
            <a:ext cx="3641782" cy="28129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938" y="3779060"/>
            <a:ext cx="3748522" cy="28129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54868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Готовий зубний протез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2290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496944" cy="640871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Облицювання каркасу з оксиду цирконію керамікою</a:t>
            </a:r>
          </a:p>
          <a:p>
            <a:pPr marL="45720" indent="0" algn="just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1.Нанесення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флюорисцентної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маси в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пришийкову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ділянку.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04964"/>
            <a:ext cx="6768752" cy="402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2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352928" cy="6264696"/>
          </a:xfrm>
        </p:spPr>
        <p:txBody>
          <a:bodyPr/>
          <a:lstStyle/>
          <a:p>
            <a:pPr marL="45720" indent="0" algn="ctr">
              <a:buNone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Облицювання каркасу з оксиду цирконію керамікою</a:t>
            </a:r>
          </a:p>
          <a:p>
            <a:pPr marL="45720" indent="0" algn="just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2.Визначення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флюорисцентності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виключеному світлі.</a:t>
            </a:r>
          </a:p>
          <a:p>
            <a:pPr marL="45720" indent="0" algn="ctr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20888"/>
            <a:ext cx="7300778" cy="420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372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24936" cy="6264696"/>
          </a:xfrm>
        </p:spPr>
        <p:txBody>
          <a:bodyPr/>
          <a:lstStyle/>
          <a:p>
            <a:pPr marL="45720" indent="0" algn="ctr">
              <a:buNone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Облицювання каркасу з оксиду цирконію керамікою</a:t>
            </a:r>
          </a:p>
          <a:p>
            <a:pPr marL="4572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3.Нанесення дентину.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39"/>
            <a:ext cx="7108625" cy="467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8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856984" cy="6480720"/>
          </a:xfrm>
        </p:spPr>
        <p:txBody>
          <a:bodyPr/>
          <a:lstStyle/>
          <a:p>
            <a:pPr marL="45720" indent="0" algn="ctr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 які використовуються для системи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CAD/CAM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Полівошпатна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кераміка, для облицювання каркасу з оксиду цирконію</a:t>
            </a:r>
          </a:p>
          <a:p>
            <a:pPr marL="4572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Міцність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полівошпатної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кераміки виросла з 30-40 МПа до 120 МПа у порівнянні з традиційною керамікою</a:t>
            </a:r>
          </a:p>
          <a:p>
            <a:pPr marL="4572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56992"/>
            <a:ext cx="8666046" cy="318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694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24936" cy="6264696"/>
          </a:xfrm>
        </p:spPr>
        <p:txBody>
          <a:bodyPr/>
          <a:lstStyle/>
          <a:p>
            <a:pPr marL="45720" indent="0" algn="ctr">
              <a:buNone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Облицювання каркасу з оксиду цирконію керамікою</a:t>
            </a:r>
          </a:p>
          <a:p>
            <a:pPr marL="4572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Підготовка площини ріжучого краю до створення меланом.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52896"/>
            <a:ext cx="7056784" cy="415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539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24936" cy="6264696"/>
          </a:xfrm>
        </p:spPr>
        <p:txBody>
          <a:bodyPr/>
          <a:lstStyle/>
          <a:p>
            <a:pPr marL="45720" indent="0" algn="ctr">
              <a:buNone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Облицювання каркасу з оксиду цирконію керамікою</a:t>
            </a:r>
          </a:p>
          <a:p>
            <a:pPr marL="45720" indent="0" algn="just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Нанесення світлого дентину для підсилення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яркості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коронок.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03020"/>
            <a:ext cx="7416824" cy="432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875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24936" cy="6264696"/>
          </a:xfrm>
        </p:spPr>
        <p:txBody>
          <a:bodyPr/>
          <a:lstStyle/>
          <a:p>
            <a:pPr marL="45720" indent="0" algn="ctr">
              <a:buNone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Облицювання каркасу з оксиду цирконію керамікою</a:t>
            </a:r>
          </a:p>
          <a:p>
            <a:pPr marL="45720" indent="0" algn="just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Нанесення прозорої і опалесцентної маси для ріжучого краю з вестибулярної сторони.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87478"/>
            <a:ext cx="6624736" cy="422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518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24936" cy="6264696"/>
          </a:xfrm>
        </p:spPr>
        <p:txBody>
          <a:bodyPr/>
          <a:lstStyle/>
          <a:p>
            <a:pPr marL="45720" indent="0" algn="ctr">
              <a:buNone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Облицювання каркасу з оксиду цирконію керамікою</a:t>
            </a:r>
          </a:p>
          <a:p>
            <a:pPr marL="45720" indent="0" algn="ctr">
              <a:buNone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після першого спікання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61252"/>
            <a:ext cx="7344816" cy="436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159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24936" cy="6264696"/>
          </a:xfrm>
        </p:spPr>
        <p:txBody>
          <a:bodyPr/>
          <a:lstStyle/>
          <a:p>
            <a:pPr marL="45720" indent="0" algn="ctr">
              <a:buNone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Облицювання каркасу з оксиду цирконію керамікою</a:t>
            </a:r>
          </a:p>
          <a:p>
            <a:pPr marL="45720" indent="0" algn="just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Корекційне спікання після нанесення ненасиченої емалі.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348880"/>
            <a:ext cx="6892175" cy="431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801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24936" cy="6264696"/>
          </a:xfrm>
        </p:spPr>
        <p:txBody>
          <a:bodyPr/>
          <a:lstStyle/>
          <a:p>
            <a:pPr marL="45720" indent="0" algn="ctr">
              <a:buNone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Облицювання каркасу з оксиду цирконію керамікою</a:t>
            </a:r>
          </a:p>
          <a:p>
            <a:pPr marL="45720" indent="0" algn="ctr">
              <a:buNone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Коронки на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трегері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другим спіканням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08920"/>
            <a:ext cx="7510077" cy="404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401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24936" cy="6264696"/>
          </a:xfrm>
        </p:spPr>
        <p:txBody>
          <a:bodyPr/>
          <a:lstStyle/>
          <a:p>
            <a:pPr marL="45720" indent="0" algn="ctr">
              <a:buNone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Облицювання каркасу з оксиду цирконію керамікою</a:t>
            </a:r>
          </a:p>
          <a:p>
            <a:pPr marL="45720" indent="0" algn="just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Відполіровані реставрації після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самоглазурованого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спікання.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43888"/>
            <a:ext cx="7128792" cy="412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927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24936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Кінцевий результат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4"/>
            <a:ext cx="4464496" cy="38059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72815"/>
            <a:ext cx="4005432" cy="380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368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6632"/>
            <a:ext cx="8496944" cy="65527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uk-UA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uk-UA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uk-UA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949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6632"/>
            <a:ext cx="8568952" cy="6552728"/>
          </a:xfrm>
        </p:spPr>
        <p:txBody>
          <a:bodyPr/>
          <a:lstStyle/>
          <a:p>
            <a:pPr marL="45720" indent="0" algn="ctr">
              <a:buNone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CAD/CAM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1.Сканер – для отримання 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моделі </a:t>
            </a:r>
          </a:p>
          <a:p>
            <a:pPr marL="4572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0" y="1772816"/>
            <a:ext cx="4185740" cy="48965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72816"/>
            <a:ext cx="486041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66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496944" cy="6480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-програма 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конструювання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каркасів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вести базу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замовленнями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задавати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каркасів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кожного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52996"/>
            <a:ext cx="6048672" cy="407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5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568952" cy="6336704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Фрезерувальний станок – для отримання каркасу.</a:t>
            </a:r>
          </a:p>
          <a:p>
            <a:pPr marL="45720" indent="0" algn="just">
              <a:buNone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3666372" cy="48245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034" y="1325100"/>
            <a:ext cx="4681639" cy="466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5661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3266</TotalTime>
  <Words>1688</Words>
  <Application>Microsoft Office PowerPoint</Application>
  <PresentationFormat>Екран (4:3)</PresentationFormat>
  <Paragraphs>199</Paragraphs>
  <Slides>68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68</vt:i4>
      </vt:variant>
    </vt:vector>
  </HeadingPairs>
  <TitlesOfParts>
    <vt:vector size="73" baseType="lpstr">
      <vt:lpstr>Calibri</vt:lpstr>
      <vt:lpstr>Georgia</vt:lpstr>
      <vt:lpstr>Times New Roman</vt:lpstr>
      <vt:lpstr>Trebuchet MS</vt:lpstr>
      <vt:lpstr>Воздушный поток</vt:lpstr>
      <vt:lpstr>ДВНЗ «Ужгородський національний університет» Стоматологічний факультет, кафедра ортопедичної стоматології      «CAD/CAM»   Лектор: д. мед. наук, професор Костенко Є. Я. 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UzhNU</cp:lastModifiedBy>
  <cp:revision>83</cp:revision>
  <dcterms:created xsi:type="dcterms:W3CDTF">2017-01-31T16:33:20Z</dcterms:created>
  <dcterms:modified xsi:type="dcterms:W3CDTF">2022-11-11T17:31:24Z</dcterms:modified>
</cp:coreProperties>
</file>