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0" r:id="rId6"/>
    <p:sldId id="260" r:id="rId7"/>
    <p:sldId id="261" r:id="rId8"/>
    <p:sldId id="262" r:id="rId9"/>
    <p:sldId id="281" r:id="rId10"/>
    <p:sldId id="263" r:id="rId11"/>
    <p:sldId id="264" r:id="rId12"/>
    <p:sldId id="265" r:id="rId13"/>
    <p:sldId id="266" r:id="rId14"/>
    <p:sldId id="268" r:id="rId15"/>
    <p:sldId id="269" r:id="rId16"/>
    <p:sldId id="270" r:id="rId17"/>
    <p:sldId id="271" r:id="rId18"/>
    <p:sldId id="272" r:id="rId19"/>
    <p:sldId id="278"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23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3F3469-5AB6-EF39-9743-B9CA753415E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1079C5D5-B372-D7E1-8DC4-B8006DC92B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62D2BAC6-5EC5-9550-6FBF-8ABCAF458CB3}"/>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5" name="Нижний колонтитул 4">
            <a:extLst>
              <a:ext uri="{FF2B5EF4-FFF2-40B4-BE49-F238E27FC236}">
                <a16:creationId xmlns:a16="http://schemas.microsoft.com/office/drawing/2014/main" id="{8CA90ECC-B77C-FE6A-4114-9ADEB6F6764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A847EB8A-0FD2-5C7B-EEAF-492F12B620D1}"/>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145199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F8F8E9-E5B7-457C-18E0-9848E23C7924}"/>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B1FF5E3A-DCD3-35C9-3E01-30C1A991831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41E0B7BB-A10B-98F1-DDA4-271DA3AE31D5}"/>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5" name="Нижний колонтитул 4">
            <a:extLst>
              <a:ext uri="{FF2B5EF4-FFF2-40B4-BE49-F238E27FC236}">
                <a16:creationId xmlns:a16="http://schemas.microsoft.com/office/drawing/2014/main" id="{C33D5307-A0B4-2C6A-C860-EDCDF1ADE2D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B1FF5DD-949A-5AB5-246B-A3802B5ABCF5}"/>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234862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C51ED74-9F17-A5C9-176D-66781D02A7C2}"/>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53725BF7-29EF-C6BB-5E5C-E8FDE3477D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9F1D81E-0DA4-8CDA-AE72-6090E3B73B0F}"/>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5" name="Нижний колонтитул 4">
            <a:extLst>
              <a:ext uri="{FF2B5EF4-FFF2-40B4-BE49-F238E27FC236}">
                <a16:creationId xmlns:a16="http://schemas.microsoft.com/office/drawing/2014/main" id="{39644654-F487-89D8-3A3B-F5FC5D9AE104}"/>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CC9672B4-786F-3FAE-2749-D885DD3E7F99}"/>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162280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CE8B50-2F13-3E2E-D4ED-B63F2453BF4F}"/>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1B9EEDAD-A529-977D-F830-4CD49974DA1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6F841E5-15CC-A896-3759-47409120D069}"/>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5" name="Нижний колонтитул 4">
            <a:extLst>
              <a:ext uri="{FF2B5EF4-FFF2-40B4-BE49-F238E27FC236}">
                <a16:creationId xmlns:a16="http://schemas.microsoft.com/office/drawing/2014/main" id="{FF26CC62-871A-B230-8B7A-08591BEAD2A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69FFCF8-9FBB-D164-FEE0-155A20D05BC3}"/>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332390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AD3BF7-0A4A-BA53-E523-097C57157A7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49BA7694-E088-1B76-CDAE-E306160E5F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A1B5AD0-7687-4463-2F3F-6EF44E493D60}"/>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5" name="Нижний колонтитул 4">
            <a:extLst>
              <a:ext uri="{FF2B5EF4-FFF2-40B4-BE49-F238E27FC236}">
                <a16:creationId xmlns:a16="http://schemas.microsoft.com/office/drawing/2014/main" id="{011FB8EA-8957-1EAA-A179-50D034B9D33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503A510-DBBC-0904-317C-825CF855EA96}"/>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3381223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CC493A-7A08-B3FE-CA0D-F03E0CD1C541}"/>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9E876508-C9F0-5010-A713-3B34B52FEE2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9E209B14-076F-C4A9-F3FE-CE3CE7121EF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C43C3D94-AE9D-A76B-ECC5-1DF88DE2FF98}"/>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6" name="Нижний колонтитул 5">
            <a:extLst>
              <a:ext uri="{FF2B5EF4-FFF2-40B4-BE49-F238E27FC236}">
                <a16:creationId xmlns:a16="http://schemas.microsoft.com/office/drawing/2014/main" id="{5DAC72A8-F666-1346-3D57-20A5DBFEEC4E}"/>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F6227354-AE34-AE7B-1B83-26FA6BF1DFBC}"/>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1484955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7733D8-6431-A339-CBAE-B7C7549AB75C}"/>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7BA759A1-EF2C-AAC4-B922-8B47AE6864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33A6283-C231-4E78-BFDF-08211FFE845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76EBF39E-0EF9-69F6-932D-A1D21B077A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42F3048-990B-4AC1-5836-60E0E8F9086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CDDB6064-3D1E-E0DB-9251-B90B267D414F}"/>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8" name="Нижний колонтитул 7">
            <a:extLst>
              <a:ext uri="{FF2B5EF4-FFF2-40B4-BE49-F238E27FC236}">
                <a16:creationId xmlns:a16="http://schemas.microsoft.com/office/drawing/2014/main" id="{A2D2532B-B530-3530-1D4A-3D6C4A06EFBF}"/>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EA92EFBC-BB40-C8BD-0034-90E576F58173}"/>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258883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3895A2-8243-CC90-2B2F-94AB0EFBC5C6}"/>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A6B16E32-10AC-5596-43CD-03A8AA1DD07E}"/>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4" name="Нижний колонтитул 3">
            <a:extLst>
              <a:ext uri="{FF2B5EF4-FFF2-40B4-BE49-F238E27FC236}">
                <a16:creationId xmlns:a16="http://schemas.microsoft.com/office/drawing/2014/main" id="{10366294-7BB0-3315-AC96-7CAC4CCF3F0A}"/>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9D42C66E-8F40-9160-FF46-EA66517C92C2}"/>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75637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5CE743A-E628-306C-4D03-0EB47B703223}"/>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3" name="Нижний колонтитул 2">
            <a:extLst>
              <a:ext uri="{FF2B5EF4-FFF2-40B4-BE49-F238E27FC236}">
                <a16:creationId xmlns:a16="http://schemas.microsoft.com/office/drawing/2014/main" id="{7D1FC2C6-307C-D485-56AA-645A969C3973}"/>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87FD2EE4-2995-73A0-E59F-A7C051FA0E97}"/>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121666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6199EC-2E91-987E-F301-7548A932313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C4947F4B-BB29-A9A7-50A1-FC984832BD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1EEF19CD-5329-82CF-1004-FF7B64A46E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865BC42-F7B6-A06D-D129-3918A63C6F4A}"/>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6" name="Нижний колонтитул 5">
            <a:extLst>
              <a:ext uri="{FF2B5EF4-FFF2-40B4-BE49-F238E27FC236}">
                <a16:creationId xmlns:a16="http://schemas.microsoft.com/office/drawing/2014/main" id="{49F49176-F6B8-BDAD-1531-3020730F9F12}"/>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228475A-BFA6-956A-BB59-C243C063A002}"/>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94755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6438E0-AE83-A5E6-A6DC-CA1D019CE95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1DE27524-3CB0-42AE-1C96-D3CBC96268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D4E91972-F55C-684C-4560-2ACCEA0E6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E6331FC-4442-CB6A-4405-1D5E03355F5A}"/>
              </a:ext>
            </a:extLst>
          </p:cNvPr>
          <p:cNvSpPr>
            <a:spLocks noGrp="1"/>
          </p:cNvSpPr>
          <p:nvPr>
            <p:ph type="dt" sz="half" idx="10"/>
          </p:nvPr>
        </p:nvSpPr>
        <p:spPr/>
        <p:txBody>
          <a:bodyPr/>
          <a:lstStyle/>
          <a:p>
            <a:fld id="{07307182-F7B7-48CE-871B-33ADCA006407}" type="datetimeFigureOut">
              <a:rPr lang="uk-UA" smtClean="0"/>
              <a:t>25.12.2022</a:t>
            </a:fld>
            <a:endParaRPr lang="uk-UA"/>
          </a:p>
        </p:txBody>
      </p:sp>
      <p:sp>
        <p:nvSpPr>
          <p:cNvPr id="6" name="Нижний колонтитул 5">
            <a:extLst>
              <a:ext uri="{FF2B5EF4-FFF2-40B4-BE49-F238E27FC236}">
                <a16:creationId xmlns:a16="http://schemas.microsoft.com/office/drawing/2014/main" id="{29C4A06F-71EF-B12A-2482-BF5973127754}"/>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604C777B-3C50-FC71-43ED-474B0F73290F}"/>
              </a:ext>
            </a:extLst>
          </p:cNvPr>
          <p:cNvSpPr>
            <a:spLocks noGrp="1"/>
          </p:cNvSpPr>
          <p:nvPr>
            <p:ph type="sldNum" sz="quarter" idx="12"/>
          </p:nvPr>
        </p:nvSpPr>
        <p:spPr/>
        <p:txBody>
          <a:bodyPr/>
          <a:lstStyle/>
          <a:p>
            <a:fld id="{AAF17744-FE02-44A4-A9AF-44BFC4DCF8D9}" type="slidenum">
              <a:rPr lang="uk-UA" smtClean="0"/>
              <a:t>‹#›</a:t>
            </a:fld>
            <a:endParaRPr lang="uk-UA"/>
          </a:p>
        </p:txBody>
      </p:sp>
    </p:spTree>
    <p:extLst>
      <p:ext uri="{BB962C8B-B14F-4D97-AF65-F5344CB8AC3E}">
        <p14:creationId xmlns:p14="http://schemas.microsoft.com/office/powerpoint/2010/main" val="140850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B79BC9-5D6D-A314-7593-53283D95C1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DF94C94D-57BF-0E19-C24B-0F403B6040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BA2915C-6CEC-91A8-85F5-E8F9B602AE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07182-F7B7-48CE-871B-33ADCA006407}" type="datetimeFigureOut">
              <a:rPr lang="uk-UA" smtClean="0"/>
              <a:t>25.12.2022</a:t>
            </a:fld>
            <a:endParaRPr lang="uk-UA"/>
          </a:p>
        </p:txBody>
      </p:sp>
      <p:sp>
        <p:nvSpPr>
          <p:cNvPr id="5" name="Нижний колонтитул 4">
            <a:extLst>
              <a:ext uri="{FF2B5EF4-FFF2-40B4-BE49-F238E27FC236}">
                <a16:creationId xmlns:a16="http://schemas.microsoft.com/office/drawing/2014/main" id="{FFCC42C4-84D9-01A7-3CE6-190751915F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A1B763C3-2D40-45A7-CC69-01AB2EC8C2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17744-FE02-44A4-A9AF-44BFC4DCF8D9}" type="slidenum">
              <a:rPr lang="uk-UA" smtClean="0"/>
              <a:t>‹#›</a:t>
            </a:fld>
            <a:endParaRPr lang="uk-UA"/>
          </a:p>
        </p:txBody>
      </p:sp>
    </p:spTree>
    <p:extLst>
      <p:ext uri="{BB962C8B-B14F-4D97-AF65-F5344CB8AC3E}">
        <p14:creationId xmlns:p14="http://schemas.microsoft.com/office/powerpoint/2010/main" val="3085055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2A6150-1504-1693-B0BD-179650C7BF55}"/>
              </a:ext>
            </a:extLst>
          </p:cNvPr>
          <p:cNvSpPr>
            <a:spLocks noGrp="1"/>
          </p:cNvSpPr>
          <p:nvPr>
            <p:ph type="ctrTitle"/>
          </p:nvPr>
        </p:nvSpPr>
        <p:spPr>
          <a:xfrm>
            <a:off x="1524000" y="1122363"/>
            <a:ext cx="9144000" cy="1363662"/>
          </a:xfrm>
        </p:spPr>
        <p:txBody>
          <a:bodyPr>
            <a:normAutofit fontScale="90000"/>
          </a:bodyPr>
          <a:lstStyle/>
          <a:p>
            <a:pPr>
              <a:lnSpc>
                <a:spcPct val="150000"/>
              </a:lnSpc>
            </a:pPr>
            <a:r>
              <a:rPr lang="uk-UA" sz="3200" b="1" dirty="0">
                <a:latin typeface="Times New Roman" panose="02020603050405020304" pitchFamily="18" charset="0"/>
                <a:cs typeface="Times New Roman" panose="02020603050405020304" pitchFamily="18" charset="0"/>
              </a:rPr>
              <a:t>Формування програм збереження </a:t>
            </a:r>
            <a:r>
              <a:rPr lang="uk-UA" sz="3200" b="1" dirty="0" err="1">
                <a:latin typeface="Times New Roman" panose="02020603050405020304" pitchFamily="18" charset="0"/>
                <a:cs typeface="Times New Roman" panose="02020603050405020304" pitchFamily="18" charset="0"/>
              </a:rPr>
              <a:t>здоров</a:t>
            </a:r>
            <a:r>
              <a:rPr lang="en-US" sz="3200" b="1" dirty="0">
                <a:latin typeface="Times New Roman" panose="02020603050405020304" pitchFamily="18" charset="0"/>
                <a:cs typeface="Times New Roman" panose="02020603050405020304" pitchFamily="18" charset="0"/>
              </a:rPr>
              <a:t>’</a:t>
            </a:r>
            <a:r>
              <a:rPr lang="uk-UA" sz="3200" b="1" dirty="0">
                <a:latin typeface="Times New Roman" panose="02020603050405020304" pitchFamily="18" charset="0"/>
                <a:cs typeface="Times New Roman" panose="02020603050405020304" pitchFamily="18" charset="0"/>
              </a:rPr>
              <a:t>я населення на рівні територіальних громад</a:t>
            </a:r>
          </a:p>
        </p:txBody>
      </p:sp>
      <p:sp>
        <p:nvSpPr>
          <p:cNvPr id="3" name="Подзаголовок 2">
            <a:extLst>
              <a:ext uri="{FF2B5EF4-FFF2-40B4-BE49-F238E27FC236}">
                <a16:creationId xmlns:a16="http://schemas.microsoft.com/office/drawing/2014/main" id="{59480FEF-0A64-770F-0276-CC6B91481199}"/>
              </a:ext>
            </a:extLst>
          </p:cNvPr>
          <p:cNvSpPr>
            <a:spLocks noGrp="1"/>
          </p:cNvSpPr>
          <p:nvPr>
            <p:ph type="subTitle" idx="1"/>
          </p:nvPr>
        </p:nvSpPr>
        <p:spPr>
          <a:xfrm>
            <a:off x="3048000" y="4200524"/>
            <a:ext cx="7620000" cy="1057275"/>
          </a:xfrm>
        </p:spPr>
        <p:txBody>
          <a:bodyPr/>
          <a:lstStyle/>
          <a:p>
            <a:pPr algn="r"/>
            <a:r>
              <a:rPr lang="uk-UA" b="1" dirty="0">
                <a:latin typeface="Times New Roman" panose="02020603050405020304" pitchFamily="18" charset="0"/>
                <a:cs typeface="Times New Roman" panose="02020603050405020304" pitchFamily="18" charset="0"/>
              </a:rPr>
              <a:t>Слабкий Г.О.</a:t>
            </a:r>
          </a:p>
        </p:txBody>
      </p:sp>
    </p:spTree>
    <p:extLst>
      <p:ext uri="{BB962C8B-B14F-4D97-AF65-F5344CB8AC3E}">
        <p14:creationId xmlns:p14="http://schemas.microsoft.com/office/powerpoint/2010/main" val="3073114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D5940F-4E00-524D-7B79-DBD9C3A5A7A0}"/>
              </a:ext>
            </a:extLst>
          </p:cNvPr>
          <p:cNvSpPr>
            <a:spLocks noGrp="1"/>
          </p:cNvSpPr>
          <p:nvPr>
            <p:ph type="title"/>
          </p:nvPr>
        </p:nvSpPr>
        <p:spPr/>
        <p:txBody>
          <a:bodyPr>
            <a:noAutofit/>
          </a:bodyPr>
          <a:lstStyle/>
          <a:p>
            <a:pPr algn="ctr"/>
            <a:r>
              <a:rPr lang="ru-RU" sz="3200" b="1" dirty="0" err="1">
                <a:latin typeface="Times New Roman" panose="02020603050405020304" pitchFamily="18" charset="0"/>
                <a:cs typeface="Times New Roman" panose="02020603050405020304" pitchFamily="18" charset="0"/>
              </a:rPr>
              <a:t>Концептуальні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підходи</a:t>
            </a:r>
            <a:r>
              <a:rPr lang="ru-RU" sz="3200" b="1" dirty="0">
                <a:latin typeface="Times New Roman" panose="02020603050405020304" pitchFamily="18" charset="0"/>
                <a:cs typeface="Times New Roman" panose="02020603050405020304" pitchFamily="18" charset="0"/>
              </a:rPr>
              <a:t> до </a:t>
            </a:r>
            <a:r>
              <a:rPr lang="ru-RU" sz="3200" b="1" dirty="0" err="1">
                <a:latin typeface="Times New Roman" panose="02020603050405020304" pitchFamily="18" charset="0"/>
                <a:cs typeface="Times New Roman" panose="02020603050405020304" pitchFamily="18" charset="0"/>
              </a:rPr>
              <a:t>забезпечення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зміцнення</a:t>
            </a:r>
            <a:r>
              <a:rPr lang="ru-RU" sz="3200" b="1" dirty="0">
                <a:latin typeface="Times New Roman" panose="02020603050405020304" pitchFamily="18" charset="0"/>
                <a:cs typeface="Times New Roman" panose="02020603050405020304" pitchFamily="18" charset="0"/>
              </a:rPr>
              <a:t> та </a:t>
            </a:r>
            <a:r>
              <a:rPr lang="ru-RU" sz="3200" b="1" dirty="0" err="1">
                <a:latin typeface="Times New Roman" panose="02020603050405020304" pitchFamily="18" charset="0"/>
                <a:cs typeface="Times New Roman" panose="02020603050405020304" pitchFamily="18" charset="0"/>
              </a:rPr>
              <a:t>збереження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здоров’я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населення</a:t>
            </a:r>
            <a:r>
              <a:rPr lang="ru-RU" sz="3200" b="1" dirty="0">
                <a:latin typeface="Times New Roman" panose="02020603050405020304" pitchFamily="18" charset="0"/>
                <a:cs typeface="Times New Roman" panose="02020603050405020304" pitchFamily="18" charset="0"/>
              </a:rPr>
              <a:t> на </a:t>
            </a:r>
            <a:r>
              <a:rPr lang="ru-RU" sz="3200" b="1" dirty="0" err="1">
                <a:latin typeface="Times New Roman" panose="02020603050405020304" pitchFamily="18" charset="0"/>
                <a:cs typeface="Times New Roman" panose="02020603050405020304" pitchFamily="18" charset="0"/>
              </a:rPr>
              <a:t>рівні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територіальних</a:t>
            </a:r>
            <a:r>
              <a:rPr lang="ru-RU" sz="3200" b="1" dirty="0">
                <a:latin typeface="Times New Roman" panose="02020603050405020304" pitchFamily="18" charset="0"/>
                <a:cs typeface="Times New Roman" panose="02020603050405020304" pitchFamily="18" charset="0"/>
              </a:rPr>
              <a:t> громад.</a:t>
            </a:r>
            <a:endParaRPr lang="uk-UA"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6BD5940-1FAF-01DF-C3CC-CCDB419A6B3F}"/>
              </a:ext>
            </a:extLst>
          </p:cNvPr>
          <p:cNvSpPr>
            <a:spLocks noGrp="1"/>
          </p:cNvSpPr>
          <p:nvPr>
            <p:ph idx="1"/>
          </p:nvPr>
        </p:nvSpPr>
        <p:spPr/>
        <p:txBody>
          <a:bodyPr/>
          <a:lstStyle/>
          <a:p>
            <a:endParaRPr lang="ru-RU" dirty="0"/>
          </a:p>
          <a:p>
            <a:endParaRPr lang="ru-RU" dirty="0"/>
          </a:p>
          <a:p>
            <a:pPr algn="just"/>
            <a:r>
              <a:rPr lang="ru-RU" b="1" dirty="0" err="1"/>
              <a:t>Задачі</a:t>
            </a:r>
            <a:r>
              <a:rPr lang="ru-RU" b="1" dirty="0"/>
              <a:t>: </a:t>
            </a:r>
            <a:r>
              <a:rPr lang="ru-RU" dirty="0" err="1"/>
              <a:t>забезпечення</a:t>
            </a:r>
            <a:r>
              <a:rPr lang="ru-RU" dirty="0"/>
              <a:t> </a:t>
            </a:r>
            <a:r>
              <a:rPr lang="ru-RU" dirty="0" err="1"/>
              <a:t>населення</a:t>
            </a:r>
            <a:r>
              <a:rPr lang="ru-RU" dirty="0"/>
              <a:t> на </a:t>
            </a:r>
            <a:r>
              <a:rPr lang="ru-RU" dirty="0" err="1"/>
              <a:t>рівні</a:t>
            </a:r>
            <a:r>
              <a:rPr lang="ru-RU" dirty="0"/>
              <a:t> </a:t>
            </a:r>
            <a:r>
              <a:rPr lang="ru-RU" dirty="0" err="1"/>
              <a:t>громади</a:t>
            </a:r>
            <a:r>
              <a:rPr lang="ru-RU" dirty="0"/>
              <a:t> </a:t>
            </a:r>
            <a:r>
              <a:rPr lang="ru-RU" dirty="0" err="1"/>
              <a:t>інформацією</a:t>
            </a:r>
            <a:r>
              <a:rPr lang="ru-RU" dirty="0"/>
              <a:t> про </a:t>
            </a:r>
            <a:r>
              <a:rPr lang="ru-RU" dirty="0" err="1"/>
              <a:t>профілактику</a:t>
            </a:r>
            <a:r>
              <a:rPr lang="ru-RU" dirty="0"/>
              <a:t> </a:t>
            </a:r>
            <a:r>
              <a:rPr lang="ru-RU" dirty="0" err="1"/>
              <a:t>захворювань</a:t>
            </a:r>
            <a:r>
              <a:rPr lang="ru-RU" dirty="0"/>
              <a:t>, </a:t>
            </a:r>
            <a:r>
              <a:rPr lang="ru-RU" dirty="0" err="1"/>
              <a:t>основи</a:t>
            </a:r>
            <a:r>
              <a:rPr lang="ru-RU" dirty="0"/>
              <a:t> здорового способу </a:t>
            </a:r>
            <a:r>
              <a:rPr lang="ru-RU" dirty="0" err="1"/>
              <a:t>життя</a:t>
            </a:r>
            <a:r>
              <a:rPr lang="ru-RU" dirty="0"/>
              <a:t>, </a:t>
            </a:r>
            <a:r>
              <a:rPr lang="ru-RU" dirty="0" err="1"/>
              <a:t>формування</a:t>
            </a:r>
            <a:r>
              <a:rPr lang="ru-RU" dirty="0"/>
              <a:t> у </a:t>
            </a:r>
            <a:r>
              <a:rPr lang="ru-RU" dirty="0" err="1"/>
              <a:t>населення</a:t>
            </a:r>
            <a:r>
              <a:rPr lang="ru-RU" dirty="0"/>
              <a:t> </a:t>
            </a:r>
            <a:r>
              <a:rPr lang="ru-RU" dirty="0" err="1"/>
              <a:t>відповідального</a:t>
            </a:r>
            <a:r>
              <a:rPr lang="ru-RU" dirty="0"/>
              <a:t> </a:t>
            </a:r>
            <a:r>
              <a:rPr lang="ru-RU" dirty="0" err="1"/>
              <a:t>ставлення</a:t>
            </a:r>
            <a:r>
              <a:rPr lang="ru-RU" dirty="0"/>
              <a:t> до </a:t>
            </a:r>
            <a:r>
              <a:rPr lang="ru-RU" dirty="0" err="1"/>
              <a:t>особистого</a:t>
            </a:r>
            <a:r>
              <a:rPr lang="ru-RU" dirty="0"/>
              <a:t> </a:t>
            </a:r>
            <a:r>
              <a:rPr lang="ru-RU" dirty="0" err="1"/>
              <a:t>здоров’я</a:t>
            </a:r>
            <a:r>
              <a:rPr lang="ru-RU" dirty="0"/>
              <a:t>, </a:t>
            </a:r>
            <a:r>
              <a:rPr lang="ru-RU" dirty="0" err="1"/>
              <a:t>створення</a:t>
            </a:r>
            <a:r>
              <a:rPr lang="ru-RU" dirty="0"/>
              <a:t> умов для </a:t>
            </a:r>
            <a:r>
              <a:rPr lang="ru-RU" dirty="0" err="1"/>
              <a:t>забезпечення</a:t>
            </a:r>
            <a:r>
              <a:rPr lang="ru-RU" dirty="0"/>
              <a:t> здорового способу </a:t>
            </a:r>
            <a:r>
              <a:rPr lang="ru-RU" dirty="0" err="1"/>
              <a:t>життя</a:t>
            </a:r>
            <a:r>
              <a:rPr lang="ru-RU" dirty="0"/>
              <a:t> та активного </a:t>
            </a:r>
            <a:r>
              <a:rPr lang="ru-RU" dirty="0" err="1"/>
              <a:t>використання</a:t>
            </a:r>
            <a:r>
              <a:rPr lang="ru-RU" dirty="0"/>
              <a:t> </a:t>
            </a:r>
            <a:r>
              <a:rPr lang="ru-RU" dirty="0" err="1"/>
              <a:t>здоров’язберігаючих</a:t>
            </a:r>
            <a:r>
              <a:rPr lang="ru-RU" dirty="0"/>
              <a:t> </a:t>
            </a:r>
            <a:r>
              <a:rPr lang="ru-RU" dirty="0" err="1"/>
              <a:t>технологій</a:t>
            </a:r>
            <a:r>
              <a:rPr lang="ru-RU" dirty="0"/>
              <a:t>, </a:t>
            </a:r>
            <a:r>
              <a:rPr lang="ru-RU" dirty="0" err="1"/>
              <a:t>можливості</a:t>
            </a:r>
            <a:r>
              <a:rPr lang="ru-RU" dirty="0"/>
              <a:t> </a:t>
            </a:r>
            <a:r>
              <a:rPr lang="ru-RU" dirty="0" err="1"/>
              <a:t>отримання</a:t>
            </a:r>
            <a:r>
              <a:rPr lang="ru-RU" dirty="0"/>
              <a:t> </a:t>
            </a:r>
            <a:r>
              <a:rPr lang="ru-RU" dirty="0" err="1"/>
              <a:t>доступної</a:t>
            </a:r>
            <a:r>
              <a:rPr lang="ru-RU" dirty="0"/>
              <a:t> та </a:t>
            </a:r>
            <a:r>
              <a:rPr lang="ru-RU" dirty="0" err="1"/>
              <a:t>якісної</a:t>
            </a:r>
            <a:r>
              <a:rPr lang="ru-RU" dirty="0"/>
              <a:t> </a:t>
            </a:r>
            <a:r>
              <a:rPr lang="ru-RU" dirty="0" err="1"/>
              <a:t>необхідної</a:t>
            </a:r>
            <a:r>
              <a:rPr lang="ru-RU" dirty="0"/>
              <a:t> </a:t>
            </a:r>
            <a:r>
              <a:rPr lang="ru-RU" dirty="0" err="1"/>
              <a:t>медичної</a:t>
            </a:r>
            <a:r>
              <a:rPr lang="ru-RU" dirty="0"/>
              <a:t> </a:t>
            </a:r>
            <a:r>
              <a:rPr lang="ru-RU" dirty="0" err="1"/>
              <a:t>допомоги</a:t>
            </a:r>
            <a:endParaRPr lang="uk-UA" dirty="0"/>
          </a:p>
        </p:txBody>
      </p:sp>
    </p:spTree>
    <p:extLst>
      <p:ext uri="{BB962C8B-B14F-4D97-AF65-F5344CB8AC3E}">
        <p14:creationId xmlns:p14="http://schemas.microsoft.com/office/powerpoint/2010/main" val="203592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FC01BA-B29C-C49B-091A-11C629B7793F}"/>
              </a:ext>
            </a:extLst>
          </p:cNvPr>
          <p:cNvSpPr>
            <a:spLocks noGrp="1"/>
          </p:cNvSpPr>
          <p:nvPr>
            <p:ph type="title"/>
          </p:nvPr>
        </p:nvSpPr>
        <p:spPr/>
        <p:txBody>
          <a:bodyPr>
            <a:normAutofit fontScale="90000"/>
          </a:bodyPr>
          <a:lstStyle/>
          <a:p>
            <a:pPr algn="ctr"/>
            <a:r>
              <a:rPr lang="ru-RU" sz="3600" b="1" dirty="0" err="1">
                <a:latin typeface="Times New Roman" panose="02020603050405020304" pitchFamily="18" charset="0"/>
                <a:cs typeface="Times New Roman" panose="02020603050405020304" pitchFamily="18" charset="0"/>
              </a:rPr>
              <a:t>Концептуальні</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підходи</a:t>
            </a:r>
            <a:r>
              <a:rPr lang="ru-RU" sz="3600" b="1" dirty="0">
                <a:latin typeface="Times New Roman" panose="02020603050405020304" pitchFamily="18" charset="0"/>
                <a:cs typeface="Times New Roman" panose="02020603050405020304" pitchFamily="18" charset="0"/>
              </a:rPr>
              <a:t> до </a:t>
            </a:r>
            <a:r>
              <a:rPr lang="ru-RU" sz="3600" b="1" dirty="0" err="1">
                <a:latin typeface="Times New Roman" panose="02020603050405020304" pitchFamily="18" charset="0"/>
                <a:cs typeface="Times New Roman" panose="02020603050405020304" pitchFamily="18" charset="0"/>
              </a:rPr>
              <a:t>забезпечення</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зміцнення</a:t>
            </a:r>
            <a:r>
              <a:rPr lang="ru-RU" sz="3600" b="1" dirty="0">
                <a:latin typeface="Times New Roman" panose="02020603050405020304" pitchFamily="18" charset="0"/>
                <a:cs typeface="Times New Roman" panose="02020603050405020304" pitchFamily="18" charset="0"/>
              </a:rPr>
              <a:t> та </a:t>
            </a:r>
            <a:r>
              <a:rPr lang="ru-RU" sz="3600" b="1" dirty="0" err="1">
                <a:latin typeface="Times New Roman" panose="02020603050405020304" pitchFamily="18" charset="0"/>
                <a:cs typeface="Times New Roman" panose="02020603050405020304" pitchFamily="18" charset="0"/>
              </a:rPr>
              <a:t>збереження</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здоров’я</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населення</a:t>
            </a:r>
            <a:r>
              <a:rPr lang="ru-RU" sz="3600" b="1" dirty="0">
                <a:latin typeface="Times New Roman" panose="02020603050405020304" pitchFamily="18" charset="0"/>
                <a:cs typeface="Times New Roman" panose="02020603050405020304" pitchFamily="18" charset="0"/>
              </a:rPr>
              <a:t> на </a:t>
            </a:r>
            <a:r>
              <a:rPr lang="ru-RU" sz="3600" b="1" dirty="0" err="1">
                <a:latin typeface="Times New Roman" panose="02020603050405020304" pitchFamily="18" charset="0"/>
                <a:cs typeface="Times New Roman" panose="02020603050405020304" pitchFamily="18" charset="0"/>
              </a:rPr>
              <a:t>рівні</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територіальних</a:t>
            </a:r>
            <a:r>
              <a:rPr lang="ru-RU" sz="3600" b="1" dirty="0">
                <a:latin typeface="Times New Roman" panose="02020603050405020304" pitchFamily="18" charset="0"/>
                <a:cs typeface="Times New Roman" panose="02020603050405020304" pitchFamily="18" charset="0"/>
              </a:rPr>
              <a:t> громад</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5CFA35C-AD94-91A0-E617-7133B6CD21A7}"/>
              </a:ext>
            </a:extLst>
          </p:cNvPr>
          <p:cNvSpPr>
            <a:spLocks noGrp="1"/>
          </p:cNvSpPr>
          <p:nvPr>
            <p:ph idx="1"/>
          </p:nvPr>
        </p:nvSpPr>
        <p:spPr/>
        <p:txBody>
          <a:bodyPr/>
          <a:lstStyle/>
          <a:p>
            <a:pPr algn="just"/>
            <a:endParaRPr lang="uk-UA" b="1" dirty="0"/>
          </a:p>
          <a:p>
            <a:pPr algn="just"/>
            <a:r>
              <a:rPr lang="uk-UA" b="1" dirty="0"/>
              <a:t>Необхідні умови: </a:t>
            </a:r>
            <a:r>
              <a:rPr lang="uk-UA" dirty="0"/>
              <a:t>наявність політичної волі та наявність і розвиток необхідних власних ресурсів: кадрових, матеріально-технічних, інформаційних та укладання необхідних угод з провайдерами послуг, які не входять до пакету медичних державних гарантій. </a:t>
            </a:r>
          </a:p>
          <a:p>
            <a:pPr algn="just"/>
            <a:r>
              <a:rPr lang="uk-UA" b="1" dirty="0"/>
              <a:t>Шляхи забезпечення: </a:t>
            </a:r>
            <a:r>
              <a:rPr lang="uk-UA" dirty="0"/>
              <a:t>розробка комплексних стратегічних програм, перспективних та поточних планів забезпечення зміцнення та збереження здоров’я населення на рівні територіальних громад. </a:t>
            </a:r>
          </a:p>
        </p:txBody>
      </p:sp>
    </p:spTree>
    <p:extLst>
      <p:ext uri="{BB962C8B-B14F-4D97-AF65-F5344CB8AC3E}">
        <p14:creationId xmlns:p14="http://schemas.microsoft.com/office/powerpoint/2010/main" val="3793791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874F90-352D-63C1-6B79-DC08F78437F7}"/>
              </a:ext>
            </a:extLst>
          </p:cNvPr>
          <p:cNvSpPr>
            <a:spLocks noGrp="1"/>
          </p:cNvSpPr>
          <p:nvPr>
            <p:ph type="title"/>
          </p:nvPr>
        </p:nvSpPr>
        <p:spPr/>
        <p:txBody>
          <a:bodyPr>
            <a:normAutofit/>
          </a:bodyPr>
          <a:lstStyle/>
          <a:p>
            <a:pPr algn="ctr"/>
            <a:r>
              <a:rPr lang="uk-UA" sz="3200" b="1" dirty="0">
                <a:latin typeface="Times New Roman" panose="02020603050405020304" pitchFamily="18" charset="0"/>
                <a:cs typeface="Times New Roman" panose="02020603050405020304" pitchFamily="18" charset="0"/>
              </a:rPr>
              <a:t>Основні функції ГЗ на рівні громад</a:t>
            </a:r>
          </a:p>
        </p:txBody>
      </p:sp>
      <p:sp>
        <p:nvSpPr>
          <p:cNvPr id="3" name="Объект 2">
            <a:extLst>
              <a:ext uri="{FF2B5EF4-FFF2-40B4-BE49-F238E27FC236}">
                <a16:creationId xmlns:a16="http://schemas.microsoft.com/office/drawing/2014/main" id="{AE91F5F1-3B72-474C-4133-3D37AFE8B586}"/>
              </a:ext>
            </a:extLst>
          </p:cNvPr>
          <p:cNvSpPr>
            <a:spLocks noGrp="1"/>
          </p:cNvSpPr>
          <p:nvPr>
            <p:ph idx="1"/>
          </p:nvPr>
        </p:nvSpPr>
        <p:spPr/>
        <p:txBody>
          <a:bodyPr>
            <a:normAutofit/>
          </a:bodyPr>
          <a:lstStyle/>
          <a:p>
            <a:r>
              <a:rPr lang="ru-RU" dirty="0"/>
              <a:t>1.Епіднагляд та </a:t>
            </a:r>
            <a:r>
              <a:rPr lang="ru-RU" dirty="0" err="1"/>
              <a:t>оцінювання</a:t>
            </a:r>
            <a:r>
              <a:rPr lang="ru-RU" dirty="0"/>
              <a:t> стану </a:t>
            </a:r>
            <a:r>
              <a:rPr lang="ru-RU" dirty="0" err="1"/>
              <a:t>здоров’я</a:t>
            </a:r>
            <a:r>
              <a:rPr lang="ru-RU" dirty="0"/>
              <a:t> і </a:t>
            </a:r>
            <a:r>
              <a:rPr lang="ru-RU" dirty="0" err="1"/>
              <a:t>благополуччя</a:t>
            </a:r>
            <a:r>
              <a:rPr lang="ru-RU" dirty="0"/>
              <a:t> </a:t>
            </a:r>
            <a:r>
              <a:rPr lang="ru-RU" dirty="0" err="1"/>
              <a:t>населення</a:t>
            </a:r>
            <a:endParaRPr lang="uk-UA" dirty="0"/>
          </a:p>
          <a:p>
            <a:r>
              <a:rPr lang="uk-UA" dirty="0"/>
              <a:t>2. Моніторинг та реагування на небезпеки для здоров’я і під час надзвичайних ситуацій у сфері охорони здоров’я. </a:t>
            </a:r>
          </a:p>
          <a:p>
            <a:r>
              <a:rPr lang="uk-UA" dirty="0"/>
              <a:t>3. Захист здоров’я, у тому числі забезпечення безпеки навколишнього середовища, праці, харчових продуктів тощо.</a:t>
            </a:r>
          </a:p>
          <a:p>
            <a:r>
              <a:rPr lang="uk-UA" dirty="0"/>
              <a:t> 4. Зміцнення здоров’я, у тому числі вплив на соціальні детермінанти і скорочення </a:t>
            </a:r>
            <a:r>
              <a:rPr lang="uk-UA" dirty="0" err="1"/>
              <a:t>нерівностей</a:t>
            </a:r>
            <a:r>
              <a:rPr lang="uk-UA" dirty="0"/>
              <a:t> за показниками здоров’я.   </a:t>
            </a:r>
          </a:p>
        </p:txBody>
      </p:sp>
    </p:spTree>
    <p:extLst>
      <p:ext uri="{BB962C8B-B14F-4D97-AF65-F5344CB8AC3E}">
        <p14:creationId xmlns:p14="http://schemas.microsoft.com/office/powerpoint/2010/main" val="63934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C41D98-C3F0-14A9-5A54-E91B9DBB01F2}"/>
              </a:ext>
            </a:extLst>
          </p:cNvPr>
          <p:cNvSpPr>
            <a:spLocks noGrp="1"/>
          </p:cNvSpPr>
          <p:nvPr>
            <p:ph type="title"/>
          </p:nvPr>
        </p:nvSpPr>
        <p:spPr/>
        <p:txBody>
          <a:bodyPr>
            <a:normAutofit/>
          </a:bodyPr>
          <a:lstStyle/>
          <a:p>
            <a:pPr algn="ctr"/>
            <a:r>
              <a:rPr lang="uk-UA" sz="3200" b="1" dirty="0">
                <a:latin typeface="Times New Roman" panose="02020603050405020304" pitchFamily="18" charset="0"/>
                <a:cs typeface="Times New Roman" panose="02020603050405020304" pitchFamily="18" charset="0"/>
              </a:rPr>
              <a:t>Основні функції ГЗ на рівні громад</a:t>
            </a:r>
            <a:endParaRPr lang="uk-UA"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54CB136-D508-50DA-EBA2-27E6EA5F45E4}"/>
              </a:ext>
            </a:extLst>
          </p:cNvPr>
          <p:cNvSpPr>
            <a:spLocks noGrp="1"/>
          </p:cNvSpPr>
          <p:nvPr>
            <p:ph idx="1"/>
          </p:nvPr>
        </p:nvSpPr>
        <p:spPr/>
        <p:txBody>
          <a:bodyPr/>
          <a:lstStyle/>
          <a:p>
            <a:r>
              <a:rPr lang="uk-UA" dirty="0"/>
              <a:t>5. Профілактика </a:t>
            </a:r>
            <a:r>
              <a:rPr lang="uk-UA" dirty="0" err="1"/>
              <a:t>хвороб</a:t>
            </a:r>
            <a:r>
              <a:rPr lang="uk-UA" dirty="0"/>
              <a:t>, у тому числі раннє виявлення порушень здоров’я.</a:t>
            </a:r>
          </a:p>
          <a:p>
            <a:r>
              <a:rPr lang="uk-UA" dirty="0"/>
              <a:t> 6. Забезпечення стратегічного управління в інтересах здоров’я і благополуччя. </a:t>
            </a:r>
          </a:p>
          <a:p>
            <a:r>
              <a:rPr lang="uk-UA" dirty="0"/>
              <a:t>7. Створення стійких організаційних структур і забезпечення їх фінансування. </a:t>
            </a:r>
          </a:p>
          <a:p>
            <a:r>
              <a:rPr lang="uk-UA" dirty="0"/>
              <a:t>8. Інформаційно-роз’яснювальна діяльність (</a:t>
            </a:r>
            <a:r>
              <a:rPr lang="uk-UA" dirty="0" err="1"/>
              <a:t>адвокація</a:t>
            </a:r>
            <a:r>
              <a:rPr lang="uk-UA" dirty="0"/>
              <a:t>), комунікація та соціальна мобілізація в інтересах здоров’я.</a:t>
            </a:r>
          </a:p>
        </p:txBody>
      </p:sp>
    </p:spTree>
    <p:extLst>
      <p:ext uri="{BB962C8B-B14F-4D97-AF65-F5344CB8AC3E}">
        <p14:creationId xmlns:p14="http://schemas.microsoft.com/office/powerpoint/2010/main" val="2755767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3F89AB-0726-EBFA-7857-B448D9C4DA3C}"/>
              </a:ext>
            </a:extLst>
          </p:cNvPr>
          <p:cNvSpPr>
            <a:spLocks noGrp="1"/>
          </p:cNvSpPr>
          <p:nvPr>
            <p:ph type="title"/>
          </p:nvPr>
        </p:nvSpPr>
        <p:spPr>
          <a:xfrm>
            <a:off x="838200" y="365125"/>
            <a:ext cx="10515600" cy="873125"/>
          </a:xfrm>
        </p:spPr>
        <p:txBody>
          <a:bodyPr>
            <a:normAutofit fontScale="90000"/>
          </a:bodyPr>
          <a:lstStyle/>
          <a:p>
            <a:pPr algn="ctr"/>
            <a:r>
              <a:rPr lang="ru-RU" sz="1200" dirty="0"/>
              <a:t>. </a:t>
            </a:r>
            <a:r>
              <a:rPr lang="ru-RU" sz="3200" b="1" dirty="0">
                <a:latin typeface="Times New Roman" panose="02020603050405020304" pitchFamily="18" charset="0"/>
                <a:cs typeface="Times New Roman" panose="02020603050405020304" pitchFamily="18" charset="0"/>
              </a:rPr>
              <a:t>Алгоритм </a:t>
            </a:r>
            <a:r>
              <a:rPr lang="ru-RU" sz="3200" b="1" dirty="0" err="1">
                <a:latin typeface="Times New Roman" panose="02020603050405020304" pitchFamily="18" charset="0"/>
                <a:cs typeface="Times New Roman" panose="02020603050405020304" pitchFamily="18" charset="0"/>
              </a:rPr>
              <a:t>впровадження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системи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громадського</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здоров’я</a:t>
            </a:r>
            <a:r>
              <a:rPr lang="ru-RU" sz="3200" b="1" dirty="0">
                <a:latin typeface="Times New Roman" panose="02020603050405020304" pitchFamily="18" charset="0"/>
                <a:cs typeface="Times New Roman" panose="02020603050405020304" pitchFamily="18" charset="0"/>
              </a:rPr>
              <a:t> на </a:t>
            </a:r>
            <a:r>
              <a:rPr lang="ru-RU" sz="3200" b="1" dirty="0" err="1">
                <a:latin typeface="Times New Roman" panose="02020603050405020304" pitchFamily="18" charset="0"/>
                <a:cs typeface="Times New Roman" panose="02020603050405020304" pitchFamily="18" charset="0"/>
              </a:rPr>
              <a:t>рівні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об’єднаних</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територіальних</a:t>
            </a:r>
            <a:r>
              <a:rPr lang="ru-RU" sz="3200" b="1" dirty="0">
                <a:latin typeface="Times New Roman" panose="02020603050405020304" pitchFamily="18" charset="0"/>
                <a:cs typeface="Times New Roman" panose="02020603050405020304" pitchFamily="18" charset="0"/>
              </a:rPr>
              <a:t> громад</a:t>
            </a:r>
            <a:endParaRPr lang="uk-UA"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25660043-415F-5A1B-586E-655D14370A2F}"/>
              </a:ext>
            </a:extLst>
          </p:cNvPr>
          <p:cNvSpPr>
            <a:spLocks noGrp="1"/>
          </p:cNvSpPr>
          <p:nvPr>
            <p:ph idx="1"/>
          </p:nvPr>
        </p:nvSpPr>
        <p:spPr>
          <a:xfrm>
            <a:off x="149902" y="1390650"/>
            <a:ext cx="11887199" cy="5267325"/>
          </a:xfrm>
        </p:spPr>
        <p:txBody>
          <a:bodyPr>
            <a:normAutofit fontScale="55000" lnSpcReduction="20000"/>
          </a:bodyPr>
          <a:lstStyle/>
          <a:p>
            <a:r>
              <a:rPr lang="ru-RU" dirty="0"/>
              <a:t>I </a:t>
            </a:r>
            <a:r>
              <a:rPr lang="ru-RU" dirty="0" err="1"/>
              <a:t>Проведення</a:t>
            </a:r>
            <a:r>
              <a:rPr lang="ru-RU" dirty="0"/>
              <a:t> комплексного </a:t>
            </a:r>
            <a:r>
              <a:rPr lang="ru-RU" dirty="0" err="1"/>
              <a:t>аналізу</a:t>
            </a:r>
            <a:r>
              <a:rPr lang="ru-RU" dirty="0"/>
              <a:t> </a:t>
            </a:r>
            <a:r>
              <a:rPr lang="ru-RU" dirty="0" err="1"/>
              <a:t>санітарно-гігієнічного</a:t>
            </a:r>
            <a:r>
              <a:rPr lang="ru-RU" dirty="0"/>
              <a:t> та </a:t>
            </a:r>
            <a:r>
              <a:rPr lang="ru-RU" dirty="0" err="1"/>
              <a:t>протиепідемічного</a:t>
            </a:r>
            <a:r>
              <a:rPr lang="ru-RU" dirty="0"/>
              <a:t> </a:t>
            </a:r>
            <a:r>
              <a:rPr lang="ru-RU" dirty="0" err="1"/>
              <a:t>забезпечення</a:t>
            </a:r>
            <a:r>
              <a:rPr lang="ru-RU" dirty="0"/>
              <a:t> умов </a:t>
            </a:r>
            <a:r>
              <a:rPr lang="ru-RU" dirty="0" err="1"/>
              <a:t>проживання</a:t>
            </a:r>
            <a:r>
              <a:rPr lang="ru-RU" dirty="0"/>
              <a:t>, </a:t>
            </a:r>
            <a:r>
              <a:rPr lang="ru-RU" dirty="0" err="1"/>
              <a:t>праці</a:t>
            </a:r>
            <a:r>
              <a:rPr lang="ru-RU" dirty="0"/>
              <a:t>, </a:t>
            </a:r>
            <a:r>
              <a:rPr lang="ru-RU" dirty="0" err="1"/>
              <a:t>навчання</a:t>
            </a:r>
            <a:r>
              <a:rPr lang="ru-RU" dirty="0"/>
              <a:t> та транспорту, в тому </a:t>
            </a:r>
            <a:r>
              <a:rPr lang="ru-RU" dirty="0" err="1"/>
              <a:t>числі</a:t>
            </a:r>
            <a:r>
              <a:rPr lang="ru-RU" dirty="0"/>
              <a:t> </a:t>
            </a:r>
            <a:r>
              <a:rPr lang="ru-RU" dirty="0" err="1"/>
              <a:t>системи</a:t>
            </a:r>
            <a:r>
              <a:rPr lang="ru-RU" dirty="0"/>
              <a:t> </a:t>
            </a:r>
            <a:r>
              <a:rPr lang="ru-RU" dirty="0" err="1"/>
              <a:t>водопостачання</a:t>
            </a:r>
            <a:r>
              <a:rPr lang="ru-RU" dirty="0"/>
              <a:t> (</a:t>
            </a:r>
            <a:r>
              <a:rPr lang="ru-RU" dirty="0" err="1"/>
              <a:t>якість</a:t>
            </a:r>
            <a:r>
              <a:rPr lang="ru-RU" dirty="0"/>
              <a:t> води), </a:t>
            </a:r>
            <a:r>
              <a:rPr lang="ru-RU" dirty="0" err="1"/>
              <a:t>громадського</a:t>
            </a:r>
            <a:r>
              <a:rPr lang="ru-RU" dirty="0"/>
              <a:t> </a:t>
            </a:r>
            <a:r>
              <a:rPr lang="ru-RU" dirty="0" err="1"/>
              <a:t>харчування</a:t>
            </a:r>
            <a:r>
              <a:rPr lang="ru-RU" dirty="0"/>
              <a:t>, </a:t>
            </a:r>
            <a:r>
              <a:rPr lang="ru-RU" dirty="0" err="1"/>
              <a:t>екологічної</a:t>
            </a:r>
            <a:r>
              <a:rPr lang="ru-RU" dirty="0"/>
              <a:t> </a:t>
            </a:r>
            <a:r>
              <a:rPr lang="ru-RU" dirty="0" err="1"/>
              <a:t>безпеки</a:t>
            </a:r>
            <a:r>
              <a:rPr lang="ru-RU" dirty="0"/>
              <a:t> </a:t>
            </a:r>
          </a:p>
          <a:p>
            <a:r>
              <a:rPr lang="ru-RU" dirty="0"/>
              <a:t>II </a:t>
            </a:r>
            <a:r>
              <a:rPr lang="ru-RU" dirty="0" err="1"/>
              <a:t>Проведення</a:t>
            </a:r>
            <a:r>
              <a:rPr lang="ru-RU" dirty="0"/>
              <a:t> комплексного </a:t>
            </a:r>
            <a:r>
              <a:rPr lang="ru-RU" dirty="0" err="1"/>
              <a:t>аналізу</a:t>
            </a:r>
            <a:r>
              <a:rPr lang="ru-RU" dirty="0"/>
              <a:t> умов для </a:t>
            </a:r>
            <a:r>
              <a:rPr lang="ru-RU" dirty="0" err="1"/>
              <a:t>ведення</a:t>
            </a:r>
            <a:r>
              <a:rPr lang="ru-RU" dirty="0"/>
              <a:t> здорового способу </a:t>
            </a:r>
            <a:r>
              <a:rPr lang="ru-RU" dirty="0" err="1"/>
              <a:t>життя</a:t>
            </a:r>
            <a:r>
              <a:rPr lang="ru-RU" dirty="0"/>
              <a:t> та </a:t>
            </a:r>
            <a:r>
              <a:rPr lang="ru-RU" dirty="0" err="1"/>
              <a:t>відпочинку</a:t>
            </a:r>
            <a:r>
              <a:rPr lang="ru-RU" dirty="0"/>
              <a:t> </a:t>
            </a:r>
          </a:p>
          <a:p>
            <a:r>
              <a:rPr lang="ru-RU" dirty="0"/>
              <a:t>III </a:t>
            </a:r>
            <a:r>
              <a:rPr lang="ru-RU" dirty="0" err="1"/>
              <a:t>Проведення</a:t>
            </a:r>
            <a:r>
              <a:rPr lang="ru-RU" dirty="0"/>
              <a:t> комплексного </a:t>
            </a:r>
            <a:r>
              <a:rPr lang="ru-RU" dirty="0" err="1"/>
              <a:t>обстеження</a:t>
            </a:r>
            <a:r>
              <a:rPr lang="ru-RU" dirty="0"/>
              <a:t> </a:t>
            </a:r>
            <a:r>
              <a:rPr lang="ru-RU" dirty="0" err="1"/>
              <a:t>всіх</a:t>
            </a:r>
            <a:r>
              <a:rPr lang="ru-RU" dirty="0"/>
              <a:t> </a:t>
            </a:r>
            <a:r>
              <a:rPr lang="ru-RU" dirty="0" err="1"/>
              <a:t>жителів</a:t>
            </a:r>
            <a:r>
              <a:rPr lang="ru-RU" dirty="0"/>
              <a:t> громад з метою </a:t>
            </a:r>
            <a:r>
              <a:rPr lang="ru-RU" dirty="0" err="1"/>
              <a:t>встановлення</a:t>
            </a:r>
            <a:r>
              <a:rPr lang="ru-RU" dirty="0"/>
              <a:t> </a:t>
            </a:r>
            <a:r>
              <a:rPr lang="ru-RU" dirty="0" err="1"/>
              <a:t>рівня</a:t>
            </a:r>
            <a:r>
              <a:rPr lang="ru-RU" dirty="0"/>
              <a:t> </a:t>
            </a:r>
            <a:r>
              <a:rPr lang="ru-RU" dirty="0" err="1"/>
              <a:t>їх</a:t>
            </a:r>
            <a:r>
              <a:rPr lang="ru-RU" dirty="0"/>
              <a:t> </a:t>
            </a:r>
            <a:r>
              <a:rPr lang="ru-RU" dirty="0" err="1"/>
              <a:t>здоров’я</a:t>
            </a:r>
            <a:r>
              <a:rPr lang="ru-RU" dirty="0"/>
              <a:t> та </a:t>
            </a:r>
            <a:r>
              <a:rPr lang="ru-RU" dirty="0" err="1"/>
              <a:t>розробка</a:t>
            </a:r>
            <a:r>
              <a:rPr lang="ru-RU" dirty="0"/>
              <a:t> </a:t>
            </a:r>
            <a:r>
              <a:rPr lang="ru-RU" dirty="0" err="1"/>
              <a:t>індивідуальних</a:t>
            </a:r>
            <a:r>
              <a:rPr lang="ru-RU" dirty="0"/>
              <a:t> </a:t>
            </a:r>
            <a:r>
              <a:rPr lang="ru-RU" dirty="0" err="1"/>
              <a:t>програм</a:t>
            </a:r>
            <a:r>
              <a:rPr lang="ru-RU" dirty="0"/>
              <a:t> </a:t>
            </a:r>
            <a:r>
              <a:rPr lang="ru-RU" dirty="0" err="1"/>
              <a:t>збереження</a:t>
            </a:r>
            <a:r>
              <a:rPr lang="ru-RU" dirty="0"/>
              <a:t>, </a:t>
            </a:r>
            <a:r>
              <a:rPr lang="ru-RU" dirty="0" err="1"/>
              <a:t>зміцнення</a:t>
            </a:r>
            <a:r>
              <a:rPr lang="ru-RU" dirty="0"/>
              <a:t> та </a:t>
            </a:r>
            <a:r>
              <a:rPr lang="ru-RU" dirty="0" err="1"/>
              <a:t>відновлення</a:t>
            </a:r>
            <a:r>
              <a:rPr lang="ru-RU" dirty="0"/>
              <a:t> </a:t>
            </a:r>
            <a:r>
              <a:rPr lang="ru-RU" dirty="0" err="1"/>
              <a:t>індивідуального</a:t>
            </a:r>
            <a:r>
              <a:rPr lang="ru-RU" dirty="0"/>
              <a:t> </a:t>
            </a:r>
            <a:r>
              <a:rPr lang="ru-RU" dirty="0" err="1"/>
              <a:t>здоров’я</a:t>
            </a:r>
            <a:r>
              <a:rPr lang="ru-RU" dirty="0"/>
              <a:t> </a:t>
            </a:r>
          </a:p>
          <a:p>
            <a:r>
              <a:rPr lang="ru-RU" dirty="0"/>
              <a:t>IV </a:t>
            </a:r>
            <a:r>
              <a:rPr lang="ru-RU" dirty="0" err="1"/>
              <a:t>Проведення</a:t>
            </a:r>
            <a:r>
              <a:rPr lang="ru-RU" dirty="0"/>
              <a:t> </a:t>
            </a:r>
            <a:r>
              <a:rPr lang="ru-RU" dirty="0" err="1"/>
              <a:t>соціологічного</a:t>
            </a:r>
            <a:r>
              <a:rPr lang="ru-RU" dirty="0"/>
              <a:t> </a:t>
            </a:r>
            <a:r>
              <a:rPr lang="ru-RU" dirty="0" err="1"/>
              <a:t>дослідження</a:t>
            </a:r>
            <a:r>
              <a:rPr lang="ru-RU" dirty="0"/>
              <a:t> </a:t>
            </a:r>
            <a:r>
              <a:rPr lang="ru-RU" dirty="0" err="1"/>
              <a:t>серед</a:t>
            </a:r>
            <a:r>
              <a:rPr lang="ru-RU" dirty="0"/>
              <a:t> </a:t>
            </a:r>
            <a:r>
              <a:rPr lang="ru-RU" dirty="0" err="1"/>
              <a:t>жителів</a:t>
            </a:r>
            <a:r>
              <a:rPr lang="ru-RU" dirty="0"/>
              <a:t> </a:t>
            </a:r>
            <a:r>
              <a:rPr lang="ru-RU" dirty="0" err="1"/>
              <a:t>громади</a:t>
            </a:r>
            <a:r>
              <a:rPr lang="ru-RU" dirty="0"/>
              <a:t> з метою </a:t>
            </a:r>
            <a:r>
              <a:rPr lang="ru-RU" dirty="0" err="1"/>
              <a:t>вивчення</a:t>
            </a:r>
            <a:r>
              <a:rPr lang="ru-RU" dirty="0"/>
              <a:t> </a:t>
            </a:r>
            <a:r>
              <a:rPr lang="ru-RU" dirty="0" err="1"/>
              <a:t>рівня</a:t>
            </a:r>
            <a:r>
              <a:rPr lang="ru-RU" dirty="0"/>
              <a:t> </a:t>
            </a:r>
            <a:r>
              <a:rPr lang="ru-RU" dirty="0" err="1"/>
              <a:t>пріоритету</a:t>
            </a:r>
            <a:r>
              <a:rPr lang="ru-RU" dirty="0"/>
              <a:t> </a:t>
            </a:r>
            <a:r>
              <a:rPr lang="ru-RU" dirty="0" err="1"/>
              <a:t>здоров’я</a:t>
            </a:r>
            <a:r>
              <a:rPr lang="ru-RU" dirty="0"/>
              <a:t> та проблем </a:t>
            </a:r>
            <a:r>
              <a:rPr lang="ru-RU" dirty="0" err="1"/>
              <a:t>із</a:t>
            </a:r>
            <a:r>
              <a:rPr lang="ru-RU" dirty="0"/>
              <a:t> </a:t>
            </a:r>
            <a:r>
              <a:rPr lang="ru-RU" dirty="0" err="1"/>
              <a:t>його</a:t>
            </a:r>
            <a:r>
              <a:rPr lang="ru-RU" dirty="0"/>
              <a:t> </a:t>
            </a:r>
            <a:r>
              <a:rPr lang="ru-RU" dirty="0" err="1"/>
              <a:t>збереження</a:t>
            </a:r>
            <a:r>
              <a:rPr lang="ru-RU" dirty="0"/>
              <a:t> та </a:t>
            </a:r>
            <a:r>
              <a:rPr lang="ru-RU" dirty="0" err="1"/>
              <a:t>зміцнення</a:t>
            </a:r>
            <a:r>
              <a:rPr lang="ru-RU" dirty="0"/>
              <a:t> </a:t>
            </a:r>
          </a:p>
          <a:p>
            <a:r>
              <a:rPr lang="ru-RU" dirty="0"/>
              <a:t>V </a:t>
            </a:r>
            <a:r>
              <a:rPr lang="ru-RU" dirty="0" err="1"/>
              <a:t>Узагальнення</a:t>
            </a:r>
            <a:r>
              <a:rPr lang="ru-RU" dirty="0"/>
              <a:t> </a:t>
            </a:r>
            <a:r>
              <a:rPr lang="ru-RU" dirty="0" err="1"/>
              <a:t>результатів</a:t>
            </a:r>
            <a:r>
              <a:rPr lang="ru-RU" dirty="0"/>
              <a:t> </a:t>
            </a:r>
            <a:r>
              <a:rPr lang="ru-RU" dirty="0" err="1"/>
              <a:t>попередніх</a:t>
            </a:r>
            <a:r>
              <a:rPr lang="ru-RU" dirty="0"/>
              <a:t> </a:t>
            </a:r>
            <a:r>
              <a:rPr lang="ru-RU" dirty="0" err="1"/>
              <a:t>етапів</a:t>
            </a:r>
            <a:r>
              <a:rPr lang="ru-RU" dirty="0"/>
              <a:t> з </a:t>
            </a:r>
            <a:r>
              <a:rPr lang="ru-RU" dirty="0" err="1"/>
              <a:t>розробкою</a:t>
            </a:r>
            <a:r>
              <a:rPr lang="ru-RU" dirty="0"/>
              <a:t> </a:t>
            </a:r>
            <a:r>
              <a:rPr lang="ru-RU" dirty="0" err="1"/>
              <a:t>концепції</a:t>
            </a:r>
            <a:r>
              <a:rPr lang="ru-RU" dirty="0"/>
              <a:t> </a:t>
            </a:r>
            <a:r>
              <a:rPr lang="ru-RU" dirty="0" err="1"/>
              <a:t>розвитку</a:t>
            </a:r>
            <a:r>
              <a:rPr lang="ru-RU" dirty="0"/>
              <a:t> </a:t>
            </a:r>
            <a:r>
              <a:rPr lang="ru-RU" dirty="0" err="1"/>
              <a:t>системи</a:t>
            </a:r>
            <a:r>
              <a:rPr lang="ru-RU" dirty="0"/>
              <a:t> </a:t>
            </a:r>
            <a:r>
              <a:rPr lang="ru-RU" dirty="0" err="1"/>
              <a:t>громадського</a:t>
            </a:r>
            <a:r>
              <a:rPr lang="ru-RU" dirty="0"/>
              <a:t> </a:t>
            </a:r>
            <a:r>
              <a:rPr lang="ru-RU" dirty="0" err="1"/>
              <a:t>здоров’я</a:t>
            </a:r>
            <a:r>
              <a:rPr lang="ru-RU" dirty="0"/>
              <a:t> в </a:t>
            </a:r>
            <a:r>
              <a:rPr lang="ru-RU" dirty="0" err="1"/>
              <a:t>громаді</a:t>
            </a:r>
            <a:r>
              <a:rPr lang="ru-RU" dirty="0"/>
              <a:t> та </a:t>
            </a:r>
            <a:r>
              <a:rPr lang="ru-RU" dirty="0" err="1"/>
              <a:t>формування</a:t>
            </a:r>
            <a:r>
              <a:rPr lang="ru-RU" dirty="0"/>
              <a:t> у </a:t>
            </a:r>
            <a:r>
              <a:rPr lang="ru-RU" dirty="0" err="1"/>
              <a:t>населення</a:t>
            </a:r>
            <a:r>
              <a:rPr lang="ru-RU" dirty="0"/>
              <a:t> </a:t>
            </a:r>
            <a:r>
              <a:rPr lang="ru-RU" dirty="0" err="1"/>
              <a:t>відповідального</a:t>
            </a:r>
            <a:r>
              <a:rPr lang="ru-RU" dirty="0"/>
              <a:t> </a:t>
            </a:r>
            <a:r>
              <a:rPr lang="ru-RU" dirty="0" err="1"/>
              <a:t>ставлення</a:t>
            </a:r>
            <a:r>
              <a:rPr lang="ru-RU" dirty="0"/>
              <a:t> до </a:t>
            </a:r>
            <a:r>
              <a:rPr lang="ru-RU" dirty="0" err="1"/>
              <a:t>особистого</a:t>
            </a:r>
            <a:r>
              <a:rPr lang="ru-RU" dirty="0"/>
              <a:t> </a:t>
            </a:r>
            <a:r>
              <a:rPr lang="ru-RU" dirty="0" err="1"/>
              <a:t>здоров’я</a:t>
            </a:r>
            <a:r>
              <a:rPr lang="ru-RU" dirty="0"/>
              <a:t> та здорового (оптимального) способу </a:t>
            </a:r>
            <a:r>
              <a:rPr lang="ru-RU" dirty="0" err="1"/>
              <a:t>життя</a:t>
            </a:r>
            <a:r>
              <a:rPr lang="ru-RU" dirty="0"/>
              <a:t> </a:t>
            </a:r>
          </a:p>
          <a:p>
            <a:r>
              <a:rPr lang="ru-RU" dirty="0"/>
              <a:t>VI </a:t>
            </a:r>
            <a:r>
              <a:rPr lang="ru-RU" dirty="0" err="1"/>
              <a:t>Проведення</a:t>
            </a:r>
            <a:r>
              <a:rPr lang="ru-RU" dirty="0"/>
              <a:t> на </a:t>
            </a:r>
            <a:r>
              <a:rPr lang="ru-RU" dirty="0" err="1"/>
              <a:t>рівні</a:t>
            </a:r>
            <a:r>
              <a:rPr lang="ru-RU" dirty="0"/>
              <a:t> </a:t>
            </a:r>
            <a:r>
              <a:rPr lang="ru-RU" dirty="0" err="1"/>
              <a:t>громади</a:t>
            </a:r>
            <a:r>
              <a:rPr lang="ru-RU" dirty="0"/>
              <a:t> </a:t>
            </a:r>
            <a:r>
              <a:rPr lang="ru-RU" dirty="0" err="1"/>
              <a:t>загальних</a:t>
            </a:r>
            <a:r>
              <a:rPr lang="ru-RU" dirty="0"/>
              <a:t> </a:t>
            </a:r>
            <a:r>
              <a:rPr lang="ru-RU" dirty="0" err="1"/>
              <a:t>слухань</a:t>
            </a:r>
            <a:r>
              <a:rPr lang="ru-RU" dirty="0"/>
              <a:t> з </a:t>
            </a:r>
            <a:r>
              <a:rPr lang="ru-RU" dirty="0" err="1"/>
              <a:t>обговорення</a:t>
            </a:r>
            <a:r>
              <a:rPr lang="ru-RU" dirty="0"/>
              <a:t> </a:t>
            </a:r>
            <a:r>
              <a:rPr lang="ru-RU" dirty="0" err="1"/>
              <a:t>результатів</a:t>
            </a:r>
            <a:r>
              <a:rPr lang="ru-RU" dirty="0"/>
              <a:t> </a:t>
            </a:r>
            <a:r>
              <a:rPr lang="ru-RU" dirty="0" err="1"/>
              <a:t>проведеного</a:t>
            </a:r>
            <a:r>
              <a:rPr lang="ru-RU" dirty="0"/>
              <a:t> </a:t>
            </a:r>
            <a:r>
              <a:rPr lang="ru-RU" dirty="0" err="1"/>
              <a:t>аналізу</a:t>
            </a:r>
            <a:r>
              <a:rPr lang="ru-RU" dirty="0"/>
              <a:t> та </a:t>
            </a:r>
            <a:r>
              <a:rPr lang="ru-RU" dirty="0" err="1"/>
              <a:t>концепції</a:t>
            </a:r>
            <a:r>
              <a:rPr lang="ru-RU" dirty="0"/>
              <a:t> </a:t>
            </a:r>
            <a:r>
              <a:rPr lang="ru-RU" dirty="0" err="1"/>
              <a:t>розвитку</a:t>
            </a:r>
            <a:r>
              <a:rPr lang="ru-RU" dirty="0"/>
              <a:t> </a:t>
            </a:r>
            <a:r>
              <a:rPr lang="ru-RU" dirty="0" err="1"/>
              <a:t>системи</a:t>
            </a:r>
            <a:r>
              <a:rPr lang="ru-RU" dirty="0"/>
              <a:t> </a:t>
            </a:r>
            <a:r>
              <a:rPr lang="ru-RU" dirty="0" err="1"/>
              <a:t>громадського</a:t>
            </a:r>
            <a:r>
              <a:rPr lang="ru-RU" dirty="0"/>
              <a:t> </a:t>
            </a:r>
            <a:r>
              <a:rPr lang="ru-RU" dirty="0" err="1"/>
              <a:t>здоров’я</a:t>
            </a:r>
            <a:r>
              <a:rPr lang="ru-RU" dirty="0"/>
              <a:t> в </a:t>
            </a:r>
            <a:r>
              <a:rPr lang="ru-RU" dirty="0" err="1"/>
              <a:t>громаді</a:t>
            </a:r>
            <a:r>
              <a:rPr lang="ru-RU" dirty="0"/>
              <a:t> </a:t>
            </a:r>
          </a:p>
          <a:p>
            <a:r>
              <a:rPr lang="ru-RU" dirty="0"/>
              <a:t>VII </a:t>
            </a:r>
            <a:r>
              <a:rPr lang="ru-RU" dirty="0" err="1"/>
              <a:t>Розробка</a:t>
            </a:r>
            <a:r>
              <a:rPr lang="ru-RU" dirty="0"/>
              <a:t> </a:t>
            </a:r>
            <a:r>
              <a:rPr lang="ru-RU" dirty="0" err="1"/>
              <a:t>комплексної</a:t>
            </a:r>
            <a:r>
              <a:rPr lang="ru-RU" dirty="0"/>
              <a:t> </a:t>
            </a:r>
            <a:r>
              <a:rPr lang="ru-RU" dirty="0" err="1"/>
              <a:t>міжсекторальної</a:t>
            </a:r>
            <a:r>
              <a:rPr lang="ru-RU" dirty="0"/>
              <a:t> </a:t>
            </a:r>
            <a:r>
              <a:rPr lang="ru-RU" dirty="0" err="1"/>
              <a:t>програми</a:t>
            </a:r>
            <a:r>
              <a:rPr lang="ru-RU" dirty="0"/>
              <a:t> </a:t>
            </a:r>
            <a:r>
              <a:rPr lang="ru-RU" dirty="0" err="1"/>
              <a:t>розвитку</a:t>
            </a:r>
            <a:r>
              <a:rPr lang="ru-RU" dirty="0"/>
              <a:t> </a:t>
            </a:r>
            <a:r>
              <a:rPr lang="ru-RU" dirty="0" err="1"/>
              <a:t>системи</a:t>
            </a:r>
            <a:r>
              <a:rPr lang="ru-RU" dirty="0"/>
              <a:t> </a:t>
            </a:r>
            <a:r>
              <a:rPr lang="ru-RU" dirty="0" err="1"/>
              <a:t>громадського</a:t>
            </a:r>
            <a:r>
              <a:rPr lang="ru-RU" dirty="0"/>
              <a:t> </a:t>
            </a:r>
            <a:r>
              <a:rPr lang="ru-RU" dirty="0" err="1"/>
              <a:t>здоров’я</a:t>
            </a:r>
            <a:r>
              <a:rPr lang="ru-RU" dirty="0"/>
              <a:t> в </a:t>
            </a:r>
            <a:r>
              <a:rPr lang="ru-RU" dirty="0" err="1"/>
              <a:t>громаді</a:t>
            </a:r>
            <a:endParaRPr lang="ru-RU" dirty="0"/>
          </a:p>
          <a:p>
            <a:r>
              <a:rPr lang="ru-RU" dirty="0"/>
              <a:t>VIII </a:t>
            </a:r>
            <a:r>
              <a:rPr lang="ru-RU" dirty="0" err="1"/>
              <a:t>Прийняття</a:t>
            </a:r>
            <a:r>
              <a:rPr lang="ru-RU" dirty="0"/>
              <a:t> та </a:t>
            </a:r>
            <a:r>
              <a:rPr lang="ru-RU" dirty="0" err="1"/>
              <a:t>впровадження</a:t>
            </a:r>
            <a:r>
              <a:rPr lang="ru-RU" dirty="0"/>
              <a:t> </a:t>
            </a:r>
            <a:r>
              <a:rPr lang="ru-RU" dirty="0" err="1"/>
              <a:t>комплексної</a:t>
            </a:r>
            <a:r>
              <a:rPr lang="ru-RU" dirty="0"/>
              <a:t> </a:t>
            </a:r>
            <a:r>
              <a:rPr lang="ru-RU" dirty="0" err="1"/>
              <a:t>міжсекторальної</a:t>
            </a:r>
            <a:r>
              <a:rPr lang="ru-RU" dirty="0"/>
              <a:t> </a:t>
            </a:r>
            <a:r>
              <a:rPr lang="ru-RU" dirty="0" err="1"/>
              <a:t>програми</a:t>
            </a:r>
            <a:r>
              <a:rPr lang="ru-RU" dirty="0"/>
              <a:t> </a:t>
            </a:r>
            <a:r>
              <a:rPr lang="ru-RU" dirty="0" err="1"/>
              <a:t>розвитку</a:t>
            </a:r>
            <a:r>
              <a:rPr lang="ru-RU" dirty="0"/>
              <a:t> </a:t>
            </a:r>
            <a:r>
              <a:rPr lang="ru-RU" dirty="0" err="1"/>
              <a:t>системи</a:t>
            </a:r>
            <a:r>
              <a:rPr lang="ru-RU" dirty="0"/>
              <a:t> </a:t>
            </a:r>
            <a:r>
              <a:rPr lang="ru-RU" dirty="0" err="1"/>
              <a:t>громадського</a:t>
            </a:r>
            <a:r>
              <a:rPr lang="ru-RU" dirty="0"/>
              <a:t> </a:t>
            </a:r>
            <a:r>
              <a:rPr lang="ru-RU" dirty="0" err="1"/>
              <a:t>здоров’я</a:t>
            </a:r>
            <a:r>
              <a:rPr lang="ru-RU" dirty="0"/>
              <a:t> в </a:t>
            </a:r>
            <a:r>
              <a:rPr lang="ru-RU" dirty="0" err="1"/>
              <a:t>громаді</a:t>
            </a:r>
            <a:r>
              <a:rPr lang="ru-RU" dirty="0"/>
              <a:t> </a:t>
            </a:r>
          </a:p>
          <a:p>
            <a:r>
              <a:rPr lang="ru-RU" dirty="0"/>
              <a:t>IX </a:t>
            </a:r>
            <a:r>
              <a:rPr lang="ru-RU" dirty="0" err="1"/>
              <a:t>Моніторинг</a:t>
            </a:r>
            <a:r>
              <a:rPr lang="ru-RU" dirty="0"/>
              <a:t> та </a:t>
            </a:r>
            <a:r>
              <a:rPr lang="ru-RU" dirty="0" err="1"/>
              <a:t>оцінка</a:t>
            </a:r>
            <a:r>
              <a:rPr lang="ru-RU" dirty="0"/>
              <a:t> </a:t>
            </a:r>
            <a:r>
              <a:rPr lang="ru-RU" dirty="0" err="1"/>
              <a:t>виконання</a:t>
            </a:r>
            <a:r>
              <a:rPr lang="ru-RU" dirty="0"/>
              <a:t> </a:t>
            </a:r>
            <a:r>
              <a:rPr lang="ru-RU" dirty="0" err="1"/>
              <a:t>комплексної</a:t>
            </a:r>
            <a:r>
              <a:rPr lang="ru-RU" dirty="0"/>
              <a:t> </a:t>
            </a:r>
            <a:r>
              <a:rPr lang="ru-RU" dirty="0" err="1"/>
              <a:t>міжсекторальної</a:t>
            </a:r>
            <a:r>
              <a:rPr lang="ru-RU" dirty="0"/>
              <a:t> </a:t>
            </a:r>
            <a:r>
              <a:rPr lang="ru-RU" dirty="0" err="1"/>
              <a:t>програми</a:t>
            </a:r>
            <a:r>
              <a:rPr lang="ru-RU" dirty="0"/>
              <a:t> </a:t>
            </a:r>
            <a:r>
              <a:rPr lang="ru-RU" dirty="0" err="1"/>
              <a:t>розвитку</a:t>
            </a:r>
            <a:r>
              <a:rPr lang="ru-RU" dirty="0"/>
              <a:t> </a:t>
            </a:r>
            <a:r>
              <a:rPr lang="ru-RU" dirty="0" err="1"/>
              <a:t>системи</a:t>
            </a:r>
            <a:r>
              <a:rPr lang="ru-RU" dirty="0"/>
              <a:t> </a:t>
            </a:r>
            <a:r>
              <a:rPr lang="ru-RU" dirty="0" err="1"/>
              <a:t>громадського</a:t>
            </a:r>
            <a:r>
              <a:rPr lang="ru-RU" dirty="0"/>
              <a:t> </a:t>
            </a:r>
            <a:r>
              <a:rPr lang="ru-RU" dirty="0" err="1"/>
              <a:t>здоров’я</a:t>
            </a:r>
            <a:r>
              <a:rPr lang="ru-RU" dirty="0"/>
              <a:t> в </a:t>
            </a:r>
            <a:r>
              <a:rPr lang="ru-RU" dirty="0" err="1"/>
              <a:t>громаді</a:t>
            </a:r>
            <a:r>
              <a:rPr lang="ru-RU" dirty="0"/>
              <a:t> </a:t>
            </a:r>
          </a:p>
          <a:p>
            <a:r>
              <a:rPr lang="ru-RU" dirty="0"/>
              <a:t>X </a:t>
            </a:r>
            <a:r>
              <a:rPr lang="ru-RU" dirty="0" err="1"/>
              <a:t>Щорічне</a:t>
            </a:r>
            <a:r>
              <a:rPr lang="ru-RU" dirty="0"/>
              <a:t> </a:t>
            </a:r>
            <a:r>
              <a:rPr lang="ru-RU" dirty="0" err="1"/>
              <a:t>звітування</a:t>
            </a:r>
            <a:r>
              <a:rPr lang="ru-RU" dirty="0"/>
              <a:t> перед громадою про </a:t>
            </a:r>
            <a:r>
              <a:rPr lang="ru-RU" dirty="0" err="1"/>
              <a:t>хід</a:t>
            </a:r>
            <a:r>
              <a:rPr lang="ru-RU" dirty="0"/>
              <a:t> </a:t>
            </a:r>
            <a:r>
              <a:rPr lang="ru-RU" dirty="0" err="1"/>
              <a:t>виконання</a:t>
            </a:r>
            <a:r>
              <a:rPr lang="ru-RU" dirty="0"/>
              <a:t> </a:t>
            </a:r>
            <a:r>
              <a:rPr lang="ru-RU" dirty="0" err="1"/>
              <a:t>комплексної</a:t>
            </a:r>
            <a:r>
              <a:rPr lang="ru-RU" dirty="0"/>
              <a:t> </a:t>
            </a:r>
            <a:r>
              <a:rPr lang="ru-RU" dirty="0" err="1"/>
              <a:t>міжсекторальної</a:t>
            </a:r>
            <a:r>
              <a:rPr lang="ru-RU" dirty="0"/>
              <a:t> </a:t>
            </a:r>
            <a:r>
              <a:rPr lang="ru-RU" dirty="0" err="1"/>
              <a:t>програми</a:t>
            </a:r>
            <a:r>
              <a:rPr lang="ru-RU" dirty="0"/>
              <a:t> </a:t>
            </a:r>
            <a:r>
              <a:rPr lang="ru-RU" dirty="0" err="1"/>
              <a:t>розвитку</a:t>
            </a:r>
            <a:r>
              <a:rPr lang="ru-RU" dirty="0"/>
              <a:t> </a:t>
            </a:r>
            <a:r>
              <a:rPr lang="ru-RU" dirty="0" err="1"/>
              <a:t>системи</a:t>
            </a:r>
            <a:r>
              <a:rPr lang="ru-RU" dirty="0"/>
              <a:t> </a:t>
            </a:r>
            <a:r>
              <a:rPr lang="ru-RU" dirty="0" err="1"/>
              <a:t>громадського</a:t>
            </a:r>
            <a:r>
              <a:rPr lang="ru-RU" dirty="0"/>
              <a:t> </a:t>
            </a:r>
            <a:r>
              <a:rPr lang="ru-RU" dirty="0" err="1"/>
              <a:t>здоров’я</a:t>
            </a:r>
            <a:r>
              <a:rPr lang="ru-RU" dirty="0"/>
              <a:t> в </a:t>
            </a:r>
            <a:r>
              <a:rPr lang="ru-RU" dirty="0" err="1"/>
              <a:t>громаді</a:t>
            </a:r>
            <a:r>
              <a:rPr lang="ru-RU" dirty="0"/>
              <a:t> </a:t>
            </a:r>
          </a:p>
          <a:p>
            <a:r>
              <a:rPr lang="ru-RU" dirty="0"/>
              <a:t>XI </a:t>
            </a:r>
            <a:r>
              <a:rPr lang="ru-RU" dirty="0" err="1"/>
              <a:t>Корегування</a:t>
            </a:r>
            <a:r>
              <a:rPr lang="ru-RU" dirty="0"/>
              <a:t> </a:t>
            </a:r>
            <a:r>
              <a:rPr lang="ru-RU" dirty="0" err="1"/>
              <a:t>програми</a:t>
            </a:r>
            <a:r>
              <a:rPr lang="ru-RU" dirty="0"/>
              <a:t> </a:t>
            </a:r>
            <a:r>
              <a:rPr lang="ru-RU" dirty="0" err="1"/>
              <a:t>залежно</a:t>
            </a:r>
            <a:r>
              <a:rPr lang="ru-RU" dirty="0"/>
              <a:t> </a:t>
            </a:r>
            <a:r>
              <a:rPr lang="ru-RU" dirty="0" err="1"/>
              <a:t>від</a:t>
            </a:r>
            <a:r>
              <a:rPr lang="ru-RU" dirty="0"/>
              <a:t> </a:t>
            </a:r>
            <a:r>
              <a:rPr lang="ru-RU" dirty="0" err="1"/>
              <a:t>реальної</a:t>
            </a:r>
            <a:r>
              <a:rPr lang="ru-RU" dirty="0"/>
              <a:t> </a:t>
            </a:r>
            <a:r>
              <a:rPr lang="ru-RU" dirty="0" err="1"/>
              <a:t>ситуації</a:t>
            </a:r>
            <a:endParaRPr lang="uk-UA" dirty="0"/>
          </a:p>
        </p:txBody>
      </p:sp>
    </p:spTree>
    <p:extLst>
      <p:ext uri="{BB962C8B-B14F-4D97-AF65-F5344CB8AC3E}">
        <p14:creationId xmlns:p14="http://schemas.microsoft.com/office/powerpoint/2010/main" val="178667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982353-6257-6101-6A17-758F876CD2DF}"/>
              </a:ext>
            </a:extLst>
          </p:cNvPr>
          <p:cNvSpPr>
            <a:spLocks noGrp="1"/>
          </p:cNvSpPr>
          <p:nvPr>
            <p:ph type="title"/>
          </p:nvPr>
        </p:nvSpPr>
        <p:spPr/>
        <p:txBody>
          <a:bodyPr>
            <a:normAutofit/>
          </a:bodyPr>
          <a:lstStyle/>
          <a:p>
            <a:pPr algn="ctr"/>
            <a:r>
              <a:rPr lang="ru-RU" sz="3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РОЗРОБЛЕННЯ ПРОГРАМ ТА ОСНОВНІ ЕТАПИ ЇХ ВИКОНАННЯ</a:t>
            </a:r>
            <a:endParaRPr lang="uk-UA"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0645756C-902E-87CB-E200-DE6C3B981432}"/>
              </a:ext>
            </a:extLst>
          </p:cNvPr>
          <p:cNvSpPr>
            <a:spLocks noGrp="1"/>
          </p:cNvSpPr>
          <p:nvPr>
            <p:ph idx="1"/>
          </p:nvPr>
        </p:nvSpPr>
        <p:spPr>
          <a:xfrm>
            <a:off x="374753" y="1825625"/>
            <a:ext cx="11407515" cy="4667250"/>
          </a:xfrm>
        </p:spPr>
        <p:txBody>
          <a:bodyPr>
            <a:normAutofit lnSpcReduction="10000"/>
          </a:bodyPr>
          <a:lstStyle/>
          <a:p>
            <a:endParaRPr lang="uk-UA" dirty="0"/>
          </a:p>
          <a:p>
            <a:r>
              <a:rPr lang="uk-UA" dirty="0"/>
              <a:t>Створення робочої групи.</a:t>
            </a:r>
          </a:p>
          <a:p>
            <a:r>
              <a:rPr lang="uk-UA" dirty="0" err="1"/>
              <a:t>Обгрунтування</a:t>
            </a:r>
            <a:r>
              <a:rPr lang="uk-UA" dirty="0"/>
              <a:t> проблеми, визначення та аналіз  проблем  для рішення</a:t>
            </a:r>
          </a:p>
          <a:p>
            <a:pPr marL="0" indent="0">
              <a:buNone/>
            </a:pPr>
            <a:endParaRPr lang="uk-UA" dirty="0"/>
          </a:p>
          <a:p>
            <a:pPr marL="0" indent="0" algn="just">
              <a:buNone/>
            </a:pPr>
            <a:r>
              <a:rPr lang="uk-UA" dirty="0">
                <a:solidFill>
                  <a:srgbClr val="FF0000"/>
                </a:solidFill>
              </a:rPr>
              <a:t> Обговорити  із магістрами  можливі проблеми громадського </a:t>
            </a:r>
            <a:r>
              <a:rPr lang="uk-UA" dirty="0" err="1">
                <a:solidFill>
                  <a:srgbClr val="FF0000"/>
                </a:solidFill>
              </a:rPr>
              <a:t>здоров</a:t>
            </a:r>
            <a:r>
              <a:rPr lang="en-US" dirty="0">
                <a:solidFill>
                  <a:srgbClr val="FF0000"/>
                </a:solidFill>
              </a:rPr>
              <a:t>’</a:t>
            </a:r>
            <a:r>
              <a:rPr lang="uk-UA" dirty="0">
                <a:solidFill>
                  <a:srgbClr val="FF0000"/>
                </a:solidFill>
              </a:rPr>
              <a:t>я які потребують комплексного рішення і  підлягають включення до програми</a:t>
            </a:r>
          </a:p>
          <a:p>
            <a:endParaRPr lang="uk-UA" dirty="0"/>
          </a:p>
          <a:p>
            <a:pPr algn="just"/>
            <a:r>
              <a:rPr lang="ru-RU" sz="2400" dirty="0" err="1">
                <a:solidFill>
                  <a:srgbClr val="333333"/>
                </a:solidFill>
                <a:effectLst/>
                <a:latin typeface="Arial" panose="020B0604020202020204" pitchFamily="34" charset="0"/>
                <a:ea typeface="Times New Roman" panose="02020603050405020304" pitchFamily="18" charset="0"/>
              </a:rPr>
              <a:t>Розроблення</a:t>
            </a:r>
            <a:r>
              <a:rPr lang="ru-RU" sz="2400" dirty="0">
                <a:solidFill>
                  <a:srgbClr val="333333"/>
                </a:solidFill>
                <a:effectLst/>
                <a:latin typeface="Arial" panose="020B0604020202020204" pitchFamily="34" charset="0"/>
                <a:ea typeface="Times New Roman" panose="02020603050405020304" pitchFamily="18" charset="0"/>
              </a:rPr>
              <a:t> проекту </a:t>
            </a:r>
            <a:r>
              <a:rPr lang="ru-RU" sz="2400" dirty="0" err="1">
                <a:solidFill>
                  <a:srgbClr val="333333"/>
                </a:solidFill>
                <a:effectLst/>
                <a:latin typeface="Arial" panose="020B0604020202020204" pitchFamily="34" charset="0"/>
                <a:ea typeface="Times New Roman" panose="02020603050405020304" pitchFamily="18" charset="0"/>
              </a:rPr>
              <a:t>програми</a:t>
            </a:r>
            <a:r>
              <a:rPr lang="ru-RU" sz="2400" dirty="0">
                <a:solidFill>
                  <a:srgbClr val="333333"/>
                </a:solidFill>
                <a:effectLst/>
                <a:latin typeface="Arial" panose="020B0604020202020204" pitchFamily="34" charset="0"/>
                <a:ea typeface="Times New Roman" panose="02020603050405020304" pitchFamily="18" charset="0"/>
              </a:rPr>
              <a:t> - </a:t>
            </a:r>
            <a:r>
              <a:rPr lang="ru-RU" sz="2400" dirty="0" err="1">
                <a:solidFill>
                  <a:srgbClr val="333333"/>
                </a:solidFill>
                <a:effectLst/>
                <a:latin typeface="Arial" panose="020B0604020202020204" pitchFamily="34" charset="0"/>
                <a:ea typeface="Times New Roman" panose="02020603050405020304" pitchFamily="18" charset="0"/>
              </a:rPr>
              <a:t>визначення</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заходів</a:t>
            </a:r>
            <a:r>
              <a:rPr lang="ru-RU" sz="2400" dirty="0">
                <a:solidFill>
                  <a:srgbClr val="333333"/>
                </a:solidFill>
                <a:effectLst/>
                <a:latin typeface="Arial" panose="020B0604020202020204" pitchFamily="34" charset="0"/>
                <a:ea typeface="Times New Roman" panose="02020603050405020304" pitchFamily="18" charset="0"/>
              </a:rPr>
              <a:t> і </a:t>
            </a:r>
            <a:r>
              <a:rPr lang="ru-RU" sz="2400" dirty="0" err="1">
                <a:solidFill>
                  <a:srgbClr val="333333"/>
                </a:solidFill>
                <a:effectLst/>
                <a:latin typeface="Arial" panose="020B0604020202020204" pitchFamily="34" charset="0"/>
                <a:ea typeface="Times New Roman" panose="02020603050405020304" pitchFamily="18" charset="0"/>
              </a:rPr>
              <a:t>завдань</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що</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пропонуються</a:t>
            </a:r>
            <a:r>
              <a:rPr lang="ru-RU" sz="2400" dirty="0">
                <a:solidFill>
                  <a:srgbClr val="333333"/>
                </a:solidFill>
                <a:effectLst/>
                <a:latin typeface="Arial" panose="020B0604020202020204" pitchFamily="34" charset="0"/>
                <a:ea typeface="Times New Roman" panose="02020603050405020304" pitchFamily="18" charset="0"/>
              </a:rPr>
              <a:t> для </a:t>
            </a:r>
            <a:r>
              <a:rPr lang="ru-RU" sz="2400" dirty="0" err="1">
                <a:solidFill>
                  <a:srgbClr val="333333"/>
                </a:solidFill>
                <a:effectLst/>
                <a:latin typeface="Arial" panose="020B0604020202020204" pitchFamily="34" charset="0"/>
                <a:ea typeface="Times New Roman" panose="02020603050405020304" pitchFamily="18" charset="0"/>
              </a:rPr>
              <a:t>включення</a:t>
            </a:r>
            <a:r>
              <a:rPr lang="ru-RU" sz="2400" dirty="0">
                <a:solidFill>
                  <a:srgbClr val="333333"/>
                </a:solidFill>
                <a:effectLst/>
                <a:latin typeface="Arial" panose="020B0604020202020204" pitchFamily="34" charset="0"/>
                <a:ea typeface="Times New Roman" panose="02020603050405020304" pitchFamily="18" charset="0"/>
              </a:rPr>
              <a:t> до </a:t>
            </a:r>
            <a:r>
              <a:rPr lang="ru-RU" sz="2400" dirty="0" err="1">
                <a:solidFill>
                  <a:srgbClr val="333333"/>
                </a:solidFill>
                <a:effectLst/>
                <a:latin typeface="Arial" panose="020B0604020202020204" pitchFamily="34" charset="0"/>
                <a:ea typeface="Times New Roman" panose="02020603050405020304" pitchFamily="18" charset="0"/>
              </a:rPr>
              <a:t>неї</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результативних</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показників</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виконання</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програми</a:t>
            </a:r>
            <a:r>
              <a:rPr lang="ru-RU" sz="2400" dirty="0">
                <a:solidFill>
                  <a:srgbClr val="333333"/>
                </a:solidFill>
                <a:effectLst/>
                <a:latin typeface="Arial" panose="020B0604020202020204" pitchFamily="34" charset="0"/>
                <a:ea typeface="Times New Roman" panose="02020603050405020304" pitchFamily="18" charset="0"/>
              </a:rPr>
              <a:t> ( </a:t>
            </a:r>
            <a:r>
              <a:rPr lang="ru-RU" sz="2400" dirty="0" err="1">
                <a:solidFill>
                  <a:srgbClr val="333333"/>
                </a:solidFill>
                <a:effectLst/>
                <a:latin typeface="Arial" panose="020B0604020202020204" pitchFamily="34" charset="0"/>
                <a:ea typeface="Times New Roman" panose="02020603050405020304" pitchFamily="18" charset="0"/>
              </a:rPr>
              <a:t>економічних</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соціальних</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екологічних</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тощо</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обсягів</a:t>
            </a:r>
            <a:r>
              <a:rPr lang="ru-RU" sz="2400" dirty="0">
                <a:solidFill>
                  <a:srgbClr val="333333"/>
                </a:solidFill>
                <a:effectLst/>
                <a:latin typeface="Arial" panose="020B0604020202020204" pitchFamily="34" charset="0"/>
                <a:ea typeface="Times New Roman" panose="02020603050405020304" pitchFamily="18" charset="0"/>
              </a:rPr>
              <a:t> і </a:t>
            </a:r>
            <a:r>
              <a:rPr lang="ru-RU" sz="2400" dirty="0" err="1">
                <a:solidFill>
                  <a:srgbClr val="333333"/>
                </a:solidFill>
                <a:effectLst/>
                <a:latin typeface="Arial" panose="020B0604020202020204" pitchFamily="34" charset="0"/>
                <a:ea typeface="Times New Roman" panose="02020603050405020304" pitchFamily="18" charset="0"/>
              </a:rPr>
              <a:t>джерел</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фінансування</a:t>
            </a:r>
            <a:r>
              <a:rPr lang="uk-UA" sz="2400" dirty="0">
                <a:solidFill>
                  <a:srgbClr val="333333"/>
                </a:solidFill>
                <a:effectLst/>
                <a:latin typeface="Arial" panose="020B0604020202020204" pitchFamily="34" charset="0"/>
                <a:ea typeface="Times New Roman" panose="02020603050405020304" pitchFamily="18" charset="0"/>
              </a:rPr>
              <a:t>.</a:t>
            </a:r>
            <a:endParaRPr lang="uk-UA" sz="2400" dirty="0"/>
          </a:p>
        </p:txBody>
      </p:sp>
    </p:spTree>
    <p:extLst>
      <p:ext uri="{BB962C8B-B14F-4D97-AF65-F5344CB8AC3E}">
        <p14:creationId xmlns:p14="http://schemas.microsoft.com/office/powerpoint/2010/main" val="1028791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21B915-C826-829C-E856-43ABB76A3B22}"/>
              </a:ext>
            </a:extLst>
          </p:cNvPr>
          <p:cNvSpPr>
            <a:spLocks noGrp="1"/>
          </p:cNvSpPr>
          <p:nvPr>
            <p:ph type="title"/>
          </p:nvPr>
        </p:nvSpPr>
        <p:spPr/>
        <p:txBody>
          <a:bodyPr>
            <a:normAutofit/>
          </a:bodyPr>
          <a:lstStyle/>
          <a:p>
            <a:pPr algn="ctr"/>
            <a:r>
              <a:rPr lang="ru-RU" sz="3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РОЗРОБЛЕННЯ ПРОГРАМ ТА ОСНОВНІ ЕТАПИ ЇХ ВИКОНАННЯ</a:t>
            </a:r>
            <a:endParaRPr lang="uk-UA"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E29FA4D7-69AA-F706-0D4C-85AE3955A2ED}"/>
              </a:ext>
            </a:extLst>
          </p:cNvPr>
          <p:cNvSpPr>
            <a:spLocks noGrp="1"/>
          </p:cNvSpPr>
          <p:nvPr>
            <p:ph idx="1"/>
          </p:nvPr>
        </p:nvSpPr>
        <p:spPr/>
        <p:txBody>
          <a:bodyPr/>
          <a:lstStyle/>
          <a:p>
            <a:r>
              <a:rPr lang="ru-RU" b="1" dirty="0" err="1">
                <a:solidFill>
                  <a:srgbClr val="FF0000"/>
                </a:solidFill>
                <a:effectLst/>
                <a:latin typeface="Arial" panose="020B0604020202020204" pitchFamily="34" charset="0"/>
                <a:ea typeface="Times New Roman" panose="02020603050405020304" pitchFamily="18" charset="0"/>
              </a:rPr>
              <a:t>Експертиза</a:t>
            </a:r>
            <a:r>
              <a:rPr lang="ru-RU" dirty="0">
                <a:solidFill>
                  <a:srgbClr val="333333"/>
                </a:solidFill>
                <a:effectLst/>
                <a:latin typeface="Arial" panose="020B0604020202020204" pitchFamily="34" charset="0"/>
                <a:ea typeface="Times New Roman" panose="02020603050405020304" pitchFamily="18" charset="0"/>
              </a:rPr>
              <a:t> проекту </a:t>
            </a:r>
            <a:r>
              <a:rPr lang="ru-RU" dirty="0" err="1">
                <a:solidFill>
                  <a:srgbClr val="333333"/>
                </a:solidFill>
                <a:effectLst/>
                <a:latin typeface="Arial" panose="020B0604020202020204" pitchFamily="34" charset="0"/>
                <a:ea typeface="Times New Roman" panose="02020603050405020304" pitchFamily="18" charset="0"/>
              </a:rPr>
              <a:t>програми</a:t>
            </a:r>
            <a:r>
              <a:rPr lang="uk-UA" dirty="0">
                <a:solidFill>
                  <a:srgbClr val="333333"/>
                </a:solidFill>
                <a:latin typeface="Arial" panose="020B0604020202020204" pitchFamily="34" charset="0"/>
                <a:ea typeface="Times New Roman" panose="02020603050405020304" pitchFamily="18" charset="0"/>
              </a:rPr>
              <a:t>: Депутатські комітети;</a:t>
            </a:r>
          </a:p>
          <a:p>
            <a:pPr marL="0" indent="0">
              <a:buNone/>
            </a:pPr>
            <a:endParaRPr lang="uk-UA" dirty="0">
              <a:solidFill>
                <a:srgbClr val="333333"/>
              </a:solidFill>
              <a:latin typeface="Arial" panose="020B0604020202020204" pitchFamily="34" charset="0"/>
              <a:ea typeface="Times New Roman" panose="02020603050405020304" pitchFamily="18" charset="0"/>
            </a:endParaRPr>
          </a:p>
          <a:p>
            <a:r>
              <a:rPr lang="ru-RU" sz="2800" b="1" dirty="0" err="1">
                <a:solidFill>
                  <a:srgbClr val="FF0000"/>
                </a:solidFill>
                <a:effectLst/>
                <a:latin typeface="Arial" panose="020B0604020202020204" pitchFamily="34" charset="0"/>
                <a:ea typeface="Times New Roman" panose="02020603050405020304" pitchFamily="18" charset="0"/>
              </a:rPr>
              <a:t>Експертиза</a:t>
            </a:r>
            <a:r>
              <a:rPr lang="ru-RU" sz="2800" dirty="0">
                <a:solidFill>
                  <a:srgbClr val="333333"/>
                </a:solidFill>
                <a:effectLst/>
                <a:latin typeface="Arial" panose="020B0604020202020204" pitchFamily="34" charset="0"/>
                <a:ea typeface="Times New Roman" panose="02020603050405020304" pitchFamily="18" charset="0"/>
              </a:rPr>
              <a:t> проекту </a:t>
            </a:r>
            <a:r>
              <a:rPr lang="ru-RU" sz="2800" dirty="0" err="1">
                <a:solidFill>
                  <a:srgbClr val="333333"/>
                </a:solidFill>
                <a:effectLst/>
                <a:latin typeface="Arial" panose="020B0604020202020204" pitchFamily="34" charset="0"/>
                <a:ea typeface="Times New Roman" panose="02020603050405020304" pitchFamily="18" charset="0"/>
              </a:rPr>
              <a:t>програми</a:t>
            </a:r>
            <a:r>
              <a:rPr lang="uk-UA" sz="2800" dirty="0">
                <a:solidFill>
                  <a:srgbClr val="333333"/>
                </a:solidFill>
                <a:latin typeface="Arial" panose="020B0604020202020204" pitchFamily="34" charset="0"/>
                <a:ea typeface="Times New Roman" panose="02020603050405020304" pitchFamily="18" charset="0"/>
              </a:rPr>
              <a:t>: професійна;</a:t>
            </a:r>
          </a:p>
          <a:p>
            <a:endParaRPr lang="uk-UA" dirty="0">
              <a:solidFill>
                <a:srgbClr val="333333"/>
              </a:solidFill>
              <a:latin typeface="Arial" panose="020B0604020202020204" pitchFamily="34" charset="0"/>
            </a:endParaRPr>
          </a:p>
          <a:p>
            <a:r>
              <a:rPr lang="uk-UA" dirty="0" err="1">
                <a:solidFill>
                  <a:srgbClr val="333333"/>
                </a:solidFill>
                <a:latin typeface="Arial" panose="020B0604020202020204" pitchFamily="34" charset="0"/>
              </a:rPr>
              <a:t>Адвокація</a:t>
            </a:r>
            <a:r>
              <a:rPr lang="uk-UA" dirty="0">
                <a:solidFill>
                  <a:srgbClr val="333333"/>
                </a:solidFill>
                <a:latin typeface="Arial" panose="020B0604020202020204" pitchFamily="34" charset="0"/>
              </a:rPr>
              <a:t>  програми  серед зацікавлених осіб: цільові групи інформаційного впливу.</a:t>
            </a:r>
          </a:p>
          <a:p>
            <a:endParaRPr lang="uk-UA" dirty="0">
              <a:solidFill>
                <a:srgbClr val="333333"/>
              </a:solidFill>
              <a:latin typeface="Arial" panose="020B0604020202020204" pitchFamily="34" charset="0"/>
            </a:endParaRPr>
          </a:p>
          <a:p>
            <a:r>
              <a:rPr lang="uk-UA" dirty="0">
                <a:solidFill>
                  <a:srgbClr val="333333"/>
                </a:solidFill>
                <a:latin typeface="Arial" panose="020B0604020202020204" pitchFamily="34" charset="0"/>
              </a:rPr>
              <a:t>Громадське обговорення</a:t>
            </a:r>
            <a:endParaRPr lang="uk-UA" dirty="0"/>
          </a:p>
          <a:p>
            <a:endParaRPr lang="uk-UA" dirty="0"/>
          </a:p>
        </p:txBody>
      </p:sp>
    </p:spTree>
    <p:extLst>
      <p:ext uri="{BB962C8B-B14F-4D97-AF65-F5344CB8AC3E}">
        <p14:creationId xmlns:p14="http://schemas.microsoft.com/office/powerpoint/2010/main" val="34128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90D91E-67D3-CAD3-3C11-6973EDC66359}"/>
              </a:ext>
            </a:extLst>
          </p:cNvPr>
          <p:cNvSpPr>
            <a:spLocks noGrp="1"/>
          </p:cNvSpPr>
          <p:nvPr>
            <p:ph type="title"/>
          </p:nvPr>
        </p:nvSpPr>
        <p:spPr/>
        <p:txBody>
          <a:bodyPr>
            <a:normAutofit/>
          </a:bodyPr>
          <a:lstStyle/>
          <a:p>
            <a:pPr algn="ctr"/>
            <a:r>
              <a:rPr lang="ru-RU" sz="3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РОЗРОБЛЕННЯ ПРОГРАМ ТА ОСНОВНІ ЕТАПИ ЇХ ВИКОНАННЯ</a:t>
            </a:r>
            <a:endParaRPr lang="uk-UA"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3016B514-12B1-8E5C-A1BF-5C1C24216179}"/>
              </a:ext>
            </a:extLst>
          </p:cNvPr>
          <p:cNvSpPr>
            <a:spLocks noGrp="1"/>
          </p:cNvSpPr>
          <p:nvPr>
            <p:ph idx="1"/>
          </p:nvPr>
        </p:nvSpPr>
        <p:spPr/>
        <p:txBody>
          <a:bodyPr/>
          <a:lstStyle/>
          <a:p>
            <a:r>
              <a:rPr lang="uk-UA" dirty="0"/>
              <a:t>Визначення обсягів і джерел фінансування.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Фінансування</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окремих</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програм</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комплексних</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програм</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може</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здійснюватися</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одночасно</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за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декількома</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кодами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економічної</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класифікації</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видатків</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бюджету. В такому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випадку</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за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кожним</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кодом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визначається</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головний</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розпорядник</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коштів</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Може</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використовуватися</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механізм</a:t>
            </a:r>
            <a:r>
              <a:rPr lang="ru-RU"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державно-приватного партнерства.</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a:p>
            <a:r>
              <a:rPr lang="uk-UA" dirty="0"/>
              <a:t>Після проведення експертизи та громадського обговорення </a:t>
            </a:r>
          </a:p>
          <a:p>
            <a:endParaRPr lang="uk-UA" sz="1800" dirty="0">
              <a:solidFill>
                <a:srgbClr val="333333"/>
              </a:solidFill>
              <a:effectLst/>
              <a:latin typeface="Arial" panose="020B0604020202020204" pitchFamily="34" charset="0"/>
              <a:ea typeface="Times New Roman" panose="02020603050405020304" pitchFamily="18" charset="0"/>
            </a:endParaRPr>
          </a:p>
          <a:p>
            <a:pPr algn="just"/>
            <a:r>
              <a:rPr lang="ru-RU" sz="2400" dirty="0" err="1">
                <a:solidFill>
                  <a:srgbClr val="333333"/>
                </a:solidFill>
                <a:effectLst/>
                <a:latin typeface="Arial" panose="020B0604020202020204" pitchFamily="34" charset="0"/>
                <a:ea typeface="Times New Roman" panose="02020603050405020304" pitchFamily="18" charset="0"/>
              </a:rPr>
              <a:t>Погоджений</a:t>
            </a:r>
            <a:r>
              <a:rPr lang="ru-RU" sz="2400" dirty="0">
                <a:solidFill>
                  <a:srgbClr val="333333"/>
                </a:solidFill>
                <a:effectLst/>
                <a:latin typeface="Arial" panose="020B0604020202020204" pitchFamily="34" charset="0"/>
                <a:ea typeface="Times New Roman" panose="02020603050405020304" pitchFamily="18" charset="0"/>
              </a:rPr>
              <a:t> на </a:t>
            </a:r>
            <a:r>
              <a:rPr lang="ru-RU" sz="2400" dirty="0" err="1">
                <a:solidFill>
                  <a:srgbClr val="333333"/>
                </a:solidFill>
                <a:effectLst/>
                <a:latin typeface="Arial" panose="020B0604020202020204" pitchFamily="34" charset="0"/>
                <a:ea typeface="Times New Roman" panose="02020603050405020304" pitchFamily="18" charset="0"/>
              </a:rPr>
              <a:t>засіданнях</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постійних</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комісій</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територіальної</a:t>
            </a:r>
            <a:r>
              <a:rPr lang="ru-RU" sz="2400" dirty="0">
                <a:solidFill>
                  <a:srgbClr val="333333"/>
                </a:solidFill>
                <a:effectLst/>
                <a:latin typeface="Arial" panose="020B0604020202020204" pitchFamily="34" charset="0"/>
                <a:ea typeface="Times New Roman" panose="02020603050405020304" pitchFamily="18" charset="0"/>
              </a:rPr>
              <a:t> ради проект </a:t>
            </a:r>
            <a:r>
              <a:rPr lang="ru-RU" sz="2400" dirty="0" err="1">
                <a:solidFill>
                  <a:srgbClr val="333333"/>
                </a:solidFill>
                <a:effectLst/>
                <a:latin typeface="Arial" panose="020B0604020202020204" pitchFamily="34" charset="0"/>
                <a:ea typeface="Times New Roman" panose="02020603050405020304" pitchFamily="18" charset="0"/>
              </a:rPr>
              <a:t>програми</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розглядається</a:t>
            </a:r>
            <a:r>
              <a:rPr lang="ru-RU" sz="2400" dirty="0">
                <a:solidFill>
                  <a:srgbClr val="333333"/>
                </a:solidFill>
                <a:effectLst/>
                <a:latin typeface="Arial" panose="020B0604020202020204" pitchFamily="34" charset="0"/>
                <a:ea typeface="Times New Roman" panose="02020603050405020304" pitchFamily="18" charset="0"/>
              </a:rPr>
              <a:t> на </a:t>
            </a:r>
            <a:r>
              <a:rPr lang="ru-RU" sz="2400" dirty="0" err="1">
                <a:solidFill>
                  <a:srgbClr val="333333"/>
                </a:solidFill>
                <a:effectLst/>
                <a:latin typeface="Arial" panose="020B0604020202020204" pitchFamily="34" charset="0"/>
                <a:ea typeface="Times New Roman" panose="02020603050405020304" pitchFamily="18" charset="0"/>
              </a:rPr>
              <a:t>черговій</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сесії</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територіальної</a:t>
            </a:r>
            <a:r>
              <a:rPr lang="ru-RU" sz="2400" dirty="0">
                <a:solidFill>
                  <a:srgbClr val="333333"/>
                </a:solidFill>
                <a:effectLst/>
                <a:latin typeface="Arial" panose="020B0604020202020204" pitchFamily="34" charset="0"/>
                <a:ea typeface="Times New Roman" panose="02020603050405020304" pitchFamily="18" charset="0"/>
              </a:rPr>
              <a:t>  ради.</a:t>
            </a:r>
            <a:endParaRPr lang="uk-UA" sz="2400" dirty="0"/>
          </a:p>
        </p:txBody>
      </p:sp>
    </p:spTree>
    <p:extLst>
      <p:ext uri="{BB962C8B-B14F-4D97-AF65-F5344CB8AC3E}">
        <p14:creationId xmlns:p14="http://schemas.microsoft.com/office/powerpoint/2010/main" val="1537687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7E1259-6FCE-8427-8992-64A9DFCCA47B}"/>
              </a:ext>
            </a:extLst>
          </p:cNvPr>
          <p:cNvSpPr>
            <a:spLocks noGrp="1"/>
          </p:cNvSpPr>
          <p:nvPr>
            <p:ph type="title"/>
          </p:nvPr>
        </p:nvSpPr>
        <p:spPr/>
        <p:txBody>
          <a:bodyPr>
            <a:normAutofit/>
          </a:bodyPr>
          <a:lstStyle/>
          <a:p>
            <a:pPr algn="ctr"/>
            <a:r>
              <a:rPr lang="ru-RU" sz="32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РОЗРОБЛЕННЯ ПРОГРАМ ТА ОСНОВНІ ЕТАПИ ЇХ ВИКОНАННЯ</a:t>
            </a:r>
            <a:endParaRPr lang="uk-UA"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5FDB75E2-2DC6-AA8F-AE55-58F88F06E137}"/>
              </a:ext>
            </a:extLst>
          </p:cNvPr>
          <p:cNvSpPr>
            <a:spLocks noGrp="1"/>
          </p:cNvSpPr>
          <p:nvPr>
            <p:ph idx="1"/>
          </p:nvPr>
        </p:nvSpPr>
        <p:spPr/>
        <p:txBody>
          <a:bodyPr>
            <a:normAutofit/>
          </a:bodyPr>
          <a:lstStyle/>
          <a:p>
            <a:pPr algn="just"/>
            <a:r>
              <a:rPr lang="ru-RU" sz="2400" dirty="0" err="1">
                <a:solidFill>
                  <a:srgbClr val="333333"/>
                </a:solidFill>
                <a:effectLst/>
                <a:latin typeface="Arial" panose="020B0604020202020204" pitchFamily="34" charset="0"/>
                <a:ea typeface="Times New Roman" panose="02020603050405020304" pitchFamily="18" charset="0"/>
              </a:rPr>
              <a:t>Програма</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виконується</a:t>
            </a:r>
            <a:r>
              <a:rPr lang="ru-RU" sz="2400" dirty="0">
                <a:solidFill>
                  <a:srgbClr val="333333"/>
                </a:solidFill>
                <a:effectLst/>
                <a:latin typeface="Arial" panose="020B0604020202020204" pitchFamily="34" charset="0"/>
                <a:ea typeface="Times New Roman" panose="02020603050405020304" pitchFamily="18" charset="0"/>
              </a:rPr>
              <a:t> шляхом </a:t>
            </a:r>
            <a:r>
              <a:rPr lang="ru-RU" sz="2400" dirty="0" err="1">
                <a:solidFill>
                  <a:srgbClr val="333333"/>
                </a:solidFill>
                <a:effectLst/>
                <a:latin typeface="Arial" panose="020B0604020202020204" pitchFamily="34" charset="0"/>
                <a:ea typeface="Times New Roman" panose="02020603050405020304" pitchFamily="18" charset="0"/>
              </a:rPr>
              <a:t>здійснення</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її</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заходів</a:t>
            </a:r>
            <a:r>
              <a:rPr lang="ru-RU" sz="2400" dirty="0">
                <a:solidFill>
                  <a:srgbClr val="333333"/>
                </a:solidFill>
                <a:effectLst/>
                <a:latin typeface="Arial" panose="020B0604020202020204" pitchFamily="34" charset="0"/>
                <a:ea typeface="Times New Roman" panose="02020603050405020304" pitchFamily="18" charset="0"/>
              </a:rPr>
              <a:t> і </a:t>
            </a:r>
            <a:r>
              <a:rPr lang="ru-RU" sz="2400" dirty="0" err="1">
                <a:solidFill>
                  <a:srgbClr val="333333"/>
                </a:solidFill>
                <a:effectLst/>
                <a:latin typeface="Arial" panose="020B0604020202020204" pitchFamily="34" charset="0"/>
                <a:ea typeface="Times New Roman" panose="02020603050405020304" pitchFamily="18" charset="0"/>
              </a:rPr>
              <a:t>завдань</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виконавцями</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передбаченими</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цією</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програмою</a:t>
            </a:r>
            <a:r>
              <a:rPr lang="ru-RU" sz="2400" dirty="0">
                <a:solidFill>
                  <a:srgbClr val="333333"/>
                </a:solidFill>
                <a:effectLst/>
                <a:latin typeface="Arial" panose="020B0604020202020204" pitchFamily="34" charset="0"/>
                <a:ea typeface="Times New Roman" panose="02020603050405020304" pitchFamily="18" charset="0"/>
              </a:rPr>
              <a:t>.</a:t>
            </a:r>
          </a:p>
          <a:p>
            <a:pPr algn="just"/>
            <a:endParaRPr lang="ru-RU" sz="2400" dirty="0">
              <a:solidFill>
                <a:srgbClr val="333333"/>
              </a:solidFill>
              <a:latin typeface="Arial" panose="020B0604020202020204" pitchFamily="34" charset="0"/>
            </a:endParaRPr>
          </a:p>
          <a:p>
            <a:pPr algn="just"/>
            <a:r>
              <a:rPr lang="ru-RU" sz="2400" dirty="0">
                <a:solidFill>
                  <a:srgbClr val="333333"/>
                </a:solidFill>
                <a:effectLst/>
                <a:latin typeface="Arial" panose="020B0604020202020204" pitchFamily="34" charset="0"/>
                <a:ea typeface="Times New Roman" panose="02020603050405020304" pitchFamily="18" charset="0"/>
              </a:rPr>
              <a:t>У </a:t>
            </a:r>
            <a:r>
              <a:rPr lang="ru-RU" sz="2400" dirty="0" err="1">
                <a:solidFill>
                  <a:srgbClr val="333333"/>
                </a:solidFill>
                <a:effectLst/>
                <a:latin typeface="Arial" panose="020B0604020202020204" pitchFamily="34" charset="0"/>
                <a:ea typeface="Times New Roman" panose="02020603050405020304" pitchFamily="18" charset="0"/>
              </a:rPr>
              <a:t>разі</a:t>
            </a:r>
            <a:r>
              <a:rPr lang="ru-RU" sz="2400" dirty="0">
                <a:solidFill>
                  <a:srgbClr val="333333"/>
                </a:solidFill>
                <a:effectLst/>
                <a:latin typeface="Arial" panose="020B0604020202020204" pitchFamily="34" charset="0"/>
                <a:ea typeface="Times New Roman" panose="02020603050405020304" pitchFamily="18" charset="0"/>
              </a:rPr>
              <a:t> потреби </a:t>
            </a:r>
            <a:r>
              <a:rPr lang="ru-RU" sz="2400" dirty="0" err="1">
                <a:solidFill>
                  <a:srgbClr val="333333"/>
                </a:solidFill>
                <a:effectLst/>
                <a:latin typeface="Arial" panose="020B0604020202020204" pitchFamily="34" charset="0"/>
                <a:ea typeface="Times New Roman" panose="02020603050405020304" pitchFamily="18" charset="0"/>
              </a:rPr>
              <a:t>внесення</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змін</a:t>
            </a:r>
            <a:r>
              <a:rPr lang="ru-RU" sz="2400" dirty="0">
                <a:solidFill>
                  <a:srgbClr val="333333"/>
                </a:solidFill>
                <a:effectLst/>
                <a:latin typeface="Arial" panose="020B0604020202020204" pitchFamily="34" charset="0"/>
                <a:ea typeface="Times New Roman" panose="02020603050405020304" pitchFamily="18" charset="0"/>
              </a:rPr>
              <a:t> до </a:t>
            </a:r>
            <a:r>
              <a:rPr lang="ru-RU" sz="2400" dirty="0" err="1">
                <a:solidFill>
                  <a:srgbClr val="333333"/>
                </a:solidFill>
                <a:effectLst/>
                <a:latin typeface="Arial" panose="020B0604020202020204" pitchFamily="34" charset="0"/>
                <a:ea typeface="Times New Roman" panose="02020603050405020304" pitchFamily="18" charset="0"/>
              </a:rPr>
              <a:t>програми</a:t>
            </a:r>
            <a:r>
              <a:rPr lang="ru-RU" sz="2400" dirty="0">
                <a:solidFill>
                  <a:srgbClr val="333333"/>
                </a:solidFill>
                <a:effectLst/>
                <a:latin typeface="Arial" panose="020B0604020202020204" pitchFamily="34" charset="0"/>
                <a:ea typeface="Times New Roman" panose="02020603050405020304" pitchFamily="18" charset="0"/>
              </a:rPr>
              <a:t>, проект </a:t>
            </a:r>
            <a:r>
              <a:rPr lang="ru-RU" sz="2400" dirty="0" err="1">
                <a:solidFill>
                  <a:srgbClr val="333333"/>
                </a:solidFill>
                <a:effectLst/>
                <a:latin typeface="Arial" panose="020B0604020202020204" pitchFamily="34" charset="0"/>
                <a:ea typeface="Times New Roman" panose="02020603050405020304" pitchFamily="18" charset="0"/>
              </a:rPr>
              <a:t>змін</a:t>
            </a:r>
            <a:r>
              <a:rPr lang="ru-RU" sz="2400" dirty="0">
                <a:solidFill>
                  <a:srgbClr val="333333"/>
                </a:solidFill>
                <a:effectLst/>
                <a:latin typeface="Arial" panose="020B0604020202020204" pitchFamily="34" charset="0"/>
                <a:ea typeface="Times New Roman" panose="02020603050405020304" pitchFamily="18" charset="0"/>
              </a:rPr>
              <a:t> до </a:t>
            </a:r>
            <a:r>
              <a:rPr lang="ru-RU" sz="2400" dirty="0" err="1">
                <a:solidFill>
                  <a:srgbClr val="333333"/>
                </a:solidFill>
                <a:effectLst/>
                <a:latin typeface="Arial" panose="020B0604020202020204" pitchFamily="34" charset="0"/>
                <a:ea typeface="Times New Roman" panose="02020603050405020304" pitchFamily="18" charset="0"/>
              </a:rPr>
              <a:t>неї</a:t>
            </a:r>
            <a:r>
              <a:rPr lang="ru-RU" sz="2400" dirty="0">
                <a:solidFill>
                  <a:srgbClr val="333333"/>
                </a:solidFill>
                <a:effectLst/>
                <a:latin typeface="Arial" panose="020B0604020202020204" pitchFamily="34" charset="0"/>
                <a:ea typeface="Times New Roman" panose="02020603050405020304" pitchFamily="18" charset="0"/>
              </a:rPr>
              <a:t> проходить </a:t>
            </a:r>
            <a:r>
              <a:rPr lang="ru-RU" sz="2400" dirty="0" err="1">
                <a:solidFill>
                  <a:srgbClr val="333333"/>
                </a:solidFill>
                <a:effectLst/>
                <a:latin typeface="Arial" panose="020B0604020202020204" pitchFamily="34" charset="0"/>
                <a:ea typeface="Times New Roman" panose="02020603050405020304" pitchFamily="18" charset="0"/>
              </a:rPr>
              <a:t>експертизу</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погоджується</a:t>
            </a:r>
            <a:r>
              <a:rPr lang="ru-RU" sz="2400" dirty="0">
                <a:solidFill>
                  <a:srgbClr val="333333"/>
                </a:solidFill>
                <a:effectLst/>
                <a:latin typeface="Arial" panose="020B0604020202020204" pitchFamily="34" charset="0"/>
                <a:ea typeface="Times New Roman" panose="02020603050405020304" pitchFamily="18" charset="0"/>
              </a:rPr>
              <a:t> та </a:t>
            </a:r>
            <a:r>
              <a:rPr lang="ru-RU" sz="2400" dirty="0" err="1">
                <a:solidFill>
                  <a:srgbClr val="333333"/>
                </a:solidFill>
                <a:effectLst/>
                <a:latin typeface="Arial" panose="020B0604020202020204" pitchFamily="34" charset="0"/>
                <a:ea typeface="Times New Roman" panose="02020603050405020304" pitchFamily="18" charset="0"/>
              </a:rPr>
              <a:t>затверджується</a:t>
            </a:r>
            <a:r>
              <a:rPr lang="ru-RU" sz="2400" dirty="0">
                <a:solidFill>
                  <a:srgbClr val="333333"/>
                </a:solidFill>
                <a:effectLst/>
                <a:latin typeface="Arial" panose="020B0604020202020204" pitchFamily="34" charset="0"/>
                <a:ea typeface="Times New Roman" panose="02020603050405020304" pitchFamily="18" charset="0"/>
              </a:rPr>
              <a:t>  </a:t>
            </a:r>
            <a:r>
              <a:rPr lang="ru-RU" sz="2400" dirty="0" err="1">
                <a:solidFill>
                  <a:srgbClr val="333333"/>
                </a:solidFill>
                <a:effectLst/>
                <a:latin typeface="Arial" panose="020B0604020202020204" pitchFamily="34" charset="0"/>
                <a:ea typeface="Times New Roman" panose="02020603050405020304" pitchFamily="18" charset="0"/>
              </a:rPr>
              <a:t>відповідно</a:t>
            </a:r>
            <a:r>
              <a:rPr lang="ru-RU" sz="2400" dirty="0">
                <a:solidFill>
                  <a:srgbClr val="333333"/>
                </a:solidFill>
                <a:effectLst/>
                <a:latin typeface="Arial" panose="020B0604020202020204" pitchFamily="34" charset="0"/>
                <a:ea typeface="Times New Roman" panose="02020603050405020304" pitchFamily="18" charset="0"/>
              </a:rPr>
              <a:t> чинного </a:t>
            </a:r>
            <a:r>
              <a:rPr lang="ru-RU" sz="2400" dirty="0" err="1">
                <a:solidFill>
                  <a:srgbClr val="333333"/>
                </a:solidFill>
                <a:effectLst/>
                <a:latin typeface="Arial" panose="020B0604020202020204" pitchFamily="34" charset="0"/>
                <a:ea typeface="Times New Roman" panose="02020603050405020304" pitchFamily="18" charset="0"/>
              </a:rPr>
              <a:t>законодавства</a:t>
            </a:r>
            <a:r>
              <a:rPr lang="ru-RU" sz="2400" dirty="0">
                <a:solidFill>
                  <a:srgbClr val="333333"/>
                </a:solidFill>
                <a:effectLst/>
                <a:latin typeface="Arial" panose="020B0604020202020204" pitchFamily="34" charset="0"/>
                <a:ea typeface="Times New Roman" panose="02020603050405020304" pitchFamily="18" charset="0"/>
              </a:rPr>
              <a:t>.</a:t>
            </a:r>
          </a:p>
          <a:p>
            <a:pPr algn="just"/>
            <a:endParaRPr lang="ru-RU" sz="2400" dirty="0">
              <a:solidFill>
                <a:srgbClr val="333333"/>
              </a:solidFill>
              <a:latin typeface="Arial" panose="020B0604020202020204" pitchFamily="34" charset="0"/>
            </a:endParaRPr>
          </a:p>
          <a:p>
            <a:pPr algn="just"/>
            <a:r>
              <a:rPr lang="ru-RU" sz="2400" dirty="0" err="1">
                <a:solidFill>
                  <a:srgbClr val="333333"/>
                </a:solidFill>
                <a:latin typeface="Arial" panose="020B0604020202020204" pitchFamily="34" charset="0"/>
              </a:rPr>
              <a:t>Відповідальні</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виконавці</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звітують</a:t>
            </a:r>
            <a:r>
              <a:rPr lang="ru-RU" sz="2400" dirty="0">
                <a:solidFill>
                  <a:srgbClr val="333333"/>
                </a:solidFill>
                <a:latin typeface="Arial" panose="020B0604020202020204" pitchFamily="34" charset="0"/>
              </a:rPr>
              <a:t> перед органами </a:t>
            </a:r>
            <a:r>
              <a:rPr lang="ru-RU" sz="2400" dirty="0" err="1">
                <a:solidFill>
                  <a:srgbClr val="333333"/>
                </a:solidFill>
                <a:latin typeface="Arial" panose="020B0604020202020204" pitchFamily="34" charset="0"/>
              </a:rPr>
              <a:t>державної</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влади</a:t>
            </a:r>
            <a:r>
              <a:rPr lang="ru-RU" sz="2400" dirty="0">
                <a:solidFill>
                  <a:srgbClr val="333333"/>
                </a:solidFill>
                <a:latin typeface="Arial" panose="020B0604020202020204" pitchFamily="34" charset="0"/>
              </a:rPr>
              <a:t> про </a:t>
            </a:r>
            <a:r>
              <a:rPr lang="ru-RU" sz="2400" dirty="0" err="1">
                <a:solidFill>
                  <a:srgbClr val="333333"/>
                </a:solidFill>
                <a:latin typeface="Arial" panose="020B0604020202020204" pitchFamily="34" charset="0"/>
              </a:rPr>
              <a:t>виконання</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програми</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щорічного</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Хід</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виконання</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програми</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також</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заслуховується</a:t>
            </a:r>
            <a:r>
              <a:rPr lang="ru-RU" sz="2400" dirty="0">
                <a:solidFill>
                  <a:srgbClr val="333333"/>
                </a:solidFill>
                <a:latin typeface="Arial" panose="020B0604020202020204" pitchFamily="34" charset="0"/>
              </a:rPr>
              <a:t> на </a:t>
            </a:r>
            <a:r>
              <a:rPr lang="ru-RU" sz="2400" dirty="0" err="1">
                <a:solidFill>
                  <a:srgbClr val="333333"/>
                </a:solidFill>
                <a:latin typeface="Arial" panose="020B0604020202020204" pitchFamily="34" charset="0"/>
              </a:rPr>
              <a:t>громадських</a:t>
            </a:r>
            <a:r>
              <a:rPr lang="ru-RU" sz="2400" dirty="0">
                <a:solidFill>
                  <a:srgbClr val="333333"/>
                </a:solidFill>
                <a:latin typeface="Arial" panose="020B0604020202020204" pitchFamily="34" charset="0"/>
              </a:rPr>
              <a:t> </a:t>
            </a:r>
            <a:r>
              <a:rPr lang="ru-RU" sz="2400" dirty="0" err="1">
                <a:solidFill>
                  <a:srgbClr val="333333"/>
                </a:solidFill>
                <a:latin typeface="Arial" panose="020B0604020202020204" pitchFamily="34" charset="0"/>
              </a:rPr>
              <a:t>слуханнях</a:t>
            </a:r>
            <a:r>
              <a:rPr lang="ru-RU" sz="2400" dirty="0">
                <a:solidFill>
                  <a:srgbClr val="333333"/>
                </a:solidFill>
                <a:latin typeface="Arial" panose="020B0604020202020204" pitchFamily="34" charset="0"/>
              </a:rPr>
              <a:t>.</a:t>
            </a:r>
            <a:endParaRPr lang="uk-UA" sz="2400" dirty="0"/>
          </a:p>
        </p:txBody>
      </p:sp>
    </p:spTree>
    <p:extLst>
      <p:ext uri="{BB962C8B-B14F-4D97-AF65-F5344CB8AC3E}">
        <p14:creationId xmlns:p14="http://schemas.microsoft.com/office/powerpoint/2010/main" val="2304885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997B85-9E12-FB99-31C3-5B8DA0D7C462}"/>
              </a:ext>
            </a:extLst>
          </p:cNvPr>
          <p:cNvSpPr>
            <a:spLocks noGrp="1"/>
          </p:cNvSpPr>
          <p:nvPr>
            <p:ph type="title"/>
          </p:nvPr>
        </p:nvSpPr>
        <p:spPr>
          <a:xfrm>
            <a:off x="838200" y="365125"/>
            <a:ext cx="10515600" cy="2882900"/>
          </a:xfrm>
        </p:spPr>
        <p:txBody>
          <a:bodyPr/>
          <a:lstStyle/>
          <a:p>
            <a:pPr algn="ctr"/>
            <a:r>
              <a:rPr lang="uk-UA" dirty="0"/>
              <a:t>Дякую</a:t>
            </a:r>
          </a:p>
        </p:txBody>
      </p:sp>
      <p:sp>
        <p:nvSpPr>
          <p:cNvPr id="3" name="Объект 2">
            <a:extLst>
              <a:ext uri="{FF2B5EF4-FFF2-40B4-BE49-F238E27FC236}">
                <a16:creationId xmlns:a16="http://schemas.microsoft.com/office/drawing/2014/main" id="{034CD60D-D0C2-7435-D7E1-B945C3F49E2F}"/>
              </a:ext>
            </a:extLst>
          </p:cNvPr>
          <p:cNvSpPr>
            <a:spLocks noGrp="1"/>
          </p:cNvSpPr>
          <p:nvPr>
            <p:ph idx="1"/>
          </p:nvPr>
        </p:nvSpPr>
        <p:spPr>
          <a:xfrm>
            <a:off x="838200" y="3514725"/>
            <a:ext cx="10515600" cy="2662238"/>
          </a:xfrm>
        </p:spPr>
        <p:txBody>
          <a:bodyPr>
            <a:normAutofit/>
          </a:bodyPr>
          <a:lstStyle/>
          <a:p>
            <a:pPr algn="ctr"/>
            <a:r>
              <a:rPr lang="uk-UA" sz="3200" dirty="0"/>
              <a:t>за увагу!</a:t>
            </a:r>
          </a:p>
        </p:txBody>
      </p:sp>
    </p:spTree>
    <p:extLst>
      <p:ext uri="{BB962C8B-B14F-4D97-AF65-F5344CB8AC3E}">
        <p14:creationId xmlns:p14="http://schemas.microsoft.com/office/powerpoint/2010/main" val="152207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71B4C8-7684-845B-F145-99CB8C8C425D}"/>
              </a:ext>
            </a:extLst>
          </p:cNvPr>
          <p:cNvSpPr>
            <a:spLocks noGrp="1"/>
          </p:cNvSpPr>
          <p:nvPr>
            <p:ph type="title"/>
          </p:nvPr>
        </p:nvSpPr>
        <p:spPr>
          <a:xfrm>
            <a:off x="838200" y="365126"/>
            <a:ext cx="10515600" cy="577850"/>
          </a:xfrm>
        </p:spPr>
        <p:txBody>
          <a:bodyPr>
            <a:normAutofit/>
          </a:bodyPr>
          <a:lstStyle/>
          <a:p>
            <a:pPr algn="ctr"/>
            <a:r>
              <a:rPr lang="uk-UA" sz="2800" b="1" dirty="0" err="1">
                <a:latin typeface="Times New Roman" panose="02020603050405020304" pitchFamily="18" charset="0"/>
                <a:cs typeface="Times New Roman" panose="02020603050405020304" pitchFamily="18" charset="0"/>
              </a:rPr>
              <a:t>Адміністративнй</a:t>
            </a:r>
            <a:r>
              <a:rPr lang="uk-UA" sz="2800" b="1" dirty="0">
                <a:latin typeface="Times New Roman" panose="02020603050405020304" pitchFamily="18" charset="0"/>
                <a:cs typeface="Times New Roman" panose="02020603050405020304" pitchFamily="18" charset="0"/>
              </a:rPr>
              <a:t> устрій Закарпатської області</a:t>
            </a:r>
          </a:p>
        </p:txBody>
      </p:sp>
      <p:pic>
        <p:nvPicPr>
          <p:cNvPr id="1026" name="Picture 2">
            <a:extLst>
              <a:ext uri="{FF2B5EF4-FFF2-40B4-BE49-F238E27FC236}">
                <a16:creationId xmlns:a16="http://schemas.microsoft.com/office/drawing/2014/main" id="{002074F5-70CC-F843-4F00-1155B92DE2F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7275" y="1352550"/>
            <a:ext cx="10401300" cy="523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676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B9BE27-91AE-62B8-1CDD-0FA4E170421E}"/>
              </a:ext>
            </a:extLst>
          </p:cNvPr>
          <p:cNvSpPr>
            <a:spLocks noGrp="1"/>
          </p:cNvSpPr>
          <p:nvPr>
            <p:ph type="title"/>
          </p:nvPr>
        </p:nvSpPr>
        <p:spPr/>
        <p:txBody>
          <a:bodyPr>
            <a:normAutofit/>
          </a:bodyPr>
          <a:lstStyle/>
          <a:p>
            <a:pPr algn="ctr"/>
            <a:r>
              <a:rPr lang="ru-RU" sz="3200" b="1" dirty="0" err="1">
                <a:latin typeface="Times New Roman" panose="02020603050405020304" pitchFamily="18" charset="0"/>
                <a:cs typeface="Times New Roman" panose="02020603050405020304" pitchFamily="18" charset="0"/>
              </a:rPr>
              <a:t>Основні</a:t>
            </a:r>
            <a:r>
              <a:rPr lang="ru-RU" sz="3200" b="1" dirty="0">
                <a:latin typeface="Times New Roman" panose="02020603050405020304" pitchFamily="18" charset="0"/>
                <a:cs typeface="Times New Roman" panose="02020603050405020304" pitchFamily="18" charset="0"/>
              </a:rPr>
              <a:t> медико-</a:t>
            </a:r>
            <a:r>
              <a:rPr lang="ru-RU" sz="3200" b="1" dirty="0" err="1">
                <a:latin typeface="Times New Roman" panose="02020603050405020304" pitchFamily="18" charset="0"/>
                <a:cs typeface="Times New Roman" panose="02020603050405020304" pitchFamily="18" charset="0"/>
              </a:rPr>
              <a:t>демографічні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проблеми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територіальних</a:t>
            </a:r>
            <a:r>
              <a:rPr lang="ru-RU" sz="3200" b="1" dirty="0">
                <a:latin typeface="Times New Roman" panose="02020603050405020304" pitchFamily="18" charset="0"/>
                <a:cs typeface="Times New Roman" panose="02020603050405020304" pitchFamily="18" charset="0"/>
              </a:rPr>
              <a:t> громад:</a:t>
            </a:r>
            <a:endParaRPr lang="uk-UA"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E803915-9854-6F5F-047F-1FF18E10CACA}"/>
              </a:ext>
            </a:extLst>
          </p:cNvPr>
          <p:cNvSpPr>
            <a:spLocks noGrp="1"/>
          </p:cNvSpPr>
          <p:nvPr>
            <p:ph idx="1"/>
          </p:nvPr>
        </p:nvSpPr>
        <p:spPr>
          <a:xfrm>
            <a:off x="838200" y="1825624"/>
            <a:ext cx="10515600" cy="4765675"/>
          </a:xfrm>
        </p:spPr>
        <p:txBody>
          <a:bodyPr>
            <a:normAutofit fontScale="92500" lnSpcReduction="10000"/>
          </a:bodyPr>
          <a:lstStyle/>
          <a:p>
            <a:pPr algn="just"/>
            <a:r>
              <a:rPr lang="uk-UA" dirty="0"/>
              <a:t>Демографічна ситуація та структура населення: високий рівень смертності населення працездатного віку, в тому числі внаслідок причин, які можна попередити, високий рівень смертності дітей поза закладами охорони здоров’я, при цьому рівень народжуваності не забезпечує відтворення кількості населення. Реєструється постаріння постійного населення при високому рівні трудової міграції населення працездатного віку. </a:t>
            </a:r>
          </a:p>
          <a:p>
            <a:pPr algn="just"/>
            <a:r>
              <a:rPr lang="uk-UA" dirty="0"/>
              <a:t>Захворюваність населення на соціально значущі хвороби: реєструється зростання захворюваності населення на такі соціально значущі хвороби як: злоякісні новоутворення, захворювання системи кровообігу, цукровий діабет, хвороби органів дихання. При цьому вказані захворювання, в значній частці, виявляються в занедбаних стадіях або при їх ускладненнях, які приводять до </a:t>
            </a:r>
            <a:r>
              <a:rPr lang="uk-UA" dirty="0" err="1"/>
              <a:t>інвалідизації</a:t>
            </a:r>
            <a:r>
              <a:rPr lang="uk-UA" dirty="0"/>
              <a:t> населення. </a:t>
            </a:r>
          </a:p>
        </p:txBody>
      </p:sp>
    </p:spTree>
    <p:extLst>
      <p:ext uri="{BB962C8B-B14F-4D97-AF65-F5344CB8AC3E}">
        <p14:creationId xmlns:p14="http://schemas.microsoft.com/office/powerpoint/2010/main" val="274223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8B0D63-77CF-3543-4045-90F75E40027E}"/>
              </a:ext>
            </a:extLst>
          </p:cNvPr>
          <p:cNvSpPr>
            <a:spLocks noGrp="1"/>
          </p:cNvSpPr>
          <p:nvPr>
            <p:ph type="title"/>
          </p:nvPr>
        </p:nvSpPr>
        <p:spPr/>
        <p:txBody>
          <a:bodyPr>
            <a:normAutofit/>
          </a:bodyPr>
          <a:lstStyle/>
          <a:p>
            <a:pPr algn="ctr"/>
            <a:r>
              <a:rPr lang="ru-RU" sz="3200" b="1" dirty="0" err="1">
                <a:latin typeface="Times New Roman" panose="02020603050405020304" pitchFamily="18" charset="0"/>
                <a:cs typeface="Times New Roman" panose="02020603050405020304" pitchFamily="18" charset="0"/>
              </a:rPr>
              <a:t>Основні</a:t>
            </a:r>
            <a:r>
              <a:rPr lang="ru-RU" sz="3200" b="1" dirty="0">
                <a:latin typeface="Times New Roman" panose="02020603050405020304" pitchFamily="18" charset="0"/>
                <a:cs typeface="Times New Roman" panose="02020603050405020304" pitchFamily="18" charset="0"/>
              </a:rPr>
              <a:t> медико-</a:t>
            </a:r>
            <a:r>
              <a:rPr lang="ru-RU" sz="3200" b="1" dirty="0" err="1">
                <a:latin typeface="Times New Roman" panose="02020603050405020304" pitchFamily="18" charset="0"/>
                <a:cs typeface="Times New Roman" panose="02020603050405020304" pitchFamily="18" charset="0"/>
              </a:rPr>
              <a:t>демографічні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проблеми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територіальних</a:t>
            </a:r>
            <a:r>
              <a:rPr lang="ru-RU" sz="3200" b="1" dirty="0">
                <a:latin typeface="Times New Roman" panose="02020603050405020304" pitchFamily="18" charset="0"/>
                <a:cs typeface="Times New Roman" panose="02020603050405020304" pitchFamily="18" charset="0"/>
              </a:rPr>
              <a:t> громад:</a:t>
            </a:r>
            <a:endParaRPr lang="uk-UA"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12AB35EF-96C8-71E2-A3AD-A13BC4B3226C}"/>
              </a:ext>
            </a:extLst>
          </p:cNvPr>
          <p:cNvSpPr>
            <a:spLocks noGrp="1"/>
          </p:cNvSpPr>
          <p:nvPr>
            <p:ph idx="1"/>
          </p:nvPr>
        </p:nvSpPr>
        <p:spPr>
          <a:xfrm>
            <a:off x="838200" y="1825624"/>
            <a:ext cx="10515600" cy="4803775"/>
          </a:xfrm>
        </p:spPr>
        <p:txBody>
          <a:bodyPr>
            <a:normAutofit lnSpcReduction="10000"/>
          </a:bodyPr>
          <a:lstStyle/>
          <a:p>
            <a:pPr algn="just"/>
            <a:r>
              <a:rPr lang="uk-UA" dirty="0"/>
              <a:t>Високий рівень захворюваності населення на інфекційні та паразитарні хвороби включаючи: туберкульоз, ВІЛ/СНІД, гострі сезонні вірусні інфекції, в тому числі </a:t>
            </a:r>
            <a:r>
              <a:rPr lang="uk-UA" dirty="0" err="1"/>
              <a:t>вакцинокеровані</a:t>
            </a:r>
            <a:r>
              <a:rPr lang="uk-UA" dirty="0"/>
              <a:t> та епідемічні спалахи гострих кишкових захворювань. </a:t>
            </a:r>
          </a:p>
          <a:p>
            <a:pPr algn="just"/>
            <a:r>
              <a:rPr lang="uk-UA" dirty="0"/>
              <a:t>- Низький рівень репродуктивного здоров’я, що характеризується зростанням жіночого та чоловічого безпліддя, високим рівнем абортів, в тому числі серед дівчат-підлітків та інфекціями, що передаються статевим шляхом.</a:t>
            </a:r>
          </a:p>
          <a:p>
            <a:pPr algn="just"/>
            <a:r>
              <a:rPr lang="uk-UA" dirty="0"/>
              <a:t> - Низький рівень здоров’я дитячого населення, який погіршується за час навчання в загальноосвітніх школах. </a:t>
            </a:r>
          </a:p>
          <a:p>
            <a:pPr algn="just"/>
            <a:r>
              <a:rPr lang="uk-UA" dirty="0"/>
              <a:t>- Відсутність достовірних статистичних даних про стан здоров’я населення. </a:t>
            </a:r>
          </a:p>
        </p:txBody>
      </p:sp>
    </p:spTree>
    <p:extLst>
      <p:ext uri="{BB962C8B-B14F-4D97-AF65-F5344CB8AC3E}">
        <p14:creationId xmlns:p14="http://schemas.microsoft.com/office/powerpoint/2010/main" val="550662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748D0F-9A4F-897B-6650-C77806ACB5D9}"/>
              </a:ext>
            </a:extLst>
          </p:cNvPr>
          <p:cNvSpPr>
            <a:spLocks noGrp="1"/>
          </p:cNvSpPr>
          <p:nvPr>
            <p:ph type="title"/>
          </p:nvPr>
        </p:nvSpPr>
        <p:spPr/>
        <p:txBody>
          <a:bodyPr>
            <a:normAutofit/>
          </a:bodyPr>
          <a:lstStyle/>
          <a:p>
            <a:pPr algn="ctr"/>
            <a:r>
              <a:rPr lang="ru-RU" sz="3200" b="1" dirty="0" err="1">
                <a:latin typeface="Times New Roman" panose="02020603050405020304" pitchFamily="18" charset="0"/>
                <a:cs typeface="Times New Roman" panose="02020603050405020304" pitchFamily="18" charset="0"/>
              </a:rPr>
              <a:t>Основні</a:t>
            </a:r>
            <a:r>
              <a:rPr lang="ru-RU" sz="3200" b="1" dirty="0">
                <a:latin typeface="Times New Roman" panose="02020603050405020304" pitchFamily="18" charset="0"/>
                <a:cs typeface="Times New Roman" panose="02020603050405020304" pitchFamily="18" charset="0"/>
              </a:rPr>
              <a:t> медико-</a:t>
            </a:r>
            <a:r>
              <a:rPr lang="ru-RU" sz="3200" b="1" dirty="0" err="1">
                <a:latin typeface="Times New Roman" panose="02020603050405020304" pitchFamily="18" charset="0"/>
                <a:cs typeface="Times New Roman" panose="02020603050405020304" pitchFamily="18" charset="0"/>
              </a:rPr>
              <a:t>демографічні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проблеми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територіальних</a:t>
            </a:r>
            <a:r>
              <a:rPr lang="ru-RU" sz="3200" b="1" dirty="0">
                <a:latin typeface="Times New Roman" panose="02020603050405020304" pitchFamily="18" charset="0"/>
                <a:cs typeface="Times New Roman" panose="02020603050405020304" pitchFamily="18" charset="0"/>
              </a:rPr>
              <a:t> громад:</a:t>
            </a:r>
            <a:endParaRPr lang="uk-UA"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18308FBE-3411-F409-459D-E0B3B1C9CB3C}"/>
              </a:ext>
            </a:extLst>
          </p:cNvPr>
          <p:cNvSpPr>
            <a:spLocks noGrp="1"/>
          </p:cNvSpPr>
          <p:nvPr>
            <p:ph idx="1"/>
          </p:nvPr>
        </p:nvSpPr>
        <p:spPr/>
        <p:txBody>
          <a:bodyPr/>
          <a:lstStyle/>
          <a:p>
            <a:endParaRPr lang="uk-UA" dirty="0"/>
          </a:p>
          <a:p>
            <a:endParaRPr lang="uk-UA" dirty="0"/>
          </a:p>
          <a:p>
            <a:pPr algn="ctr"/>
            <a:r>
              <a:rPr lang="uk-UA" dirty="0">
                <a:solidFill>
                  <a:srgbClr val="FF0000"/>
                </a:solidFill>
              </a:rPr>
              <a:t>Питання до магістрів:</a:t>
            </a:r>
          </a:p>
          <a:p>
            <a:pPr algn="ctr"/>
            <a:endParaRPr lang="uk-UA" dirty="0">
              <a:solidFill>
                <a:srgbClr val="FF0000"/>
              </a:solidFill>
            </a:endParaRPr>
          </a:p>
          <a:p>
            <a:pPr algn="just"/>
            <a:r>
              <a:rPr lang="uk-UA" b="1" dirty="0"/>
              <a:t>Які додатково </a:t>
            </a:r>
            <a:r>
              <a:rPr lang="ru-RU" sz="2800" b="1" dirty="0"/>
              <a:t>медико-</a:t>
            </a:r>
            <a:r>
              <a:rPr lang="ru-RU" sz="2800" b="1" dirty="0" err="1"/>
              <a:t>демографічні</a:t>
            </a:r>
            <a:r>
              <a:rPr lang="ru-RU" sz="2800" b="1" dirty="0"/>
              <a:t> </a:t>
            </a:r>
            <a:r>
              <a:rPr lang="ru-RU" sz="2800" b="1" dirty="0" err="1"/>
              <a:t>проблеми</a:t>
            </a:r>
            <a:r>
              <a:rPr lang="ru-RU" sz="2800" b="1" dirty="0"/>
              <a:t>, </a:t>
            </a:r>
            <a:r>
              <a:rPr lang="ru-RU" sz="2800" b="1" dirty="0" err="1"/>
              <a:t>що</a:t>
            </a:r>
            <a:r>
              <a:rPr lang="ru-RU" sz="2800" b="1" dirty="0"/>
              <a:t>  </a:t>
            </a:r>
            <a:r>
              <a:rPr lang="ru-RU" sz="2800" b="1" dirty="0" err="1"/>
              <a:t>зумовлені</a:t>
            </a:r>
            <a:r>
              <a:rPr lang="ru-RU" sz="2800" b="1" dirty="0"/>
              <a:t> </a:t>
            </a:r>
            <a:r>
              <a:rPr lang="ru-RU" sz="2800" b="1" dirty="0" err="1"/>
              <a:t>війною</a:t>
            </a:r>
            <a:r>
              <a:rPr lang="ru-RU" sz="2800" b="1" dirty="0"/>
              <a:t> з </a:t>
            </a:r>
            <a:r>
              <a:rPr lang="ru-RU" sz="2800" b="1" dirty="0" err="1"/>
              <a:t>рф</a:t>
            </a:r>
            <a:r>
              <a:rPr lang="ru-RU" sz="2800" b="1" dirty="0"/>
              <a:t>  на </a:t>
            </a:r>
            <a:r>
              <a:rPr lang="ru-RU" sz="2800" b="1" dirty="0" err="1"/>
              <a:t>рівні</a:t>
            </a:r>
            <a:r>
              <a:rPr lang="ru-RU" sz="2800" b="1" dirty="0"/>
              <a:t> </a:t>
            </a:r>
            <a:r>
              <a:rPr lang="ru-RU" sz="2800" b="1" dirty="0" err="1"/>
              <a:t>територіальних</a:t>
            </a:r>
            <a:r>
              <a:rPr lang="ru-RU" sz="2800" b="1" dirty="0"/>
              <a:t> громад Ви можете </a:t>
            </a:r>
            <a:r>
              <a:rPr lang="ru-RU" sz="2800" b="1" dirty="0" err="1"/>
              <a:t>назвати</a:t>
            </a:r>
            <a:r>
              <a:rPr lang="en-US" sz="2800" b="1" dirty="0"/>
              <a:t>?</a:t>
            </a:r>
            <a:endParaRPr lang="uk-UA" dirty="0">
              <a:solidFill>
                <a:srgbClr val="FF0000"/>
              </a:solidFill>
            </a:endParaRPr>
          </a:p>
          <a:p>
            <a:endParaRPr lang="uk-UA" dirty="0">
              <a:solidFill>
                <a:srgbClr val="FF0000"/>
              </a:solidFill>
            </a:endParaRPr>
          </a:p>
          <a:p>
            <a:endParaRPr lang="uk-UA" dirty="0">
              <a:solidFill>
                <a:srgbClr val="FF0000"/>
              </a:solidFill>
            </a:endParaRPr>
          </a:p>
        </p:txBody>
      </p:sp>
    </p:spTree>
    <p:extLst>
      <p:ext uri="{BB962C8B-B14F-4D97-AF65-F5344CB8AC3E}">
        <p14:creationId xmlns:p14="http://schemas.microsoft.com/office/powerpoint/2010/main" val="1203646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BC9BC5-A9F2-9EF4-0896-22D92419E9C7}"/>
              </a:ext>
            </a:extLst>
          </p:cNvPr>
          <p:cNvSpPr>
            <a:spLocks noGrp="1"/>
          </p:cNvSpPr>
          <p:nvPr>
            <p:ph type="title"/>
          </p:nvPr>
        </p:nvSpPr>
        <p:spPr/>
        <p:txBody>
          <a:bodyPr>
            <a:noAutofit/>
          </a:bodyPr>
          <a:lstStyle/>
          <a:p>
            <a:pPr algn="ctr"/>
            <a:r>
              <a:rPr lang="ru-RU" sz="3200" b="1" dirty="0" err="1">
                <a:latin typeface="Times New Roman" panose="02020603050405020304" pitchFamily="18" charset="0"/>
                <a:cs typeface="Times New Roman" panose="02020603050405020304" pitchFamily="18" charset="0"/>
              </a:rPr>
              <a:t>Основні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сучасні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проблеми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забезпечення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зміцнення</a:t>
            </a:r>
            <a:r>
              <a:rPr lang="ru-RU" sz="3200" b="1" dirty="0">
                <a:latin typeface="Times New Roman" panose="02020603050405020304" pitchFamily="18" charset="0"/>
                <a:cs typeface="Times New Roman" panose="02020603050405020304" pitchFamily="18" charset="0"/>
              </a:rPr>
              <a:t> та </a:t>
            </a:r>
            <a:r>
              <a:rPr lang="ru-RU" sz="3200" b="1" dirty="0" err="1">
                <a:latin typeface="Times New Roman" panose="02020603050405020304" pitchFamily="18" charset="0"/>
                <a:cs typeface="Times New Roman" panose="02020603050405020304" pitchFamily="18" charset="0"/>
              </a:rPr>
              <a:t>збереження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здоров’я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населення</a:t>
            </a:r>
            <a:r>
              <a:rPr lang="ru-RU" sz="3200" b="1" dirty="0">
                <a:latin typeface="Times New Roman" panose="02020603050405020304" pitchFamily="18" charset="0"/>
                <a:cs typeface="Times New Roman" panose="02020603050405020304" pitchFamily="18" charset="0"/>
              </a:rPr>
              <a:t> на </a:t>
            </a:r>
            <a:r>
              <a:rPr lang="ru-RU" sz="3200" b="1" dirty="0" err="1">
                <a:latin typeface="Times New Roman" panose="02020603050405020304" pitchFamily="18" charset="0"/>
                <a:cs typeface="Times New Roman" panose="02020603050405020304" pitchFamily="18" charset="0"/>
              </a:rPr>
              <a:t>рівні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територіальних</a:t>
            </a:r>
            <a:r>
              <a:rPr lang="ru-RU" sz="3200" b="1" dirty="0">
                <a:latin typeface="Times New Roman" panose="02020603050405020304" pitchFamily="18" charset="0"/>
                <a:cs typeface="Times New Roman" panose="02020603050405020304" pitchFamily="18" charset="0"/>
              </a:rPr>
              <a:t> громад: </a:t>
            </a:r>
            <a:endParaRPr lang="uk-UA"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5F87A4CB-9040-649F-87B2-3EDC7C4E6279}"/>
              </a:ext>
            </a:extLst>
          </p:cNvPr>
          <p:cNvSpPr>
            <a:spLocks noGrp="1"/>
          </p:cNvSpPr>
          <p:nvPr>
            <p:ph idx="1"/>
          </p:nvPr>
        </p:nvSpPr>
        <p:spPr>
          <a:xfrm>
            <a:off x="838200" y="1825625"/>
            <a:ext cx="10515600" cy="4737100"/>
          </a:xfrm>
        </p:spPr>
        <p:txBody>
          <a:bodyPr/>
          <a:lstStyle/>
          <a:p>
            <a:endParaRPr lang="ru-RU" dirty="0"/>
          </a:p>
          <a:p>
            <a:pPr algn="just"/>
            <a:r>
              <a:rPr lang="ru-RU" dirty="0" err="1"/>
              <a:t>Низький</a:t>
            </a:r>
            <a:r>
              <a:rPr lang="ru-RU" dirty="0"/>
              <a:t> </a:t>
            </a:r>
            <a:r>
              <a:rPr lang="ru-RU" dirty="0" err="1"/>
              <a:t>рівень</a:t>
            </a:r>
            <a:r>
              <a:rPr lang="ru-RU" dirty="0"/>
              <a:t> </a:t>
            </a:r>
            <a:r>
              <a:rPr lang="ru-RU" dirty="0" err="1"/>
              <a:t>санітарної</a:t>
            </a:r>
            <a:r>
              <a:rPr lang="ru-RU" dirty="0"/>
              <a:t> </a:t>
            </a:r>
            <a:r>
              <a:rPr lang="ru-RU" dirty="0" err="1"/>
              <a:t>культури</a:t>
            </a:r>
            <a:r>
              <a:rPr lang="ru-RU" dirty="0"/>
              <a:t> та </a:t>
            </a:r>
            <a:r>
              <a:rPr lang="ru-RU" dirty="0" err="1"/>
              <a:t>медичної</a:t>
            </a:r>
            <a:r>
              <a:rPr lang="ru-RU" dirty="0"/>
              <a:t> </a:t>
            </a:r>
            <a:r>
              <a:rPr lang="ru-RU" dirty="0" err="1"/>
              <a:t>грамотності</a:t>
            </a:r>
            <a:r>
              <a:rPr lang="ru-RU" dirty="0"/>
              <a:t> </a:t>
            </a:r>
            <a:r>
              <a:rPr lang="ru-RU" dirty="0" err="1"/>
              <a:t>населення</a:t>
            </a:r>
            <a:r>
              <a:rPr lang="ru-RU" dirty="0"/>
              <a:t>. </a:t>
            </a:r>
          </a:p>
          <a:p>
            <a:pPr algn="just"/>
            <a:r>
              <a:rPr lang="ru-RU" dirty="0"/>
              <a:t>- </a:t>
            </a:r>
            <a:r>
              <a:rPr lang="ru-RU" dirty="0" err="1"/>
              <a:t>Низький</a:t>
            </a:r>
            <a:r>
              <a:rPr lang="ru-RU" dirty="0"/>
              <a:t> </a:t>
            </a:r>
            <a:r>
              <a:rPr lang="ru-RU" dirty="0" err="1"/>
              <a:t>рівень</a:t>
            </a:r>
            <a:r>
              <a:rPr lang="ru-RU" dirty="0"/>
              <a:t> </a:t>
            </a:r>
            <a:r>
              <a:rPr lang="ru-RU" dirty="0" err="1"/>
              <a:t>відповідального</a:t>
            </a:r>
            <a:r>
              <a:rPr lang="ru-RU" dirty="0"/>
              <a:t> </a:t>
            </a:r>
            <a:r>
              <a:rPr lang="ru-RU" dirty="0" err="1"/>
              <a:t>ставлення</a:t>
            </a:r>
            <a:r>
              <a:rPr lang="ru-RU" dirty="0"/>
              <a:t> </a:t>
            </a:r>
            <a:r>
              <a:rPr lang="ru-RU" dirty="0" err="1"/>
              <a:t>населення</a:t>
            </a:r>
            <a:r>
              <a:rPr lang="ru-RU" dirty="0"/>
              <a:t> до </a:t>
            </a:r>
            <a:r>
              <a:rPr lang="ru-RU" dirty="0" err="1"/>
              <a:t>особистого</a:t>
            </a:r>
            <a:r>
              <a:rPr lang="ru-RU" dirty="0"/>
              <a:t> </a:t>
            </a:r>
            <a:r>
              <a:rPr lang="ru-RU" dirty="0" err="1"/>
              <a:t>здоров’я</a:t>
            </a:r>
            <a:r>
              <a:rPr lang="ru-RU" dirty="0"/>
              <a:t>. </a:t>
            </a:r>
          </a:p>
          <a:p>
            <a:pPr algn="just"/>
            <a:r>
              <a:rPr lang="ru-RU" dirty="0"/>
              <a:t>- </a:t>
            </a:r>
            <a:r>
              <a:rPr lang="ru-RU" dirty="0" err="1"/>
              <a:t>Відсутність</a:t>
            </a:r>
            <a:r>
              <a:rPr lang="ru-RU" dirty="0"/>
              <a:t> умов для </a:t>
            </a:r>
            <a:r>
              <a:rPr lang="ru-RU" dirty="0" err="1"/>
              <a:t>веденням</a:t>
            </a:r>
            <a:r>
              <a:rPr lang="ru-RU" dirty="0"/>
              <a:t> </a:t>
            </a:r>
            <a:r>
              <a:rPr lang="ru-RU" dirty="0" err="1"/>
              <a:t>населенням</a:t>
            </a:r>
            <a:r>
              <a:rPr lang="ru-RU" dirty="0"/>
              <a:t> здорового способу </a:t>
            </a:r>
            <a:r>
              <a:rPr lang="ru-RU" dirty="0" err="1"/>
              <a:t>життя</a:t>
            </a:r>
            <a:r>
              <a:rPr lang="ru-RU" dirty="0"/>
              <a:t> та </a:t>
            </a:r>
            <a:r>
              <a:rPr lang="ru-RU" dirty="0" err="1"/>
              <a:t>забезпечення</a:t>
            </a:r>
            <a:r>
              <a:rPr lang="ru-RU" dirty="0"/>
              <a:t> в громадах </a:t>
            </a:r>
            <a:r>
              <a:rPr lang="ru-RU" dirty="0" err="1"/>
              <a:t>населення</a:t>
            </a:r>
            <a:r>
              <a:rPr lang="ru-RU" dirty="0"/>
              <a:t> </a:t>
            </a:r>
            <a:r>
              <a:rPr lang="ru-RU" dirty="0" err="1"/>
              <a:t>здоров’язберігаючими</a:t>
            </a:r>
            <a:r>
              <a:rPr lang="ru-RU" dirty="0"/>
              <a:t> </a:t>
            </a:r>
            <a:r>
              <a:rPr lang="ru-RU" dirty="0" err="1"/>
              <a:t>технологіями</a:t>
            </a:r>
            <a:r>
              <a:rPr lang="ru-RU" dirty="0"/>
              <a:t>. </a:t>
            </a:r>
          </a:p>
          <a:p>
            <a:pPr algn="just"/>
            <a:r>
              <a:rPr lang="ru-RU" dirty="0"/>
              <a:t>- </a:t>
            </a:r>
            <a:r>
              <a:rPr lang="ru-RU" dirty="0" err="1"/>
              <a:t>Відсутність</a:t>
            </a:r>
            <a:r>
              <a:rPr lang="ru-RU" dirty="0"/>
              <a:t> в громадах </a:t>
            </a:r>
            <a:r>
              <a:rPr lang="ru-RU" dirty="0" err="1"/>
              <a:t>даних</a:t>
            </a:r>
            <a:r>
              <a:rPr lang="ru-RU" dirty="0"/>
              <a:t> про </a:t>
            </a:r>
            <a:r>
              <a:rPr lang="ru-RU" dirty="0" err="1"/>
              <a:t>комплексний</a:t>
            </a:r>
            <a:r>
              <a:rPr lang="ru-RU" dirty="0"/>
              <a:t> </a:t>
            </a:r>
            <a:r>
              <a:rPr lang="ru-RU" dirty="0" err="1"/>
              <a:t>вплив</a:t>
            </a:r>
            <a:r>
              <a:rPr lang="ru-RU" dirty="0"/>
              <a:t> </a:t>
            </a:r>
            <a:r>
              <a:rPr lang="ru-RU" dirty="0" err="1"/>
              <a:t>детермінант</a:t>
            </a:r>
            <a:r>
              <a:rPr lang="ru-RU" dirty="0"/>
              <a:t> на </a:t>
            </a:r>
            <a:r>
              <a:rPr lang="ru-RU" dirty="0" err="1"/>
              <a:t>здоров’я</a:t>
            </a:r>
            <a:r>
              <a:rPr lang="ru-RU" dirty="0"/>
              <a:t> </a:t>
            </a:r>
            <a:r>
              <a:rPr lang="ru-RU" dirty="0" err="1"/>
              <a:t>населення</a:t>
            </a:r>
            <a:r>
              <a:rPr lang="ru-RU" dirty="0"/>
              <a:t>;</a:t>
            </a:r>
            <a:endParaRPr lang="uk-UA" dirty="0"/>
          </a:p>
        </p:txBody>
      </p:sp>
    </p:spTree>
    <p:extLst>
      <p:ext uri="{BB962C8B-B14F-4D97-AF65-F5344CB8AC3E}">
        <p14:creationId xmlns:p14="http://schemas.microsoft.com/office/powerpoint/2010/main" val="95634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995B61-B488-566E-2655-59FD4FB9F499}"/>
              </a:ext>
            </a:extLst>
          </p:cNvPr>
          <p:cNvSpPr>
            <a:spLocks noGrp="1"/>
          </p:cNvSpPr>
          <p:nvPr>
            <p:ph type="title"/>
          </p:nvPr>
        </p:nvSpPr>
        <p:spPr/>
        <p:txBody>
          <a:bodyPr>
            <a:noAutofit/>
          </a:bodyPr>
          <a:lstStyle/>
          <a:p>
            <a:pPr algn="ctr"/>
            <a:r>
              <a:rPr lang="ru-RU" sz="3200" b="1" dirty="0" err="1">
                <a:latin typeface="Times New Roman" panose="02020603050405020304" pitchFamily="18" charset="0"/>
                <a:cs typeface="Times New Roman" panose="02020603050405020304" pitchFamily="18" charset="0"/>
              </a:rPr>
              <a:t>Основні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сучасні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проблеми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забезпечення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зміцнення</a:t>
            </a:r>
            <a:r>
              <a:rPr lang="ru-RU" sz="3200" b="1" dirty="0">
                <a:latin typeface="Times New Roman" panose="02020603050405020304" pitchFamily="18" charset="0"/>
                <a:cs typeface="Times New Roman" panose="02020603050405020304" pitchFamily="18" charset="0"/>
              </a:rPr>
              <a:t> та </a:t>
            </a:r>
            <a:r>
              <a:rPr lang="ru-RU" sz="3200" b="1" dirty="0" err="1">
                <a:latin typeface="Times New Roman" panose="02020603050405020304" pitchFamily="18" charset="0"/>
                <a:cs typeface="Times New Roman" panose="02020603050405020304" pitchFamily="18" charset="0"/>
              </a:rPr>
              <a:t>збереження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здоров’я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населення</a:t>
            </a:r>
            <a:r>
              <a:rPr lang="ru-RU" sz="3200" b="1" dirty="0">
                <a:latin typeface="Times New Roman" panose="02020603050405020304" pitchFamily="18" charset="0"/>
                <a:cs typeface="Times New Roman" panose="02020603050405020304" pitchFamily="18" charset="0"/>
              </a:rPr>
              <a:t> на </a:t>
            </a:r>
            <a:r>
              <a:rPr lang="ru-RU" sz="3200" b="1" dirty="0" err="1">
                <a:latin typeface="Times New Roman" panose="02020603050405020304" pitchFamily="18" charset="0"/>
                <a:cs typeface="Times New Roman" panose="02020603050405020304" pitchFamily="18" charset="0"/>
              </a:rPr>
              <a:t>рівні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територіальних</a:t>
            </a:r>
            <a:r>
              <a:rPr lang="ru-RU" sz="3200" b="1" dirty="0">
                <a:latin typeface="Times New Roman" panose="02020603050405020304" pitchFamily="18" charset="0"/>
                <a:cs typeface="Times New Roman" panose="02020603050405020304" pitchFamily="18" charset="0"/>
              </a:rPr>
              <a:t> громад: </a:t>
            </a:r>
            <a:endParaRPr lang="uk-UA"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F87E83CF-C76C-1D26-A609-2B6E9B860B69}"/>
              </a:ext>
            </a:extLst>
          </p:cNvPr>
          <p:cNvSpPr>
            <a:spLocks noGrp="1"/>
          </p:cNvSpPr>
          <p:nvPr>
            <p:ph idx="1"/>
          </p:nvPr>
        </p:nvSpPr>
        <p:spPr>
          <a:xfrm>
            <a:off x="838200" y="1825624"/>
            <a:ext cx="10515600" cy="4784725"/>
          </a:xfrm>
        </p:spPr>
        <p:txBody>
          <a:bodyPr/>
          <a:lstStyle/>
          <a:p>
            <a:pPr marL="0" indent="0">
              <a:buNone/>
            </a:pPr>
            <a:endParaRPr lang="ru-RU" dirty="0"/>
          </a:p>
          <a:p>
            <a:pPr algn="just"/>
            <a:r>
              <a:rPr lang="ru-RU" dirty="0"/>
              <a:t>В </a:t>
            </a:r>
            <a:r>
              <a:rPr lang="ru-RU" dirty="0" err="1"/>
              <a:t>умовах</a:t>
            </a:r>
            <a:r>
              <a:rPr lang="ru-RU" dirty="0"/>
              <a:t> </a:t>
            </a:r>
            <a:r>
              <a:rPr lang="ru-RU" dirty="0" err="1"/>
              <a:t>реформування</a:t>
            </a:r>
            <a:r>
              <a:rPr lang="ru-RU" dirty="0"/>
              <a:t> </a:t>
            </a:r>
            <a:r>
              <a:rPr lang="ru-RU" dirty="0" err="1"/>
              <a:t>системи</a:t>
            </a:r>
            <a:r>
              <a:rPr lang="ru-RU" dirty="0"/>
              <a:t> державного </a:t>
            </a:r>
            <a:r>
              <a:rPr lang="ru-RU" dirty="0" err="1"/>
              <a:t>управління</a:t>
            </a:r>
            <a:r>
              <a:rPr lang="ru-RU" dirty="0"/>
              <a:t> не </a:t>
            </a:r>
            <a:r>
              <a:rPr lang="ru-RU" dirty="0" err="1"/>
              <a:t>вирішене</a:t>
            </a:r>
            <a:r>
              <a:rPr lang="ru-RU" dirty="0"/>
              <a:t> </a:t>
            </a:r>
            <a:r>
              <a:rPr lang="ru-RU" dirty="0" err="1"/>
              <a:t>питання</a:t>
            </a:r>
            <a:r>
              <a:rPr lang="ru-RU" dirty="0"/>
              <a:t> </a:t>
            </a:r>
            <a:r>
              <a:rPr lang="ru-RU" dirty="0" err="1"/>
              <a:t>власності</a:t>
            </a:r>
            <a:r>
              <a:rPr lang="ru-RU" dirty="0"/>
              <a:t> закладами </a:t>
            </a:r>
            <a:r>
              <a:rPr lang="ru-RU" dirty="0" err="1"/>
              <a:t>первинної</a:t>
            </a:r>
            <a:r>
              <a:rPr lang="ru-RU" dirty="0"/>
              <a:t> та </a:t>
            </a:r>
            <a:r>
              <a:rPr lang="ru-RU" dirty="0" err="1"/>
              <a:t>спеціалізованої</a:t>
            </a:r>
            <a:r>
              <a:rPr lang="ru-RU" dirty="0"/>
              <a:t> </a:t>
            </a:r>
            <a:r>
              <a:rPr lang="ru-RU" dirty="0" err="1"/>
              <a:t>медичної</a:t>
            </a:r>
            <a:r>
              <a:rPr lang="ru-RU" dirty="0"/>
              <a:t> </a:t>
            </a:r>
            <a:r>
              <a:rPr lang="ru-RU" dirty="0" err="1"/>
              <a:t>допомоги</a:t>
            </a:r>
            <a:r>
              <a:rPr lang="ru-RU" dirty="0"/>
              <a:t>. </a:t>
            </a:r>
          </a:p>
          <a:p>
            <a:pPr algn="just"/>
            <a:r>
              <a:rPr lang="ru-RU" dirty="0"/>
              <a:t>- </a:t>
            </a:r>
            <a:r>
              <a:rPr lang="ru-RU" dirty="0" err="1"/>
              <a:t>Низький</a:t>
            </a:r>
            <a:r>
              <a:rPr lang="ru-RU" dirty="0"/>
              <a:t> </a:t>
            </a:r>
            <a:r>
              <a:rPr lang="ru-RU" dirty="0" err="1"/>
              <a:t>рівень</a:t>
            </a:r>
            <a:r>
              <a:rPr lang="ru-RU" dirty="0"/>
              <a:t> </a:t>
            </a:r>
            <a:r>
              <a:rPr lang="ru-RU" dirty="0" err="1"/>
              <a:t>профілактичної</a:t>
            </a:r>
            <a:r>
              <a:rPr lang="ru-RU" dirty="0"/>
              <a:t> </a:t>
            </a:r>
            <a:r>
              <a:rPr lang="ru-RU" dirty="0" err="1"/>
              <a:t>спрямованості</a:t>
            </a:r>
            <a:r>
              <a:rPr lang="ru-RU" dirty="0"/>
              <a:t> </a:t>
            </a:r>
            <a:r>
              <a:rPr lang="ru-RU" dirty="0" err="1"/>
              <a:t>діяльності</a:t>
            </a:r>
            <a:r>
              <a:rPr lang="ru-RU" dirty="0"/>
              <a:t> </a:t>
            </a:r>
            <a:r>
              <a:rPr lang="ru-RU" dirty="0" err="1"/>
              <a:t>системи</a:t>
            </a:r>
            <a:r>
              <a:rPr lang="ru-RU" dirty="0"/>
              <a:t> </a:t>
            </a:r>
            <a:r>
              <a:rPr lang="ru-RU" dirty="0" err="1"/>
              <a:t>охорони</a:t>
            </a:r>
            <a:r>
              <a:rPr lang="ru-RU" dirty="0"/>
              <a:t> </a:t>
            </a:r>
            <a:r>
              <a:rPr lang="ru-RU" dirty="0" err="1"/>
              <a:t>здоров’я</a:t>
            </a:r>
            <a:r>
              <a:rPr lang="ru-RU" dirty="0"/>
              <a:t> на базовому </a:t>
            </a:r>
            <a:r>
              <a:rPr lang="ru-RU" dirty="0" err="1"/>
              <a:t>рівні</a:t>
            </a:r>
            <a:r>
              <a:rPr lang="ru-RU" dirty="0"/>
              <a:t>. </a:t>
            </a:r>
          </a:p>
          <a:p>
            <a:pPr algn="just"/>
            <a:r>
              <a:rPr lang="ru-RU" dirty="0"/>
              <a:t>- </a:t>
            </a:r>
            <a:r>
              <a:rPr lang="ru-RU" dirty="0" err="1"/>
              <a:t>Низький</a:t>
            </a:r>
            <a:r>
              <a:rPr lang="ru-RU" dirty="0"/>
              <a:t> </a:t>
            </a:r>
            <a:r>
              <a:rPr lang="ru-RU" dirty="0" err="1"/>
              <a:t>рівень</a:t>
            </a:r>
            <a:r>
              <a:rPr lang="ru-RU" dirty="0"/>
              <a:t> </a:t>
            </a:r>
            <a:r>
              <a:rPr lang="ru-RU" dirty="0" err="1"/>
              <a:t>доступності</a:t>
            </a:r>
            <a:r>
              <a:rPr lang="ru-RU" dirty="0"/>
              <a:t> для </a:t>
            </a:r>
            <a:r>
              <a:rPr lang="ru-RU" dirty="0" err="1"/>
              <a:t>населення</a:t>
            </a:r>
            <a:r>
              <a:rPr lang="ru-RU" dirty="0"/>
              <a:t> </a:t>
            </a:r>
            <a:r>
              <a:rPr lang="ru-RU" dirty="0" err="1"/>
              <a:t>екстреної</a:t>
            </a:r>
            <a:r>
              <a:rPr lang="ru-RU" dirty="0"/>
              <a:t> </a:t>
            </a:r>
            <a:r>
              <a:rPr lang="ru-RU" dirty="0" err="1"/>
              <a:t>медичної</a:t>
            </a:r>
            <a:r>
              <a:rPr lang="ru-RU" dirty="0"/>
              <a:t> </a:t>
            </a:r>
            <a:r>
              <a:rPr lang="ru-RU" dirty="0" err="1"/>
              <a:t>допомоги</a:t>
            </a:r>
            <a:r>
              <a:rPr lang="ru-RU" dirty="0"/>
              <a:t> та </a:t>
            </a:r>
            <a:r>
              <a:rPr lang="ru-RU" dirty="0" err="1"/>
              <a:t>послуг</a:t>
            </a:r>
            <a:r>
              <a:rPr lang="ru-RU" dirty="0"/>
              <a:t> з </a:t>
            </a:r>
            <a:r>
              <a:rPr lang="ru-RU" dirty="0" err="1"/>
              <a:t>відновного</a:t>
            </a:r>
            <a:r>
              <a:rPr lang="ru-RU" dirty="0"/>
              <a:t> </a:t>
            </a:r>
            <a:r>
              <a:rPr lang="ru-RU" dirty="0" err="1"/>
              <a:t>лікування</a:t>
            </a:r>
            <a:r>
              <a:rPr lang="ru-RU" dirty="0"/>
              <a:t> та </a:t>
            </a:r>
            <a:r>
              <a:rPr lang="ru-RU" dirty="0" err="1"/>
              <a:t>паліативної</a:t>
            </a:r>
            <a:r>
              <a:rPr lang="ru-RU" dirty="0"/>
              <a:t> </a:t>
            </a:r>
            <a:r>
              <a:rPr lang="ru-RU" dirty="0" err="1"/>
              <a:t>допомоги</a:t>
            </a:r>
            <a:r>
              <a:rPr lang="ru-RU" dirty="0"/>
              <a:t>, особливо для </a:t>
            </a:r>
            <a:r>
              <a:rPr lang="ru-RU" dirty="0" err="1"/>
              <a:t>населення</a:t>
            </a:r>
            <a:r>
              <a:rPr lang="ru-RU" dirty="0"/>
              <a:t>, яке </a:t>
            </a:r>
            <a:r>
              <a:rPr lang="ru-RU" dirty="0" err="1"/>
              <a:t>проживає</a:t>
            </a:r>
            <a:r>
              <a:rPr lang="ru-RU" dirty="0"/>
              <a:t> у </a:t>
            </a:r>
            <a:r>
              <a:rPr lang="ru-RU" dirty="0" err="1"/>
              <a:t>гірській</a:t>
            </a:r>
            <a:r>
              <a:rPr lang="ru-RU" dirty="0"/>
              <a:t> </a:t>
            </a:r>
            <a:r>
              <a:rPr lang="ru-RU" dirty="0" err="1"/>
              <a:t>географічній</a:t>
            </a:r>
            <a:r>
              <a:rPr lang="ru-RU" dirty="0"/>
              <a:t> </a:t>
            </a:r>
            <a:r>
              <a:rPr lang="ru-RU" dirty="0" err="1"/>
              <a:t>зоні</a:t>
            </a:r>
            <a:r>
              <a:rPr lang="ru-RU" dirty="0"/>
              <a:t> та </a:t>
            </a:r>
            <a:r>
              <a:rPr lang="ru-RU" dirty="0" err="1"/>
              <a:t>віддалених</a:t>
            </a:r>
            <a:r>
              <a:rPr lang="ru-RU" dirty="0"/>
              <a:t> селах</a:t>
            </a:r>
            <a:endParaRPr lang="uk-UA" dirty="0"/>
          </a:p>
        </p:txBody>
      </p:sp>
    </p:spTree>
    <p:extLst>
      <p:ext uri="{BB962C8B-B14F-4D97-AF65-F5344CB8AC3E}">
        <p14:creationId xmlns:p14="http://schemas.microsoft.com/office/powerpoint/2010/main" val="3331530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32270F-E84D-0304-D70A-A843508D12D6}"/>
              </a:ext>
            </a:extLst>
          </p:cNvPr>
          <p:cNvSpPr>
            <a:spLocks noGrp="1"/>
          </p:cNvSpPr>
          <p:nvPr>
            <p:ph type="title"/>
          </p:nvPr>
        </p:nvSpPr>
        <p:spPr/>
        <p:txBody>
          <a:bodyPr>
            <a:noAutofit/>
          </a:bodyPr>
          <a:lstStyle/>
          <a:p>
            <a:pPr algn="ctr"/>
            <a:r>
              <a:rPr lang="ru-RU" sz="3200" b="1" dirty="0" err="1">
                <a:latin typeface="Times New Roman" panose="02020603050405020304" pitchFamily="18" charset="0"/>
                <a:cs typeface="Times New Roman" panose="02020603050405020304" pitchFamily="18" charset="0"/>
              </a:rPr>
              <a:t>Основні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сучасні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проблеми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забезпечення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зміцнення</a:t>
            </a:r>
            <a:r>
              <a:rPr lang="ru-RU" sz="3200" b="1" dirty="0">
                <a:latin typeface="Times New Roman" panose="02020603050405020304" pitchFamily="18" charset="0"/>
                <a:cs typeface="Times New Roman" panose="02020603050405020304" pitchFamily="18" charset="0"/>
              </a:rPr>
              <a:t> та </a:t>
            </a:r>
            <a:r>
              <a:rPr lang="ru-RU" sz="3200" b="1" dirty="0" err="1">
                <a:latin typeface="Times New Roman" panose="02020603050405020304" pitchFamily="18" charset="0"/>
                <a:cs typeface="Times New Roman" panose="02020603050405020304" pitchFamily="18" charset="0"/>
              </a:rPr>
              <a:t>збереження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здоров’я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населення</a:t>
            </a:r>
            <a:r>
              <a:rPr lang="ru-RU" sz="3200" b="1" dirty="0">
                <a:latin typeface="Times New Roman" panose="02020603050405020304" pitchFamily="18" charset="0"/>
                <a:cs typeface="Times New Roman" panose="02020603050405020304" pitchFamily="18" charset="0"/>
              </a:rPr>
              <a:t> на </a:t>
            </a:r>
            <a:r>
              <a:rPr lang="ru-RU" sz="3200" b="1" dirty="0" err="1">
                <a:latin typeface="Times New Roman" panose="02020603050405020304" pitchFamily="18" charset="0"/>
                <a:cs typeface="Times New Roman" panose="02020603050405020304" pitchFamily="18" charset="0"/>
              </a:rPr>
              <a:t>рівні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територіальних</a:t>
            </a:r>
            <a:r>
              <a:rPr lang="ru-RU" sz="3200" b="1" dirty="0">
                <a:latin typeface="Times New Roman" panose="02020603050405020304" pitchFamily="18" charset="0"/>
                <a:cs typeface="Times New Roman" panose="02020603050405020304" pitchFamily="18" charset="0"/>
              </a:rPr>
              <a:t> громад: </a:t>
            </a:r>
            <a:endParaRPr lang="uk-UA"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14503435-9FFD-3F22-3FC3-62D63B13DFBC}"/>
              </a:ext>
            </a:extLst>
          </p:cNvPr>
          <p:cNvSpPr>
            <a:spLocks noGrp="1"/>
          </p:cNvSpPr>
          <p:nvPr>
            <p:ph idx="1"/>
          </p:nvPr>
        </p:nvSpPr>
        <p:spPr/>
        <p:txBody>
          <a:bodyPr/>
          <a:lstStyle/>
          <a:p>
            <a:endParaRPr lang="uk-UA" dirty="0"/>
          </a:p>
          <a:p>
            <a:endParaRPr lang="uk-UA" dirty="0"/>
          </a:p>
          <a:p>
            <a:r>
              <a:rPr lang="uk-UA" dirty="0"/>
              <a:t>Професійний рівень медичних працівників первинної ланки не в повній мірі забезпечує потреби населення в необхідній медичній допомозі.</a:t>
            </a:r>
          </a:p>
          <a:p>
            <a:r>
              <a:rPr lang="uk-UA" dirty="0"/>
              <a:t> Отримані дані проведено аналізу були використані при розробці концептуальних підходів до забезпечення зміцнення та збереження здоров’я населення на рівні територіальних громад. </a:t>
            </a:r>
          </a:p>
        </p:txBody>
      </p:sp>
    </p:spTree>
    <p:extLst>
      <p:ext uri="{BB962C8B-B14F-4D97-AF65-F5344CB8AC3E}">
        <p14:creationId xmlns:p14="http://schemas.microsoft.com/office/powerpoint/2010/main" val="1763391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05E59D-B365-FCA2-BD36-7F115D7F20B6}"/>
              </a:ext>
            </a:extLst>
          </p:cNvPr>
          <p:cNvSpPr>
            <a:spLocks noGrp="1"/>
          </p:cNvSpPr>
          <p:nvPr>
            <p:ph type="title"/>
          </p:nvPr>
        </p:nvSpPr>
        <p:spPr>
          <a:xfrm>
            <a:off x="647700" y="422275"/>
            <a:ext cx="10515600" cy="1325563"/>
          </a:xfrm>
        </p:spPr>
        <p:txBody>
          <a:bodyPr>
            <a:normAutofit fontScale="90000"/>
          </a:bodyPr>
          <a:lstStyle/>
          <a:p>
            <a:pPr algn="ctr"/>
            <a:r>
              <a:rPr lang="ru-RU" sz="3200" b="1" dirty="0" err="1">
                <a:latin typeface="Times New Roman" panose="02020603050405020304" pitchFamily="18" charset="0"/>
                <a:cs typeface="Times New Roman" panose="02020603050405020304" pitchFamily="18" charset="0"/>
              </a:rPr>
              <a:t>Основні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сучасні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проблеми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забезпечення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зміцнення</a:t>
            </a:r>
            <a:r>
              <a:rPr lang="ru-RU" sz="3200" b="1" dirty="0">
                <a:latin typeface="Times New Roman" panose="02020603050405020304" pitchFamily="18" charset="0"/>
                <a:cs typeface="Times New Roman" panose="02020603050405020304" pitchFamily="18" charset="0"/>
              </a:rPr>
              <a:t> та </a:t>
            </a:r>
            <a:r>
              <a:rPr lang="ru-RU" sz="3200" b="1" dirty="0" err="1">
                <a:latin typeface="Times New Roman" panose="02020603050405020304" pitchFamily="18" charset="0"/>
                <a:cs typeface="Times New Roman" panose="02020603050405020304" pitchFamily="18" charset="0"/>
              </a:rPr>
              <a:t>збереження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здоров’я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населення</a:t>
            </a:r>
            <a:r>
              <a:rPr lang="ru-RU" sz="3200" b="1" dirty="0">
                <a:latin typeface="Times New Roman" panose="02020603050405020304" pitchFamily="18" charset="0"/>
                <a:cs typeface="Times New Roman" panose="02020603050405020304" pitchFamily="18" charset="0"/>
              </a:rPr>
              <a:t> на </a:t>
            </a:r>
            <a:r>
              <a:rPr lang="ru-RU" sz="3200" b="1" dirty="0" err="1">
                <a:latin typeface="Times New Roman" panose="02020603050405020304" pitchFamily="18" charset="0"/>
                <a:cs typeface="Times New Roman" panose="02020603050405020304" pitchFamily="18" charset="0"/>
              </a:rPr>
              <a:t>рівні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територіальних</a:t>
            </a:r>
            <a:r>
              <a:rPr lang="ru-RU" sz="3200" b="1" dirty="0">
                <a:latin typeface="Times New Roman" panose="02020603050405020304" pitchFamily="18" charset="0"/>
                <a:cs typeface="Times New Roman" panose="02020603050405020304" pitchFamily="18" charset="0"/>
              </a:rPr>
              <a:t> громад: </a:t>
            </a:r>
            <a:endParaRPr lang="uk-UA"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13AAA318-DA01-D98C-D659-FEFB741A85E4}"/>
              </a:ext>
            </a:extLst>
          </p:cNvPr>
          <p:cNvSpPr>
            <a:spLocks noGrp="1"/>
          </p:cNvSpPr>
          <p:nvPr>
            <p:ph idx="1"/>
          </p:nvPr>
        </p:nvSpPr>
        <p:spPr/>
        <p:txBody>
          <a:bodyPr/>
          <a:lstStyle/>
          <a:p>
            <a:pPr algn="ctr"/>
            <a:endParaRPr lang="en-US" dirty="0">
              <a:solidFill>
                <a:srgbClr val="FF0000"/>
              </a:solidFill>
            </a:endParaRPr>
          </a:p>
          <a:p>
            <a:pPr algn="ctr"/>
            <a:endParaRPr lang="en-US" dirty="0">
              <a:solidFill>
                <a:srgbClr val="FF0000"/>
              </a:solidFill>
            </a:endParaRPr>
          </a:p>
          <a:p>
            <a:pPr algn="ctr"/>
            <a:r>
              <a:rPr lang="uk-UA" dirty="0">
                <a:solidFill>
                  <a:srgbClr val="FF0000"/>
                </a:solidFill>
              </a:rPr>
              <a:t>Питання до магістрів:</a:t>
            </a:r>
          </a:p>
          <a:p>
            <a:pPr algn="ctr"/>
            <a:endParaRPr lang="uk-UA" dirty="0">
              <a:solidFill>
                <a:srgbClr val="FF0000"/>
              </a:solidFill>
            </a:endParaRPr>
          </a:p>
          <a:p>
            <a:pPr algn="just"/>
            <a:r>
              <a:rPr lang="uk-UA" b="1" dirty="0"/>
              <a:t>Які додатково </a:t>
            </a:r>
            <a:r>
              <a:rPr lang="ru-RU" sz="2800" b="1" dirty="0" err="1"/>
              <a:t>проблеми</a:t>
            </a:r>
            <a:r>
              <a:rPr lang="ru-RU" sz="2800" b="1" dirty="0"/>
              <a:t> </a:t>
            </a:r>
            <a:r>
              <a:rPr lang="ru-RU" sz="2800" b="1" dirty="0" err="1"/>
              <a:t>забезпечення</a:t>
            </a:r>
            <a:r>
              <a:rPr lang="ru-RU" sz="2800" b="1" dirty="0"/>
              <a:t> </a:t>
            </a:r>
            <a:r>
              <a:rPr lang="ru-RU" sz="2800" b="1" dirty="0" err="1"/>
              <a:t>зміцнення</a:t>
            </a:r>
            <a:r>
              <a:rPr lang="ru-RU" sz="2800" b="1" dirty="0"/>
              <a:t> та </a:t>
            </a:r>
            <a:r>
              <a:rPr lang="ru-RU" sz="2800" b="1" dirty="0" err="1"/>
              <a:t>збереження</a:t>
            </a:r>
            <a:r>
              <a:rPr lang="ru-RU" sz="2800" b="1" dirty="0"/>
              <a:t> </a:t>
            </a:r>
            <a:r>
              <a:rPr lang="ru-RU" sz="2800" b="1" dirty="0" err="1"/>
              <a:t>здоров’я</a:t>
            </a:r>
            <a:r>
              <a:rPr lang="ru-RU" sz="2800" b="1" dirty="0"/>
              <a:t> </a:t>
            </a:r>
            <a:r>
              <a:rPr lang="ru-RU" sz="2800" b="1" dirty="0" err="1"/>
              <a:t>населення</a:t>
            </a:r>
            <a:r>
              <a:rPr lang="ru-RU" sz="2800" b="1" dirty="0"/>
              <a:t> , </a:t>
            </a:r>
            <a:r>
              <a:rPr lang="ru-RU" sz="2800" b="1" dirty="0" err="1"/>
              <a:t>що</a:t>
            </a:r>
            <a:r>
              <a:rPr lang="ru-RU" sz="2800" b="1" dirty="0"/>
              <a:t>  </a:t>
            </a:r>
            <a:r>
              <a:rPr lang="ru-RU" sz="2800" b="1" dirty="0" err="1"/>
              <a:t>зумовлені</a:t>
            </a:r>
            <a:r>
              <a:rPr lang="ru-RU" sz="2800" b="1" dirty="0"/>
              <a:t> </a:t>
            </a:r>
            <a:r>
              <a:rPr lang="ru-RU" sz="2800" b="1" dirty="0" err="1"/>
              <a:t>війною</a:t>
            </a:r>
            <a:r>
              <a:rPr lang="ru-RU" sz="2800" b="1" dirty="0"/>
              <a:t> з </a:t>
            </a:r>
            <a:r>
              <a:rPr lang="ru-RU" sz="2800" b="1" dirty="0" err="1"/>
              <a:t>рф</a:t>
            </a:r>
            <a:r>
              <a:rPr lang="ru-RU" sz="2800" b="1" dirty="0"/>
              <a:t>  на </a:t>
            </a:r>
            <a:r>
              <a:rPr lang="ru-RU" sz="2800" b="1" dirty="0" err="1"/>
              <a:t>рівні</a:t>
            </a:r>
            <a:r>
              <a:rPr lang="ru-RU" sz="2800" b="1" dirty="0"/>
              <a:t> </a:t>
            </a:r>
            <a:r>
              <a:rPr lang="ru-RU" sz="2800" b="1" dirty="0" err="1"/>
              <a:t>територіальних</a:t>
            </a:r>
            <a:r>
              <a:rPr lang="ru-RU" sz="2800" b="1" dirty="0"/>
              <a:t> громад Ви можете </a:t>
            </a:r>
            <a:r>
              <a:rPr lang="ru-RU" sz="2800" b="1" dirty="0" err="1"/>
              <a:t>назвати</a:t>
            </a:r>
            <a:r>
              <a:rPr lang="en-US" sz="2800" b="1" dirty="0"/>
              <a:t>?</a:t>
            </a:r>
            <a:endParaRPr lang="uk-UA" dirty="0">
              <a:solidFill>
                <a:srgbClr val="FF0000"/>
              </a:solidFill>
            </a:endParaRPr>
          </a:p>
          <a:p>
            <a:endParaRPr lang="uk-UA" dirty="0"/>
          </a:p>
        </p:txBody>
      </p:sp>
    </p:spTree>
    <p:extLst>
      <p:ext uri="{BB962C8B-B14F-4D97-AF65-F5344CB8AC3E}">
        <p14:creationId xmlns:p14="http://schemas.microsoft.com/office/powerpoint/2010/main" val="70768808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1214</Words>
  <Application>Microsoft Office PowerPoint</Application>
  <PresentationFormat>Широкоэкранный</PresentationFormat>
  <Paragraphs>99</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Calibri Light</vt:lpstr>
      <vt:lpstr>Times New Roman</vt:lpstr>
      <vt:lpstr>Тема Office</vt:lpstr>
      <vt:lpstr>Формування програм збереження здоров’я населення на рівні територіальних громад</vt:lpstr>
      <vt:lpstr>Адміністративнй устрій Закарпатської області</vt:lpstr>
      <vt:lpstr>Основні медико-демографічні проблеми територіальних громад:</vt:lpstr>
      <vt:lpstr>Основні медико-демографічні проблеми територіальних громад:</vt:lpstr>
      <vt:lpstr>Основні медико-демографічні проблеми територіальних громад:</vt:lpstr>
      <vt:lpstr>Основні сучасні проблеми забезпечення зміцнення та збереження здоров’я населення на рівні територіальних громад: </vt:lpstr>
      <vt:lpstr>Основні сучасні проблеми забезпечення зміцнення та збереження здоров’я населення на рівні територіальних громад: </vt:lpstr>
      <vt:lpstr>Основні сучасні проблеми забезпечення зміцнення та збереження здоров’я населення на рівні територіальних громад: </vt:lpstr>
      <vt:lpstr>Основні сучасні проблеми забезпечення зміцнення та збереження здоров’я населення на рівні територіальних громад: </vt:lpstr>
      <vt:lpstr>Концептуальні підходи до забезпечення зміцнення та збереження здоров’я населення на рівні територіальних громад.</vt:lpstr>
      <vt:lpstr>Концептуальні підходи до забезпечення зміцнення та збереження здоров’я населення на рівні територіальних громад.</vt:lpstr>
      <vt:lpstr>Основні функції ГЗ на рівні громад</vt:lpstr>
      <vt:lpstr>Основні функції ГЗ на рівні громад</vt:lpstr>
      <vt:lpstr>. Алгоритм впровадження системи громадського здоров’я на рівні об’єднаних територіальних громад</vt:lpstr>
      <vt:lpstr>РОЗРОБЛЕННЯ ПРОГРАМ ТА ОСНОВНІ ЕТАПИ ЇХ ВИКОНАННЯ</vt:lpstr>
      <vt:lpstr>РОЗРОБЛЕННЯ ПРОГРАМ ТА ОСНОВНІ ЕТАПИ ЇХ ВИКОНАННЯ</vt:lpstr>
      <vt:lpstr>РОЗРОБЛЕННЯ ПРОГРАМ ТА ОСНОВНІ ЕТАПИ ЇХ ВИКОНАННЯ</vt:lpstr>
      <vt:lpstr>РОЗРОБЛЕННЯ ПРОГРАМ ТА ОСНОВНІ ЕТАПИ ЇХ ВИКОНАННЯ</vt:lpstr>
      <vt:lpstr>Дякую</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Формування програм збереження здоров’я населення на рівні територіальних громад</dc:title>
  <dc:creator>Slabkiy</dc:creator>
  <cp:lastModifiedBy>Slabkiy</cp:lastModifiedBy>
  <cp:revision>6</cp:revision>
  <dcterms:created xsi:type="dcterms:W3CDTF">2022-11-22T17:44:02Z</dcterms:created>
  <dcterms:modified xsi:type="dcterms:W3CDTF">2022-12-25T08:26:09Z</dcterms:modified>
</cp:coreProperties>
</file>