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6" r:id="rId3"/>
    <p:sldId id="267" r:id="rId4"/>
    <p:sldId id="257" r:id="rId5"/>
    <p:sldId id="258" r:id="rId6"/>
    <p:sldId id="259" r:id="rId7"/>
    <p:sldId id="262" r:id="rId8"/>
    <p:sldId id="261" r:id="rId9"/>
    <p:sldId id="260" r:id="rId10"/>
    <p:sldId id="263" r:id="rId11"/>
    <p:sldId id="264" r:id="rId12"/>
    <p:sldId id="265" r:id="rId13"/>
    <p:sldId id="268" r:id="rId14"/>
    <p:sldId id="269" r:id="rId15"/>
    <p:sldId id="270" r:id="rId16"/>
    <p:sldId id="271" r:id="rId17"/>
    <p:sldId id="272" r:id="rId18"/>
    <p:sldId id="273" r:id="rId19"/>
    <p:sldId id="274" r:id="rId20"/>
    <p:sldId id="275" r:id="rId21"/>
    <p:sldId id="382" r:id="rId22"/>
    <p:sldId id="278" r:id="rId2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8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FBAA9-8F65-4C88-8ACE-47152DF382D8}" type="datetimeFigureOut">
              <a:rPr lang="uk-UA" smtClean="0"/>
              <a:t>05.12.2022</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819E0-4DFC-45EF-8B4B-2D989DBD8CF3}" type="slidenum">
              <a:rPr lang="uk-UA" smtClean="0"/>
              <a:t>‹#›</a:t>
            </a:fld>
            <a:endParaRPr lang="uk-UA"/>
          </a:p>
        </p:txBody>
      </p:sp>
    </p:spTree>
    <p:extLst>
      <p:ext uri="{BB962C8B-B14F-4D97-AF65-F5344CB8AC3E}">
        <p14:creationId xmlns:p14="http://schemas.microsoft.com/office/powerpoint/2010/main" val="1677693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E6C819E0-4DFC-45EF-8B4B-2D989DBD8CF3}" type="slidenum">
              <a:rPr lang="uk-UA" smtClean="0"/>
              <a:t>8</a:t>
            </a:fld>
            <a:endParaRPr lang="uk-UA"/>
          </a:p>
        </p:txBody>
      </p:sp>
    </p:spTree>
    <p:extLst>
      <p:ext uri="{BB962C8B-B14F-4D97-AF65-F5344CB8AC3E}">
        <p14:creationId xmlns:p14="http://schemas.microsoft.com/office/powerpoint/2010/main" val="150863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02FF52-4BD5-5D58-2A86-340A55BF3E5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1F0F723B-A700-C22C-CE10-15CAAFC67E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2A178D78-B32A-E3EB-A556-6BCF94742839}"/>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5" name="Нижний колонтитул 4">
            <a:extLst>
              <a:ext uri="{FF2B5EF4-FFF2-40B4-BE49-F238E27FC236}">
                <a16:creationId xmlns:a16="http://schemas.microsoft.com/office/drawing/2014/main" id="{E7C93E3E-02F0-E800-3378-1FB7F1EC4D3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8983BCF-EE87-FCEB-01DA-A4A9BC73CC78}"/>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46502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D4D41D-AFB8-F469-9261-4F91A3F80C61}"/>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F27109AE-7D45-3CAF-F2A2-C10633CBFED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B040680-B3F8-D9A4-F2CB-6D93F2FBC50B}"/>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5" name="Нижний колонтитул 4">
            <a:extLst>
              <a:ext uri="{FF2B5EF4-FFF2-40B4-BE49-F238E27FC236}">
                <a16:creationId xmlns:a16="http://schemas.microsoft.com/office/drawing/2014/main" id="{79590E77-9C8A-2491-52C3-7B309610779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EB56807-397C-A1B9-B6DE-71785B297F1F}"/>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78779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43997D7-853D-6679-B935-2A81D40B8364}"/>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00F042A-27F3-8ADF-DB05-76EC2A3546C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134E221-EDB6-6732-1584-C75B6EB46F19}"/>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5" name="Нижний колонтитул 4">
            <a:extLst>
              <a:ext uri="{FF2B5EF4-FFF2-40B4-BE49-F238E27FC236}">
                <a16:creationId xmlns:a16="http://schemas.microsoft.com/office/drawing/2014/main" id="{79A9A954-7C5A-E67E-F764-B476664B437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EB1BD23-C998-6E92-5726-2A2D5FB08B7F}"/>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47154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8F0700-518E-2E0A-154B-9ABEB23F57FB}"/>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D002351-B77F-7C46-CADB-0386833EF10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D637704F-74E2-6C01-43CD-AF0A3475483E}"/>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5" name="Нижний колонтитул 4">
            <a:extLst>
              <a:ext uri="{FF2B5EF4-FFF2-40B4-BE49-F238E27FC236}">
                <a16:creationId xmlns:a16="http://schemas.microsoft.com/office/drawing/2014/main" id="{C00C5FE5-F16E-E59A-6575-97C3EC08D756}"/>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1CE5674-592E-4571-2DED-21C0C02F0942}"/>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170587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5D4AF1-EDFC-68C5-2404-479C477F97E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D1D2603B-960C-3BE8-2D82-112680AB91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8FA2452-75B1-3030-84A6-5BC83DEA56C6}"/>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5" name="Нижний колонтитул 4">
            <a:extLst>
              <a:ext uri="{FF2B5EF4-FFF2-40B4-BE49-F238E27FC236}">
                <a16:creationId xmlns:a16="http://schemas.microsoft.com/office/drawing/2014/main" id="{DE333457-884A-9F23-8D0E-BEE294C54FB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EB84D37-BFB3-A760-9A00-2E524CD257FA}"/>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395012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DA8674-0F64-CA5F-65DC-5DBF6B8E3065}"/>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B02FAF7C-8278-50AF-327B-D85C9E557CB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C05F7958-A770-C667-A105-6D08EAEBF36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FBDBE6E8-B9B7-6B30-547E-EBE20F533A74}"/>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6" name="Нижний колонтитул 5">
            <a:extLst>
              <a:ext uri="{FF2B5EF4-FFF2-40B4-BE49-F238E27FC236}">
                <a16:creationId xmlns:a16="http://schemas.microsoft.com/office/drawing/2014/main" id="{E10A2C27-94AD-0B01-EA2F-FE16113F238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4E19AF8-D602-E64B-0895-4C9740C93477}"/>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21740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615CFB-943B-3AF2-414A-7C35FFEFEEA6}"/>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185C1883-4861-4CAB-3129-B04878C5A6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78FF1B9-4784-F186-8733-DF1A212085F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B5D1DA55-0B44-DEB6-4874-9E8F7885B3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D724D69-B711-CF98-BF45-7EE20A4299D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87E25595-7A7C-3F95-2977-342D4B58CA21}"/>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8" name="Нижний колонтитул 7">
            <a:extLst>
              <a:ext uri="{FF2B5EF4-FFF2-40B4-BE49-F238E27FC236}">
                <a16:creationId xmlns:a16="http://schemas.microsoft.com/office/drawing/2014/main" id="{C097ADF0-7EE5-079F-2FEB-D59B20E01CE9}"/>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CCDDB8C9-97FA-7621-FA60-28DC08FDF682}"/>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395393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698BCA-A648-0D72-4453-5B067114361B}"/>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C8A57A76-3701-1D7D-BD29-34250B837438}"/>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4" name="Нижний колонтитул 3">
            <a:extLst>
              <a:ext uri="{FF2B5EF4-FFF2-40B4-BE49-F238E27FC236}">
                <a16:creationId xmlns:a16="http://schemas.microsoft.com/office/drawing/2014/main" id="{9D93373B-BDA6-BB02-7097-3FBC92EAEA06}"/>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B6B12CFA-95DD-80E7-94AC-A7502B69DDE5}"/>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236111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F9654B0-2948-1053-B74A-A0DB3D9689C1}"/>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3" name="Нижний колонтитул 2">
            <a:extLst>
              <a:ext uri="{FF2B5EF4-FFF2-40B4-BE49-F238E27FC236}">
                <a16:creationId xmlns:a16="http://schemas.microsoft.com/office/drawing/2014/main" id="{2433D0A7-AD70-4ECF-01E5-31DD552AC865}"/>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0B1A4CD9-A422-CD80-D83F-87BAD6AF58CB}"/>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337528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9ED8BE-62C2-2670-5D13-62636BA3F2E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61FD0A74-2E66-644F-4795-9787841B4F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D12C8000-9248-F437-2D42-DA0FF0D7FE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E52DCCB-EFB1-618B-CA2E-1A756580D539}"/>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6" name="Нижний колонтитул 5">
            <a:extLst>
              <a:ext uri="{FF2B5EF4-FFF2-40B4-BE49-F238E27FC236}">
                <a16:creationId xmlns:a16="http://schemas.microsoft.com/office/drawing/2014/main" id="{62E08FEF-8381-46D1-5F5A-993D412E9071}"/>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5867399F-2ED1-F0E8-AE5E-7A563E58F6A7}"/>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425488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8D50E7-554D-6F08-D260-F877488DA41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AB7A2D6C-FDC4-4AA3-A66F-6E1CC7F891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C67E74AA-8751-E316-2A45-81E14A943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C317639-CF28-0C4D-1353-E5978205B9DF}"/>
              </a:ext>
            </a:extLst>
          </p:cNvPr>
          <p:cNvSpPr>
            <a:spLocks noGrp="1"/>
          </p:cNvSpPr>
          <p:nvPr>
            <p:ph type="dt" sz="half" idx="10"/>
          </p:nvPr>
        </p:nvSpPr>
        <p:spPr/>
        <p:txBody>
          <a:bodyPr/>
          <a:lstStyle/>
          <a:p>
            <a:fld id="{FAEFA55A-AF49-43BB-AB6C-87B74B07D8B3}" type="datetimeFigureOut">
              <a:rPr lang="uk-UA" smtClean="0"/>
              <a:t>05.12.2022</a:t>
            </a:fld>
            <a:endParaRPr lang="uk-UA"/>
          </a:p>
        </p:txBody>
      </p:sp>
      <p:sp>
        <p:nvSpPr>
          <p:cNvPr id="6" name="Нижний колонтитул 5">
            <a:extLst>
              <a:ext uri="{FF2B5EF4-FFF2-40B4-BE49-F238E27FC236}">
                <a16:creationId xmlns:a16="http://schemas.microsoft.com/office/drawing/2014/main" id="{1E33BD4A-A244-5BD6-EF4E-78C71E84D70C}"/>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C474F78-19BC-8D67-F58D-A3DAD4F26529}"/>
              </a:ext>
            </a:extLst>
          </p:cNvPr>
          <p:cNvSpPr>
            <a:spLocks noGrp="1"/>
          </p:cNvSpPr>
          <p:nvPr>
            <p:ph type="sldNum" sz="quarter" idx="12"/>
          </p:nvPr>
        </p:nvSpPr>
        <p:spPr/>
        <p:txBody>
          <a:bodyPr/>
          <a:lstStyle/>
          <a:p>
            <a:fld id="{07980E10-290C-4793-9ECA-21B43740FEA2}" type="slidenum">
              <a:rPr lang="uk-UA" smtClean="0"/>
              <a:t>‹#›</a:t>
            </a:fld>
            <a:endParaRPr lang="uk-UA"/>
          </a:p>
        </p:txBody>
      </p:sp>
    </p:spTree>
    <p:extLst>
      <p:ext uri="{BB962C8B-B14F-4D97-AF65-F5344CB8AC3E}">
        <p14:creationId xmlns:p14="http://schemas.microsoft.com/office/powerpoint/2010/main" val="4108282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639F03-E8EE-71A9-9BD2-02A7ABAC15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CF7939D3-296F-7378-CC13-4D66A92449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84A8B0BD-31B4-BE92-C359-A6E9664648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FA55A-AF49-43BB-AB6C-87B74B07D8B3}" type="datetimeFigureOut">
              <a:rPr lang="uk-UA" smtClean="0"/>
              <a:t>05.12.2022</a:t>
            </a:fld>
            <a:endParaRPr lang="uk-UA"/>
          </a:p>
        </p:txBody>
      </p:sp>
      <p:sp>
        <p:nvSpPr>
          <p:cNvPr id="5" name="Нижний колонтитул 4">
            <a:extLst>
              <a:ext uri="{FF2B5EF4-FFF2-40B4-BE49-F238E27FC236}">
                <a16:creationId xmlns:a16="http://schemas.microsoft.com/office/drawing/2014/main" id="{F4072AFA-0D9F-3CA7-F944-ED68FA34F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C83EA486-C421-8AC0-B0AA-F88369167F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80E10-290C-4793-9ECA-21B43740FEA2}" type="slidenum">
              <a:rPr lang="uk-UA" smtClean="0"/>
              <a:t>‹#›</a:t>
            </a:fld>
            <a:endParaRPr lang="uk-UA"/>
          </a:p>
        </p:txBody>
      </p:sp>
    </p:spTree>
    <p:extLst>
      <p:ext uri="{BB962C8B-B14F-4D97-AF65-F5344CB8AC3E}">
        <p14:creationId xmlns:p14="http://schemas.microsoft.com/office/powerpoint/2010/main" val="1612304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169325-566C-8675-47F1-60C16FD80602}"/>
              </a:ext>
            </a:extLst>
          </p:cNvPr>
          <p:cNvSpPr>
            <a:spLocks noGrp="1"/>
          </p:cNvSpPr>
          <p:nvPr>
            <p:ph type="ctrTitle"/>
          </p:nvPr>
        </p:nvSpPr>
        <p:spPr>
          <a:xfrm>
            <a:off x="1524000" y="419726"/>
            <a:ext cx="9144000" cy="599606"/>
          </a:xfrm>
        </p:spPr>
        <p:txBody>
          <a:bodyPr>
            <a:normAutofit/>
          </a:bodyPr>
          <a:lstStyle/>
          <a:p>
            <a:r>
              <a:rPr lang="ru-RU" sz="2800" b="1" dirty="0" err="1">
                <a:latin typeface="Times New Roman" panose="02020603050405020304" pitchFamily="18" charset="0"/>
                <a:ea typeface="Calibri" panose="020F0502020204030204" pitchFamily="34" charset="0"/>
              </a:rPr>
              <a:t>Н</a:t>
            </a:r>
            <a:r>
              <a:rPr lang="ru-RU" sz="2800" b="1" dirty="0" err="1">
                <a:effectLst/>
                <a:latin typeface="Times New Roman" panose="02020603050405020304" pitchFamily="18" charset="0"/>
                <a:ea typeface="Calibri" panose="020F0502020204030204" pitchFamily="34" charset="0"/>
              </a:rPr>
              <a:t>ауково-методичний</a:t>
            </a:r>
            <a:r>
              <a:rPr lang="ru-RU" sz="2800" b="1" dirty="0">
                <a:effectLst/>
                <a:latin typeface="Times New Roman" panose="02020603050405020304" pitchFamily="18" charset="0"/>
                <a:ea typeface="Calibri" panose="020F0502020204030204" pitchFamily="34" charset="0"/>
              </a:rPr>
              <a:t>  </a:t>
            </a:r>
            <a:r>
              <a:rPr lang="ru-RU" sz="2800" b="1" dirty="0" err="1">
                <a:effectLst/>
                <a:latin typeface="Times New Roman" panose="02020603050405020304" pitchFamily="18" charset="0"/>
                <a:ea typeface="Calibri" panose="020F0502020204030204" pitchFamily="34" charset="0"/>
              </a:rPr>
              <a:t>семінар</a:t>
            </a:r>
            <a:r>
              <a:rPr lang="uk-UA" sz="2800" b="1" dirty="0">
                <a:effectLst/>
                <a:latin typeface="Times New Roman" panose="02020603050405020304" pitchFamily="18" charset="0"/>
                <a:ea typeface="Calibri" panose="020F0502020204030204" pitchFamily="34" charset="0"/>
              </a:rPr>
              <a:t> </a:t>
            </a:r>
            <a:endParaRPr lang="uk-UA" sz="2800" dirty="0"/>
          </a:p>
        </p:txBody>
      </p:sp>
      <p:sp>
        <p:nvSpPr>
          <p:cNvPr id="3" name="Подзаголовок 2">
            <a:extLst>
              <a:ext uri="{FF2B5EF4-FFF2-40B4-BE49-F238E27FC236}">
                <a16:creationId xmlns:a16="http://schemas.microsoft.com/office/drawing/2014/main" id="{F9F6D6BA-7901-0280-5045-5BF7CFA3D13D}"/>
              </a:ext>
            </a:extLst>
          </p:cNvPr>
          <p:cNvSpPr>
            <a:spLocks noGrp="1"/>
          </p:cNvSpPr>
          <p:nvPr>
            <p:ph type="subTitle" idx="1"/>
          </p:nvPr>
        </p:nvSpPr>
        <p:spPr>
          <a:xfrm>
            <a:off x="374754" y="1723869"/>
            <a:ext cx="11287594" cy="4901783"/>
          </a:xfrm>
        </p:spPr>
        <p:txBody>
          <a:bodyPr>
            <a:normAutofit fontScale="70000" lnSpcReduction="20000"/>
          </a:bodyPr>
          <a:lstStyle/>
          <a:p>
            <a:pPr>
              <a:lnSpc>
                <a:spcPct val="150000"/>
              </a:lnSpc>
            </a:pPr>
            <a:r>
              <a:rPr lang="uk-UA" sz="4100" b="1" dirty="0">
                <a:effectLst/>
                <a:latin typeface="Times New Roman" panose="02020603050405020304" pitchFamily="18" charset="0"/>
                <a:ea typeface="Calibri" panose="020F0502020204030204" pitchFamily="34" charset="0"/>
              </a:rPr>
              <a:t>«Вплив війни з російською федерацією на громадське здоров'я в Україні та  оптимізація підготовки спеціалістів з громадського здоров’я та клінічної психології здатних  вирішувати   глобальні медичні  виклики, які зумовлені</a:t>
            </a:r>
            <a:r>
              <a:rPr lang="uk-UA" sz="4100" dirty="0">
                <a:effectLst/>
                <a:latin typeface="Times New Roman" panose="02020603050405020304" pitchFamily="18" charset="0"/>
                <a:ea typeface="Calibri" panose="020F0502020204030204" pitchFamily="34" charset="0"/>
              </a:rPr>
              <a:t> </a:t>
            </a:r>
            <a:r>
              <a:rPr lang="uk-UA" sz="4100" b="1" dirty="0">
                <a:effectLst/>
                <a:latin typeface="Times New Roman" panose="02020603050405020304" pitchFamily="18" charset="0"/>
                <a:ea typeface="Calibri" panose="020F0502020204030204" pitchFamily="34" charset="0"/>
              </a:rPr>
              <a:t>війною» </a:t>
            </a:r>
          </a:p>
          <a:p>
            <a:endParaRPr lang="uk-UA" sz="1800" b="1" dirty="0">
              <a:latin typeface="Times New Roman" panose="02020603050405020304" pitchFamily="18" charset="0"/>
            </a:endParaRPr>
          </a:p>
          <a:p>
            <a:endParaRPr lang="uk-UA" sz="1800" b="1" dirty="0">
              <a:latin typeface="Times New Roman" panose="02020603050405020304" pitchFamily="18" charset="0"/>
            </a:endParaRPr>
          </a:p>
          <a:p>
            <a:endParaRPr lang="uk-UA" sz="1800" b="1" dirty="0">
              <a:latin typeface="Times New Roman" panose="02020603050405020304" pitchFamily="18" charset="0"/>
            </a:endParaRPr>
          </a:p>
          <a:p>
            <a:pPr algn="r"/>
            <a:endParaRPr lang="ru-RU" sz="1800" b="1" dirty="0">
              <a:latin typeface="Times New Roman" panose="02020603050405020304" pitchFamily="18" charset="0"/>
              <a:ea typeface="Calibri" panose="020F0502020204030204" pitchFamily="34" charset="0"/>
            </a:endParaRPr>
          </a:p>
          <a:p>
            <a:pPr algn="r"/>
            <a:endParaRPr lang="ru-RU" sz="1800" b="1" dirty="0">
              <a:effectLst/>
              <a:latin typeface="Times New Roman" panose="02020603050405020304" pitchFamily="18" charset="0"/>
              <a:ea typeface="Calibri" panose="020F0502020204030204" pitchFamily="34" charset="0"/>
            </a:endParaRPr>
          </a:p>
          <a:p>
            <a:pPr algn="r"/>
            <a:r>
              <a:rPr lang="ru-RU" b="1" dirty="0">
                <a:effectLst/>
                <a:latin typeface="Times New Roman" panose="02020603050405020304" pitchFamily="18" charset="0"/>
                <a:ea typeface="Calibri" panose="020F0502020204030204" pitchFamily="34" charset="0"/>
              </a:rPr>
              <a:t>Кафедра наук про </a:t>
            </a:r>
            <a:r>
              <a:rPr lang="ru-RU" b="1" dirty="0" err="1">
                <a:effectLst/>
                <a:latin typeface="Times New Roman" panose="02020603050405020304" pitchFamily="18" charset="0"/>
                <a:ea typeface="Calibri" panose="020F0502020204030204" pitchFamily="34" charset="0"/>
              </a:rPr>
              <a:t>здоров’я</a:t>
            </a:r>
            <a:endParaRPr lang="ru-RU" b="1" dirty="0">
              <a:effectLst/>
              <a:latin typeface="Times New Roman" panose="02020603050405020304" pitchFamily="18" charset="0"/>
              <a:ea typeface="Calibri" panose="020F0502020204030204" pitchFamily="34" charset="0"/>
            </a:endParaRPr>
          </a:p>
          <a:p>
            <a:pPr algn="r"/>
            <a:r>
              <a:rPr lang="ru-RU" b="1" dirty="0" err="1">
                <a:latin typeface="Times New Roman" panose="02020603050405020304" pitchFamily="18" charset="0"/>
              </a:rPr>
              <a:t>Г.О.Слабкий</a:t>
            </a:r>
            <a:endParaRPr lang="uk-UA" dirty="0"/>
          </a:p>
        </p:txBody>
      </p:sp>
    </p:spTree>
    <p:extLst>
      <p:ext uri="{BB962C8B-B14F-4D97-AF65-F5344CB8AC3E}">
        <p14:creationId xmlns:p14="http://schemas.microsoft.com/office/powerpoint/2010/main" val="156857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36A367-5D4E-666E-0BB3-FBB2909DDD1A}"/>
              </a:ext>
            </a:extLst>
          </p:cNvPr>
          <p:cNvSpPr>
            <a:spLocks noGrp="1"/>
          </p:cNvSpPr>
          <p:nvPr>
            <p:ph type="title"/>
          </p:nvPr>
        </p:nvSpPr>
        <p:spPr>
          <a:xfrm>
            <a:off x="838200" y="365126"/>
            <a:ext cx="10515600" cy="849078"/>
          </a:xfrm>
        </p:spPr>
        <p:txBody>
          <a:bodyPr>
            <a:normAutofit/>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Виклики для системи громадського здоров'я в  регіонах, які знаходяться поза межами тимчасової окупації та активних бойових дій</a:t>
            </a:r>
            <a:endParaRPr lang="uk-UA" sz="2400" dirty="0"/>
          </a:p>
        </p:txBody>
      </p:sp>
      <p:graphicFrame>
        <p:nvGraphicFramePr>
          <p:cNvPr id="4" name="Объект 3">
            <a:extLst>
              <a:ext uri="{FF2B5EF4-FFF2-40B4-BE49-F238E27FC236}">
                <a16:creationId xmlns:a16="http://schemas.microsoft.com/office/drawing/2014/main" id="{CD40CF71-22F3-F018-1F55-8777AD1AE0A6}"/>
              </a:ext>
            </a:extLst>
          </p:cNvPr>
          <p:cNvGraphicFramePr>
            <a:graphicFrameLocks noGrp="1"/>
          </p:cNvGraphicFramePr>
          <p:nvPr>
            <p:ph idx="1"/>
            <p:extLst>
              <p:ext uri="{D42A27DB-BD31-4B8C-83A1-F6EECF244321}">
                <p14:modId xmlns:p14="http://schemas.microsoft.com/office/powerpoint/2010/main" val="3166523684"/>
              </p:ext>
            </p:extLst>
          </p:nvPr>
        </p:nvGraphicFramePr>
        <p:xfrm>
          <a:off x="314793" y="1349115"/>
          <a:ext cx="11512446" cy="5291528"/>
        </p:xfrm>
        <a:graphic>
          <a:graphicData uri="http://schemas.openxmlformats.org/drawingml/2006/table">
            <a:tbl>
              <a:tblPr firstRow="1" firstCol="1" bandRow="1">
                <a:tableStyleId>{5C22544A-7EE6-4342-B048-85BDC9FD1C3A}</a:tableStyleId>
              </a:tblPr>
              <a:tblGrid>
                <a:gridCol w="4229915">
                  <a:extLst>
                    <a:ext uri="{9D8B030D-6E8A-4147-A177-3AD203B41FA5}">
                      <a16:colId xmlns:a16="http://schemas.microsoft.com/office/drawing/2014/main" val="1011927774"/>
                    </a:ext>
                  </a:extLst>
                </a:gridCol>
                <a:gridCol w="4069755">
                  <a:extLst>
                    <a:ext uri="{9D8B030D-6E8A-4147-A177-3AD203B41FA5}">
                      <a16:colId xmlns:a16="http://schemas.microsoft.com/office/drawing/2014/main" val="476118259"/>
                    </a:ext>
                  </a:extLst>
                </a:gridCol>
                <a:gridCol w="3212776">
                  <a:extLst>
                    <a:ext uri="{9D8B030D-6E8A-4147-A177-3AD203B41FA5}">
                      <a16:colId xmlns:a16="http://schemas.microsoft.com/office/drawing/2014/main" val="4133350823"/>
                    </a:ext>
                  </a:extLst>
                </a:gridCol>
              </a:tblGrid>
              <a:tr h="646120">
                <a:tc>
                  <a:txBody>
                    <a:bodyPr/>
                    <a:lstStyle/>
                    <a:p>
                      <a:pPr algn="just">
                        <a:lnSpc>
                          <a:spcPct val="150000"/>
                        </a:lnSpc>
                      </a:pPr>
                      <a:r>
                        <a:rPr lang="uk-UA" sz="1600">
                          <a:effectLst/>
                        </a:rPr>
                        <a:t>Медико-демографічні</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uk-UA" sz="1600" dirty="0">
                          <a:effectLst/>
                        </a:rPr>
                        <a:t>Соціально-економічні</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uk-UA" sz="1600">
                          <a:effectLst/>
                        </a:rPr>
                        <a:t>Біологічні та поведінкові</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29392"/>
                  </a:ext>
                </a:extLst>
              </a:tr>
              <a:tr h="708776">
                <a:tc rowSpan="2">
                  <a:txBody>
                    <a:bodyPr/>
                    <a:lstStyle/>
                    <a:p>
                      <a:pPr algn="just">
                        <a:lnSpc>
                          <a:spcPct val="115000"/>
                        </a:lnSpc>
                      </a:pPr>
                      <a:r>
                        <a:rPr lang="uk-UA" sz="1600">
                          <a:effectLst/>
                        </a:rPr>
                        <a:t>Велика частка додаткового  населення за рахунок вимушених переселенців</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pPr>
                      <a:r>
                        <a:rPr lang="uk-UA" sz="1600">
                          <a:effectLst/>
                        </a:rPr>
                        <a:t> Зниження економічного рівня  населенням в цілому</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5">
                  <a:txBody>
                    <a:bodyPr/>
                    <a:lstStyle/>
                    <a:p>
                      <a:pPr algn="just">
                        <a:lnSpc>
                          <a:spcPct val="115000"/>
                        </a:lnSpc>
                      </a:pPr>
                      <a:r>
                        <a:rPr lang="uk-UA" sz="1600">
                          <a:effectLst/>
                        </a:rPr>
                        <a:t>Психологічне навантаження на місцеве населення в зв</a:t>
                      </a:r>
                      <a:r>
                        <a:rPr lang="ru-RU" sz="1600">
                          <a:effectLst/>
                        </a:rPr>
                        <a:t>’</a:t>
                      </a:r>
                      <a:r>
                        <a:rPr lang="uk-UA" sz="1600">
                          <a:effectLst/>
                        </a:rPr>
                        <a:t>язку із  комунікаціями з  великою кількістю вимушених переселенців</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3897161"/>
                  </a:ext>
                </a:extLst>
              </a:tr>
              <a:tr h="365349">
                <a:tc vMerge="1">
                  <a:txBody>
                    <a:bodyPr/>
                    <a:lstStyle/>
                    <a:p>
                      <a:endParaRPr lang="uk-UA"/>
                    </a:p>
                  </a:txBody>
                  <a:tcPr/>
                </a:tc>
                <a:tc rowSpan="3">
                  <a:txBody>
                    <a:bodyPr/>
                    <a:lstStyle/>
                    <a:p>
                      <a:pPr algn="just">
                        <a:lnSpc>
                          <a:spcPct val="115000"/>
                        </a:lnSpc>
                      </a:pPr>
                      <a:r>
                        <a:rPr lang="uk-UA" sz="1600">
                          <a:effectLst/>
                        </a:rPr>
                        <a:t>Зниження для постійного населення  можливості роботи з достойним  рівнем оплати праці для   якісного життя</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697168361"/>
                  </a:ext>
                </a:extLst>
              </a:tr>
              <a:tr h="1074125">
                <a:tc>
                  <a:txBody>
                    <a:bodyPr/>
                    <a:lstStyle/>
                    <a:p>
                      <a:pPr algn="just">
                        <a:lnSpc>
                          <a:spcPct val="115000"/>
                        </a:lnSpc>
                      </a:pPr>
                      <a:r>
                        <a:rPr lang="uk-UA" sz="1600">
                          <a:effectLst/>
                        </a:rPr>
                        <a:t> Зменшення населення працездатного віку  в зв</a:t>
                      </a:r>
                      <a:r>
                        <a:rPr lang="ru-RU" sz="1600">
                          <a:effectLst/>
                        </a:rPr>
                        <a:t>’</a:t>
                      </a:r>
                      <a:r>
                        <a:rPr lang="uk-UA" sz="1600">
                          <a:effectLst/>
                        </a:rPr>
                        <a:t>язку з мобілізацією</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793733561"/>
                  </a:ext>
                </a:extLst>
              </a:tr>
              <a:tr h="73070">
                <a:tc rowSpan="2">
                  <a:txBody>
                    <a:bodyPr/>
                    <a:lstStyle/>
                    <a:p>
                      <a:pPr algn="just">
                        <a:lnSpc>
                          <a:spcPct val="115000"/>
                        </a:lnSpc>
                      </a:pPr>
                      <a:r>
                        <a:rPr lang="uk-UA" sz="1600">
                          <a:effectLst/>
                        </a:rPr>
                        <a:t> Зростання рівня передчасної смертності</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2105491763"/>
                  </a:ext>
                </a:extLst>
              </a:tr>
              <a:tr h="1349963">
                <a:tc vMerge="1">
                  <a:txBody>
                    <a:bodyPr/>
                    <a:lstStyle/>
                    <a:p>
                      <a:endParaRPr lang="uk-UA"/>
                    </a:p>
                  </a:txBody>
                  <a:tcPr/>
                </a:tc>
                <a:tc>
                  <a:txBody>
                    <a:bodyPr/>
                    <a:lstStyle/>
                    <a:p>
                      <a:pPr algn="just">
                        <a:lnSpc>
                          <a:spcPct val="115000"/>
                        </a:lnSpc>
                      </a:pPr>
                      <a:r>
                        <a:rPr lang="uk-UA" sz="1600">
                          <a:effectLst/>
                        </a:rPr>
                        <a:t>Низька можливість для вимушених переселенців  працевлаштування</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328225318"/>
                  </a:ext>
                </a:extLst>
              </a:tr>
              <a:tr h="1074125">
                <a:tc>
                  <a:txBody>
                    <a:bodyPr/>
                    <a:lstStyle/>
                    <a:p>
                      <a:pPr algn="just">
                        <a:lnSpc>
                          <a:spcPct val="115000"/>
                        </a:lnSpc>
                      </a:pPr>
                      <a:r>
                        <a:rPr lang="uk-UA" sz="1600">
                          <a:effectLst/>
                        </a:rPr>
                        <a:t>Ментальне виснаження постійного населення  із зростанням рівня </a:t>
                      </a:r>
                      <a:r>
                        <a:rPr lang="ru-RU" sz="1600">
                          <a:effectLst/>
                        </a:rPr>
                        <a:t>психологічни</a:t>
                      </a:r>
                      <a:r>
                        <a:rPr lang="uk-UA" sz="1600">
                          <a:effectLst/>
                        </a:rPr>
                        <a:t>х</a:t>
                      </a:r>
                      <a:r>
                        <a:rPr lang="ru-RU" sz="1600">
                          <a:effectLst/>
                        </a:rPr>
                        <a:t> та психічни</a:t>
                      </a:r>
                      <a:r>
                        <a:rPr lang="uk-UA" sz="1600">
                          <a:effectLst/>
                        </a:rPr>
                        <a:t>х</a:t>
                      </a:r>
                      <a:r>
                        <a:rPr lang="ru-RU" sz="1600">
                          <a:effectLst/>
                        </a:rPr>
                        <a:t> проблем</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pPr>
                      <a:r>
                        <a:rPr lang="uk-UA" sz="1600" dirty="0">
                          <a:effectLst/>
                        </a:rPr>
                        <a:t>Втрата вимушеними переселенцями  попереднього соціального статусу</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pPr>
                      <a:r>
                        <a:rPr lang="uk-UA" sz="1600" dirty="0">
                          <a:effectLst/>
                        </a:rPr>
                        <a:t>Постійний страх за життя та </a:t>
                      </a:r>
                      <a:r>
                        <a:rPr lang="uk-UA" sz="1600" dirty="0" err="1">
                          <a:effectLst/>
                        </a:rPr>
                        <a:t>здоров</a:t>
                      </a:r>
                      <a:r>
                        <a:rPr lang="ru-RU" sz="1600" dirty="0">
                          <a:effectLst/>
                        </a:rPr>
                        <a:t>’</a:t>
                      </a:r>
                      <a:r>
                        <a:rPr lang="uk-UA" sz="1600" dirty="0">
                          <a:effectLst/>
                        </a:rPr>
                        <a:t>я  рідних людей які знаходяться в зоні бойових дій</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2194960"/>
                  </a:ext>
                </a:extLst>
              </a:tr>
            </a:tbl>
          </a:graphicData>
        </a:graphic>
      </p:graphicFrame>
    </p:spTree>
    <p:extLst>
      <p:ext uri="{BB962C8B-B14F-4D97-AF65-F5344CB8AC3E}">
        <p14:creationId xmlns:p14="http://schemas.microsoft.com/office/powerpoint/2010/main" val="190301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2D5014-4F7B-2E99-5C2E-B238A4610A48}"/>
              </a:ext>
            </a:extLst>
          </p:cNvPr>
          <p:cNvSpPr>
            <a:spLocks noGrp="1"/>
          </p:cNvSpPr>
          <p:nvPr>
            <p:ph type="title"/>
          </p:nvPr>
        </p:nvSpPr>
        <p:spPr>
          <a:xfrm>
            <a:off x="838200" y="239843"/>
            <a:ext cx="10515600" cy="1450845"/>
          </a:xfrm>
        </p:spPr>
        <p:txBody>
          <a:bodyPr>
            <a:normAutofit/>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Виклики для системи громадського здоров'я в  регіонах, які знаходяться поза межами тимчасової окупації та активних бойових дій</a:t>
            </a:r>
            <a:endParaRPr lang="uk-UA" sz="2400" dirty="0"/>
          </a:p>
        </p:txBody>
      </p:sp>
      <p:graphicFrame>
        <p:nvGraphicFramePr>
          <p:cNvPr id="4" name="Объект 3">
            <a:extLst>
              <a:ext uri="{FF2B5EF4-FFF2-40B4-BE49-F238E27FC236}">
                <a16:creationId xmlns:a16="http://schemas.microsoft.com/office/drawing/2014/main" id="{258D49EE-C7E7-EBD4-6664-B9678B1ED884}"/>
              </a:ext>
            </a:extLst>
          </p:cNvPr>
          <p:cNvGraphicFramePr>
            <a:graphicFrameLocks noGrp="1"/>
          </p:cNvGraphicFramePr>
          <p:nvPr>
            <p:ph idx="1"/>
            <p:extLst>
              <p:ext uri="{D42A27DB-BD31-4B8C-83A1-F6EECF244321}">
                <p14:modId xmlns:p14="http://schemas.microsoft.com/office/powerpoint/2010/main" val="321214434"/>
              </p:ext>
            </p:extLst>
          </p:nvPr>
        </p:nvGraphicFramePr>
        <p:xfrm>
          <a:off x="628338" y="1424066"/>
          <a:ext cx="10515600" cy="5569244"/>
        </p:xfrm>
        <a:graphic>
          <a:graphicData uri="http://schemas.openxmlformats.org/drawingml/2006/table">
            <a:tbl>
              <a:tblPr firstRow="1" firstCol="1" bandRow="1">
                <a:tableStyleId>{5C22544A-7EE6-4342-B048-85BDC9FD1C3A}</a:tableStyleId>
              </a:tblPr>
              <a:tblGrid>
                <a:gridCol w="3863654">
                  <a:extLst>
                    <a:ext uri="{9D8B030D-6E8A-4147-A177-3AD203B41FA5}">
                      <a16:colId xmlns:a16="http://schemas.microsoft.com/office/drawing/2014/main" val="1489341316"/>
                    </a:ext>
                  </a:extLst>
                </a:gridCol>
                <a:gridCol w="3717360">
                  <a:extLst>
                    <a:ext uri="{9D8B030D-6E8A-4147-A177-3AD203B41FA5}">
                      <a16:colId xmlns:a16="http://schemas.microsoft.com/office/drawing/2014/main" val="1988728776"/>
                    </a:ext>
                  </a:extLst>
                </a:gridCol>
                <a:gridCol w="2934586">
                  <a:extLst>
                    <a:ext uri="{9D8B030D-6E8A-4147-A177-3AD203B41FA5}">
                      <a16:colId xmlns:a16="http://schemas.microsoft.com/office/drawing/2014/main" val="278276586"/>
                    </a:ext>
                  </a:extLst>
                </a:gridCol>
              </a:tblGrid>
              <a:tr h="807517">
                <a:tc>
                  <a:txBody>
                    <a:bodyPr/>
                    <a:lstStyle/>
                    <a:p>
                      <a:pPr algn="just">
                        <a:lnSpc>
                          <a:spcPct val="115000"/>
                        </a:lnSpc>
                      </a:pPr>
                      <a:r>
                        <a:rPr lang="uk-UA" sz="1400" dirty="0">
                          <a:effectLst/>
                        </a:rPr>
                        <a:t>Ментальне виснаження вимушених переселенців  із зростанням рівня </a:t>
                      </a:r>
                      <a:r>
                        <a:rPr lang="ru-RU" sz="1400" dirty="0" err="1">
                          <a:effectLst/>
                        </a:rPr>
                        <a:t>психологічни</a:t>
                      </a:r>
                      <a:r>
                        <a:rPr lang="uk-UA" sz="1400" dirty="0">
                          <a:effectLst/>
                        </a:rPr>
                        <a:t>х</a:t>
                      </a:r>
                      <a:r>
                        <a:rPr lang="ru-RU" sz="1400" dirty="0">
                          <a:effectLst/>
                        </a:rPr>
                        <a:t> та </a:t>
                      </a:r>
                      <a:r>
                        <a:rPr lang="ru-RU" sz="1400" dirty="0" err="1">
                          <a:effectLst/>
                        </a:rPr>
                        <a:t>психічни</a:t>
                      </a:r>
                      <a:r>
                        <a:rPr lang="uk-UA" sz="1400" dirty="0">
                          <a:effectLst/>
                        </a:rPr>
                        <a:t>х</a:t>
                      </a:r>
                      <a:r>
                        <a:rPr lang="ru-RU" sz="1400" dirty="0">
                          <a:effectLst/>
                        </a:rPr>
                        <a:t> проблем</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a:txBody>
                    <a:bodyPr/>
                    <a:lstStyle/>
                    <a:p>
                      <a:pPr algn="just">
                        <a:lnSpc>
                          <a:spcPct val="115000"/>
                        </a:lnSpc>
                      </a:pPr>
                      <a:r>
                        <a:rPr lang="uk-UA" sz="1400">
                          <a:effectLst/>
                        </a:rPr>
                        <a:t>Втрата вимушеними переселенцями  власного житла </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a:txBody>
                    <a:bodyPr/>
                    <a:lstStyle/>
                    <a:p>
                      <a:pPr algn="just">
                        <a:lnSpc>
                          <a:spcPct val="115000"/>
                        </a:lnSpc>
                      </a:pPr>
                      <a:r>
                        <a:rPr lang="uk-UA" sz="1400">
                          <a:effectLst/>
                        </a:rPr>
                        <a:t>Зниження відношення до здоров</a:t>
                      </a:r>
                      <a:r>
                        <a:rPr lang="ru-RU" sz="1400">
                          <a:effectLst/>
                        </a:rPr>
                        <a:t>’</a:t>
                      </a:r>
                      <a:r>
                        <a:rPr lang="uk-UA" sz="1400">
                          <a:effectLst/>
                        </a:rPr>
                        <a:t>я, як до  особистого пріоритету</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extLst>
                  <a:ext uri="{0D108BD9-81ED-4DB2-BD59-A6C34878D82A}">
                    <a16:rowId xmlns:a16="http://schemas.microsoft.com/office/drawing/2014/main" val="1752346086"/>
                  </a:ext>
                </a:extLst>
              </a:tr>
              <a:tr h="807517">
                <a:tc rowSpan="6">
                  <a:txBody>
                    <a:bodyPr/>
                    <a:lstStyle/>
                    <a:p>
                      <a:pPr algn="just">
                        <a:lnSpc>
                          <a:spcPct val="115000"/>
                        </a:lnSpc>
                      </a:pPr>
                      <a:r>
                        <a:rPr lang="uk-UA" sz="1400" dirty="0">
                          <a:effectLst/>
                        </a:rPr>
                        <a:t>Підвищення ризику   захворюваності населення на інфекційні та паразитарні хвороби включаючи: туберкульоз, ВІЛ/СНІД, гострі сезонні вірусні інфекції, в тому числі </a:t>
                      </a:r>
                      <a:r>
                        <a:rPr lang="uk-UA" sz="1400" dirty="0" err="1">
                          <a:effectLst/>
                        </a:rPr>
                        <a:t>вакцинокеровані</a:t>
                      </a:r>
                      <a:r>
                        <a:rPr lang="uk-UA" sz="1400" dirty="0">
                          <a:effectLst/>
                        </a:rPr>
                        <a:t> та епідемічні спалахи гострих кишкових захворювань</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rowSpan="2">
                  <a:txBody>
                    <a:bodyPr/>
                    <a:lstStyle/>
                    <a:p>
                      <a:pPr algn="just">
                        <a:lnSpc>
                          <a:spcPct val="115000"/>
                        </a:lnSpc>
                      </a:pPr>
                      <a:r>
                        <a:rPr lang="uk-UA" sz="1400">
                          <a:effectLst/>
                        </a:rPr>
                        <a:t>Втрата вимушеними переселенцями  попередніх сталих умов проживання  та спілкування</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a:txBody>
                    <a:bodyPr/>
                    <a:lstStyle/>
                    <a:p>
                      <a:pPr algn="just">
                        <a:lnSpc>
                          <a:spcPct val="115000"/>
                        </a:lnSpc>
                      </a:pPr>
                      <a:r>
                        <a:rPr lang="uk-UA" sz="1400">
                          <a:effectLst/>
                        </a:rPr>
                        <a:t>Зниження рівня  санітарної культури населення</a:t>
                      </a:r>
                    </a:p>
                    <a:p>
                      <a:pPr algn="just">
                        <a:lnSpc>
                          <a:spcPct val="115000"/>
                        </a:lnSpc>
                      </a:pPr>
                      <a:r>
                        <a:rPr lang="uk-UA" sz="1400">
                          <a:effectLst/>
                        </a:rPr>
                        <a:t> </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extLst>
                  <a:ext uri="{0D108BD9-81ED-4DB2-BD59-A6C34878D82A}">
                    <a16:rowId xmlns:a16="http://schemas.microsoft.com/office/drawing/2014/main" val="2746988981"/>
                  </a:ext>
                </a:extLst>
              </a:tr>
              <a:tr h="31591">
                <a:tc vMerge="1">
                  <a:txBody>
                    <a:bodyPr/>
                    <a:lstStyle/>
                    <a:p>
                      <a:endParaRPr lang="uk-UA"/>
                    </a:p>
                  </a:txBody>
                  <a:tcPr/>
                </a:tc>
                <a:tc vMerge="1">
                  <a:txBody>
                    <a:bodyPr/>
                    <a:lstStyle/>
                    <a:p>
                      <a:endParaRPr lang="uk-UA"/>
                    </a:p>
                  </a:txBody>
                  <a:tcPr/>
                </a:tc>
                <a:tc rowSpan="3">
                  <a:txBody>
                    <a:bodyPr/>
                    <a:lstStyle/>
                    <a:p>
                      <a:pPr algn="just">
                        <a:lnSpc>
                          <a:spcPct val="115000"/>
                        </a:lnSpc>
                      </a:pPr>
                      <a:r>
                        <a:rPr lang="uk-UA" sz="1400" dirty="0">
                          <a:effectLst/>
                        </a:rPr>
                        <a:t>Зниження рівня  санітарно-гігієнічних умов проживання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extLst>
                  <a:ext uri="{0D108BD9-81ED-4DB2-BD59-A6C34878D82A}">
                    <a16:rowId xmlns:a16="http://schemas.microsoft.com/office/drawing/2014/main" val="2280212557"/>
                  </a:ext>
                </a:extLst>
              </a:tr>
              <a:tr h="493778">
                <a:tc vMerge="1">
                  <a:txBody>
                    <a:bodyPr/>
                    <a:lstStyle/>
                    <a:p>
                      <a:endParaRPr lang="uk-UA"/>
                    </a:p>
                  </a:txBody>
                  <a:tcPr/>
                </a:tc>
                <a:tc>
                  <a:txBody>
                    <a:bodyPr/>
                    <a:lstStyle/>
                    <a:p>
                      <a:pPr algn="just">
                        <a:lnSpc>
                          <a:spcPct val="115000"/>
                        </a:lnSpc>
                      </a:pPr>
                      <a:r>
                        <a:rPr lang="uk-UA" sz="1400">
                          <a:effectLst/>
                        </a:rPr>
                        <a:t>Порушення постійним населенням  алгоритму життя</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vMerge="1">
                  <a:txBody>
                    <a:bodyPr/>
                    <a:lstStyle/>
                    <a:p>
                      <a:endParaRPr lang="uk-UA"/>
                    </a:p>
                  </a:txBody>
                  <a:tcPr/>
                </a:tc>
                <a:extLst>
                  <a:ext uri="{0D108BD9-81ED-4DB2-BD59-A6C34878D82A}">
                    <a16:rowId xmlns:a16="http://schemas.microsoft.com/office/drawing/2014/main" val="1079012418"/>
                  </a:ext>
                </a:extLst>
              </a:tr>
              <a:tr h="81764">
                <a:tc vMerge="1">
                  <a:txBody>
                    <a:bodyPr/>
                    <a:lstStyle/>
                    <a:p>
                      <a:endParaRPr lang="uk-UA"/>
                    </a:p>
                  </a:txBody>
                  <a:tcPr/>
                </a:tc>
                <a:tc rowSpan="2">
                  <a:txBody>
                    <a:bodyPr/>
                    <a:lstStyle/>
                    <a:p>
                      <a:pPr algn="just">
                        <a:lnSpc>
                          <a:spcPct val="115000"/>
                        </a:lnSpc>
                      </a:pPr>
                      <a:r>
                        <a:rPr lang="uk-UA" sz="1400" dirty="0">
                          <a:effectLst/>
                        </a:rPr>
                        <a:t>Недосконала система  надання психологічної та психіатричної допомоги  населенню в цілому</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vMerge="1">
                  <a:txBody>
                    <a:bodyPr/>
                    <a:lstStyle/>
                    <a:p>
                      <a:endParaRPr lang="uk-UA"/>
                    </a:p>
                  </a:txBody>
                  <a:tcPr/>
                </a:tc>
                <a:extLst>
                  <a:ext uri="{0D108BD9-81ED-4DB2-BD59-A6C34878D82A}">
                    <a16:rowId xmlns:a16="http://schemas.microsoft.com/office/drawing/2014/main" val="1487253751"/>
                  </a:ext>
                </a:extLst>
              </a:tr>
              <a:tr h="666986">
                <a:tc vMerge="1">
                  <a:txBody>
                    <a:bodyPr/>
                    <a:lstStyle/>
                    <a:p>
                      <a:endParaRPr lang="uk-UA"/>
                    </a:p>
                  </a:txBody>
                  <a:tcPr/>
                </a:tc>
                <a:tc vMerge="1">
                  <a:txBody>
                    <a:bodyPr/>
                    <a:lstStyle/>
                    <a:p>
                      <a:endParaRPr lang="uk-UA"/>
                    </a:p>
                  </a:txBody>
                  <a:tcPr/>
                </a:tc>
                <a:tc rowSpan="3">
                  <a:txBody>
                    <a:bodyPr/>
                    <a:lstStyle/>
                    <a:p>
                      <a:pPr algn="just">
                        <a:lnSpc>
                          <a:spcPct val="115000"/>
                        </a:lnSpc>
                      </a:pPr>
                      <a:r>
                        <a:rPr lang="uk-UA" sz="1400">
                          <a:effectLst/>
                        </a:rPr>
                        <a:t>Випадки проживання вимушених переселенців в пристосованих приміщеннях</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nchor="ctr"/>
                </a:tc>
                <a:extLst>
                  <a:ext uri="{0D108BD9-81ED-4DB2-BD59-A6C34878D82A}">
                    <a16:rowId xmlns:a16="http://schemas.microsoft.com/office/drawing/2014/main" val="1176501058"/>
                  </a:ext>
                </a:extLst>
              </a:tr>
              <a:tr h="31591">
                <a:tc vMerge="1">
                  <a:txBody>
                    <a:bodyPr/>
                    <a:lstStyle/>
                    <a:p>
                      <a:endParaRPr lang="uk-UA"/>
                    </a:p>
                  </a:txBody>
                  <a:tcPr/>
                </a:tc>
                <a:tc rowSpan="3">
                  <a:txBody>
                    <a:bodyPr/>
                    <a:lstStyle/>
                    <a:p>
                      <a:pPr algn="just">
                        <a:lnSpc>
                          <a:spcPct val="115000"/>
                        </a:lnSpc>
                      </a:pPr>
                      <a:r>
                        <a:rPr lang="uk-UA" sz="1400" dirty="0">
                          <a:effectLst/>
                        </a:rPr>
                        <a:t>Втрата постійним  населенням  зв’язку з рідними, які знаходяться в зоні бойових дій</a:t>
                      </a:r>
                    </a:p>
                    <a:p>
                      <a:pPr algn="just">
                        <a:lnSpc>
                          <a:spcPct val="115000"/>
                        </a:lnSpc>
                      </a:pPr>
                      <a:r>
                        <a:rPr lang="uk-UA" sz="1400" dirty="0">
                          <a:effectLst/>
                        </a:rPr>
                        <a:t> </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vMerge="1">
                  <a:txBody>
                    <a:bodyPr/>
                    <a:lstStyle/>
                    <a:p>
                      <a:endParaRPr lang="uk-UA"/>
                    </a:p>
                  </a:txBody>
                  <a:tcPr/>
                </a:tc>
                <a:extLst>
                  <a:ext uri="{0D108BD9-81ED-4DB2-BD59-A6C34878D82A}">
                    <a16:rowId xmlns:a16="http://schemas.microsoft.com/office/drawing/2014/main" val="2272190832"/>
                  </a:ext>
                </a:extLst>
              </a:tr>
              <a:tr h="260623">
                <a:tc rowSpan="4">
                  <a:txBody>
                    <a:bodyPr/>
                    <a:lstStyle/>
                    <a:p>
                      <a:pPr>
                        <a:lnSpc>
                          <a:spcPct val="115000"/>
                        </a:lnSpc>
                        <a:spcAft>
                          <a:spcPts val="800"/>
                        </a:spcAft>
                      </a:pPr>
                      <a:r>
                        <a:rPr lang="uk-UA" sz="1400" dirty="0">
                          <a:effectLst/>
                        </a:rPr>
                        <a:t>Зростання  захворюваності населення на соціально значущі хвороби: злоякісні новоутворення, туберкульоз, захворювання системи кровообігу, цукровий діабет, хвороби органів дихання з  збільшенням частки їх виявлення в    занедбаних стадіях або при їх ускладненнях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920" marR="58920" marT="0" marB="0" anchor="ctr"/>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037333698"/>
                  </a:ext>
                </a:extLst>
              </a:tr>
              <a:tr h="519753">
                <a:tc vMerge="1">
                  <a:txBody>
                    <a:bodyPr/>
                    <a:lstStyle/>
                    <a:p>
                      <a:endParaRPr lang="uk-UA"/>
                    </a:p>
                  </a:txBody>
                  <a:tcPr/>
                </a:tc>
                <a:tc vMerge="1">
                  <a:txBody>
                    <a:bodyPr/>
                    <a:lstStyle/>
                    <a:p>
                      <a:endParaRPr lang="uk-UA"/>
                    </a:p>
                  </a:txBody>
                  <a:tcPr/>
                </a:tc>
                <a:tc rowSpan="2">
                  <a:txBody>
                    <a:bodyPr/>
                    <a:lstStyle/>
                    <a:p>
                      <a:pPr>
                        <a:lnSpc>
                          <a:spcPct val="115000"/>
                        </a:lnSpc>
                        <a:spcAft>
                          <a:spcPts val="800"/>
                        </a:spcAft>
                      </a:pPr>
                      <a:r>
                        <a:rPr lang="uk-UA" sz="1400">
                          <a:effectLst/>
                        </a:rPr>
                        <a:t>Зростання частки постійного населення, яке  займається самолікуванням</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58920" marR="58920" marT="0" marB="0" anchor="ctr"/>
                </a:tc>
                <a:extLst>
                  <a:ext uri="{0D108BD9-81ED-4DB2-BD59-A6C34878D82A}">
                    <a16:rowId xmlns:a16="http://schemas.microsoft.com/office/drawing/2014/main" val="3396092751"/>
                  </a:ext>
                </a:extLst>
              </a:tr>
              <a:tr h="291224">
                <a:tc vMerge="1">
                  <a:txBody>
                    <a:bodyPr/>
                    <a:lstStyle/>
                    <a:p>
                      <a:endParaRPr lang="uk-UA"/>
                    </a:p>
                  </a:txBody>
                  <a:tcPr/>
                </a:tc>
                <a:tc rowSpan="2">
                  <a:txBody>
                    <a:bodyPr/>
                    <a:lstStyle/>
                    <a:p>
                      <a:pPr algn="just">
                        <a:lnSpc>
                          <a:spcPct val="115000"/>
                        </a:lnSpc>
                      </a:pPr>
                      <a:r>
                        <a:rPr lang="uk-UA" sz="1400" dirty="0">
                          <a:effectLst/>
                        </a:rPr>
                        <a:t>Відсутність системи  профілактики формування </a:t>
                      </a:r>
                      <a:r>
                        <a:rPr lang="uk-UA" sz="1400" dirty="0" err="1">
                          <a:effectLst/>
                        </a:rPr>
                        <a:t>саморуйнівної</a:t>
                      </a:r>
                      <a:r>
                        <a:rPr lang="uk-UA" sz="1400" dirty="0">
                          <a:effectLst/>
                        </a:rPr>
                        <a:t> поведінки та  допомоги при  суїцидах</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vMerge="1">
                  <a:txBody>
                    <a:bodyPr/>
                    <a:lstStyle/>
                    <a:p>
                      <a:endParaRPr lang="uk-UA"/>
                    </a:p>
                  </a:txBody>
                  <a:tcPr/>
                </a:tc>
                <a:extLst>
                  <a:ext uri="{0D108BD9-81ED-4DB2-BD59-A6C34878D82A}">
                    <a16:rowId xmlns:a16="http://schemas.microsoft.com/office/drawing/2014/main" val="874481680"/>
                  </a:ext>
                </a:extLst>
              </a:tr>
              <a:tr h="769383">
                <a:tc vMerge="1">
                  <a:txBody>
                    <a:bodyPr/>
                    <a:lstStyle/>
                    <a:p>
                      <a:endParaRPr lang="uk-UA"/>
                    </a:p>
                  </a:txBody>
                  <a:tcPr/>
                </a:tc>
                <a:tc vMerge="1">
                  <a:txBody>
                    <a:bodyPr/>
                    <a:lstStyle/>
                    <a:p>
                      <a:endParaRPr lang="uk-UA"/>
                    </a:p>
                  </a:txBody>
                  <a:tcPr/>
                </a:tc>
                <a:tc>
                  <a:txBody>
                    <a:bodyPr/>
                    <a:lstStyle/>
                    <a:p>
                      <a:pPr>
                        <a:lnSpc>
                          <a:spcPct val="115000"/>
                        </a:lnSpc>
                        <a:spcAft>
                          <a:spcPts val="800"/>
                        </a:spcAft>
                      </a:pPr>
                      <a:r>
                        <a:rPr lang="uk-UA" sz="1400" dirty="0">
                          <a:effectLst/>
                        </a:rPr>
                        <a:t>Несвоєчасне звертання вимушених переселенців за медичною допомогою</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920" marR="58920" marT="0" marB="0" anchor="ctr"/>
                </a:tc>
                <a:extLst>
                  <a:ext uri="{0D108BD9-81ED-4DB2-BD59-A6C34878D82A}">
                    <a16:rowId xmlns:a16="http://schemas.microsoft.com/office/drawing/2014/main" val="3493375391"/>
                  </a:ext>
                </a:extLst>
              </a:tr>
              <a:tr h="807517">
                <a:tc>
                  <a:txBody>
                    <a:bodyPr/>
                    <a:lstStyle/>
                    <a:p>
                      <a:pPr algn="just">
                        <a:lnSpc>
                          <a:spcPct val="115000"/>
                        </a:lnSpc>
                      </a:pPr>
                      <a:r>
                        <a:rPr lang="uk-UA" sz="1400">
                          <a:effectLst/>
                        </a:rPr>
                        <a:t>Підвищення рівня  саморуйнівної поведінки </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a:txBody>
                    <a:bodyPr/>
                    <a:lstStyle/>
                    <a:p>
                      <a:pPr algn="just">
                        <a:lnSpc>
                          <a:spcPct val="115000"/>
                        </a:lnSpc>
                      </a:pPr>
                      <a:r>
                        <a:rPr lang="uk-UA" sz="1400" dirty="0">
                          <a:effectLst/>
                        </a:rPr>
                        <a:t>Втрата вимушеними переселенцями  попереднього економічного статусу</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tc>
                  <a:txBody>
                    <a:bodyPr/>
                    <a:lstStyle/>
                    <a:p>
                      <a:pPr algn="just">
                        <a:lnSpc>
                          <a:spcPct val="115000"/>
                        </a:lnSpc>
                      </a:pPr>
                      <a:r>
                        <a:rPr lang="uk-UA" sz="1400" dirty="0">
                          <a:effectLst/>
                        </a:rPr>
                        <a:t>Зниження  рівня поведінки скерованої на профілактику захворювань</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920" marR="58920" marT="0" marB="0"/>
                </a:tc>
                <a:extLst>
                  <a:ext uri="{0D108BD9-81ED-4DB2-BD59-A6C34878D82A}">
                    <a16:rowId xmlns:a16="http://schemas.microsoft.com/office/drawing/2014/main" val="804912289"/>
                  </a:ext>
                </a:extLst>
              </a:tr>
            </a:tbl>
          </a:graphicData>
        </a:graphic>
      </p:graphicFrame>
    </p:spTree>
    <p:extLst>
      <p:ext uri="{BB962C8B-B14F-4D97-AF65-F5344CB8AC3E}">
        <p14:creationId xmlns:p14="http://schemas.microsoft.com/office/powerpoint/2010/main" val="394516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46B7B1-04E0-9ABA-1B40-CFC5738AE56C}"/>
              </a:ext>
            </a:extLst>
          </p:cNvPr>
          <p:cNvSpPr>
            <a:spLocks noGrp="1"/>
          </p:cNvSpPr>
          <p:nvPr>
            <p:ph type="title"/>
          </p:nvPr>
        </p:nvSpPr>
        <p:spPr>
          <a:xfrm>
            <a:off x="838200" y="365125"/>
            <a:ext cx="10515600" cy="729157"/>
          </a:xfrm>
        </p:spPr>
        <p:txBody>
          <a:bodyPr>
            <a:normAutofit fontScale="90000"/>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Виклики для системи громадського здоров'я в  регіонах, які знаходяться поза межами тимчасової окупації та активних бойових дій</a:t>
            </a:r>
            <a:endParaRPr lang="uk-UA" sz="2400" dirty="0"/>
          </a:p>
        </p:txBody>
      </p:sp>
      <p:graphicFrame>
        <p:nvGraphicFramePr>
          <p:cNvPr id="4" name="Объект 3">
            <a:extLst>
              <a:ext uri="{FF2B5EF4-FFF2-40B4-BE49-F238E27FC236}">
                <a16:creationId xmlns:a16="http://schemas.microsoft.com/office/drawing/2014/main" id="{70F69003-0B90-4A48-A7F6-3E8CBAFB4EF0}"/>
              </a:ext>
            </a:extLst>
          </p:cNvPr>
          <p:cNvGraphicFramePr>
            <a:graphicFrameLocks noGrp="1"/>
          </p:cNvGraphicFramePr>
          <p:nvPr>
            <p:ph idx="1"/>
            <p:extLst>
              <p:ext uri="{D42A27DB-BD31-4B8C-83A1-F6EECF244321}">
                <p14:modId xmlns:p14="http://schemas.microsoft.com/office/powerpoint/2010/main" val="3176627924"/>
              </p:ext>
            </p:extLst>
          </p:nvPr>
        </p:nvGraphicFramePr>
        <p:xfrm>
          <a:off x="494674" y="1304144"/>
          <a:ext cx="11107713" cy="5362366"/>
        </p:xfrm>
        <a:graphic>
          <a:graphicData uri="http://schemas.openxmlformats.org/drawingml/2006/table">
            <a:tbl>
              <a:tblPr firstRow="1" firstCol="1" bandRow="1">
                <a:tableStyleId>{5C22544A-7EE6-4342-B048-85BDC9FD1C3A}</a:tableStyleId>
              </a:tblPr>
              <a:tblGrid>
                <a:gridCol w="3344308">
                  <a:extLst>
                    <a:ext uri="{9D8B030D-6E8A-4147-A177-3AD203B41FA5}">
                      <a16:colId xmlns:a16="http://schemas.microsoft.com/office/drawing/2014/main" val="394140356"/>
                    </a:ext>
                  </a:extLst>
                </a:gridCol>
                <a:gridCol w="4338487">
                  <a:extLst>
                    <a:ext uri="{9D8B030D-6E8A-4147-A177-3AD203B41FA5}">
                      <a16:colId xmlns:a16="http://schemas.microsoft.com/office/drawing/2014/main" val="4053853974"/>
                    </a:ext>
                  </a:extLst>
                </a:gridCol>
                <a:gridCol w="3424918">
                  <a:extLst>
                    <a:ext uri="{9D8B030D-6E8A-4147-A177-3AD203B41FA5}">
                      <a16:colId xmlns:a16="http://schemas.microsoft.com/office/drawing/2014/main" val="1379682948"/>
                    </a:ext>
                  </a:extLst>
                </a:gridCol>
              </a:tblGrid>
              <a:tr h="812593">
                <a:tc>
                  <a:txBody>
                    <a:bodyPr/>
                    <a:lstStyle/>
                    <a:p>
                      <a:pPr algn="just">
                        <a:lnSpc>
                          <a:spcPct val="115000"/>
                        </a:lnSpc>
                      </a:pPr>
                      <a:r>
                        <a:rPr lang="uk-UA" sz="1600" dirty="0">
                          <a:effectLst/>
                        </a:rPr>
                        <a:t>Зростання кількості </a:t>
                      </a:r>
                      <a:r>
                        <a:rPr lang="uk-UA" sz="1600" dirty="0" err="1">
                          <a:effectLst/>
                        </a:rPr>
                        <a:t>нарко</a:t>
                      </a:r>
                      <a:r>
                        <a:rPr lang="uk-UA" sz="1600" dirty="0">
                          <a:effectLst/>
                        </a:rPr>
                        <a:t> - , алкоголь- та інших </a:t>
                      </a:r>
                      <a:r>
                        <a:rPr lang="uk-UA" sz="1600" dirty="0" err="1">
                          <a:effectLst/>
                        </a:rPr>
                        <a:t>залежностей</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pPr>
                      <a:r>
                        <a:rPr lang="uk-UA" sz="1600">
                          <a:effectLst/>
                        </a:rPr>
                        <a:t>Втрата вимушеними  переселенцями зв’язку з рідними</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pPr>
                      <a:r>
                        <a:rPr lang="uk-UA" sz="1600">
                          <a:effectLst/>
                        </a:rPr>
                        <a:t>Зниження якості харчування</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4997672"/>
                  </a:ext>
                </a:extLst>
              </a:tr>
              <a:tr h="707237">
                <a:tc rowSpan="2">
                  <a:txBody>
                    <a:bodyPr/>
                    <a:lstStyle/>
                    <a:p>
                      <a:pPr algn="just">
                        <a:lnSpc>
                          <a:spcPct val="115000"/>
                        </a:lnSpc>
                      </a:pPr>
                      <a:r>
                        <a:rPr lang="uk-UA" sz="1600">
                          <a:effectLst/>
                        </a:rPr>
                        <a:t>Високий рівень розвитку посттравматичного стресового розладу</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3">
                  <a:txBody>
                    <a:bodyPr/>
                    <a:lstStyle/>
                    <a:p>
                      <a:pPr algn="just">
                        <a:lnSpc>
                          <a:spcPct val="115000"/>
                        </a:lnSpc>
                      </a:pPr>
                      <a:r>
                        <a:rPr lang="uk-UA" sz="1600" dirty="0">
                          <a:effectLst/>
                        </a:rPr>
                        <a:t>Низький рівень доступності на різних етапах міграції  екстреної медичної допомоги та послуг з відновного лікування та паліативної допомоги для  вимушених переселенців</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pPr>
                      <a:r>
                        <a:rPr lang="uk-UA" sz="1600">
                          <a:effectLst/>
                        </a:rPr>
                        <a:t>Низький рівень вакцинації </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5586502"/>
                  </a:ext>
                </a:extLst>
              </a:tr>
              <a:tr h="105356">
                <a:tc vMerge="1">
                  <a:txBody>
                    <a:bodyPr/>
                    <a:lstStyle/>
                    <a:p>
                      <a:endParaRPr lang="uk-UA"/>
                    </a:p>
                  </a:txBody>
                  <a:tcPr/>
                </a:tc>
                <a:tc vMerge="1">
                  <a:txBody>
                    <a:bodyPr/>
                    <a:lstStyle/>
                    <a:p>
                      <a:endParaRPr lang="uk-UA"/>
                    </a:p>
                  </a:txBody>
                  <a:tcPr/>
                </a:tc>
                <a:tc rowSpan="2">
                  <a:txBody>
                    <a:bodyPr/>
                    <a:lstStyle/>
                    <a:p>
                      <a:pPr indent="146050" algn="just">
                        <a:lnSpc>
                          <a:spcPct val="115000"/>
                        </a:lnSpc>
                      </a:pPr>
                      <a:r>
                        <a:rPr lang="uk-UA" sz="1600">
                          <a:effectLst/>
                        </a:rPr>
                        <a:t> Стрес  викликаний повітряними тревогами особливо для дитячого населення</a:t>
                      </a:r>
                    </a:p>
                    <a:p>
                      <a:pPr algn="just">
                        <a:lnSpc>
                          <a:spcPct val="115000"/>
                        </a:lnSpc>
                      </a:pPr>
                      <a:r>
                        <a:rPr lang="uk-UA" sz="1600">
                          <a:effectLst/>
                        </a:rPr>
                        <a:t> </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8320133"/>
                  </a:ext>
                </a:extLst>
              </a:tr>
              <a:tr h="1260633">
                <a:tc>
                  <a:txBody>
                    <a:bodyPr/>
                    <a:lstStyle/>
                    <a:p>
                      <a:pPr algn="just">
                        <a:lnSpc>
                          <a:spcPct val="115000"/>
                        </a:lnSpc>
                      </a:pPr>
                      <a:r>
                        <a:rPr lang="uk-UA" sz="1600">
                          <a:effectLst/>
                        </a:rPr>
                        <a:t>Зростання рівня інвалідності </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578875673"/>
                  </a:ext>
                </a:extLst>
              </a:tr>
              <a:tr h="535897">
                <a:tc>
                  <a:txBody>
                    <a:bodyPr/>
                    <a:lstStyle/>
                    <a:p>
                      <a:pPr algn="just">
                        <a:lnSpc>
                          <a:spcPct val="115000"/>
                        </a:lnSpc>
                      </a:pPr>
                      <a:r>
                        <a:rPr lang="uk-UA" sz="1600">
                          <a:effectLst/>
                        </a:rPr>
                        <a:t>Зниження рівня  бажаної вагітності</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just">
                        <a:lnSpc>
                          <a:spcPct val="115000"/>
                        </a:lnSpc>
                      </a:pPr>
                      <a:r>
                        <a:rPr lang="uk-UA" sz="1600">
                          <a:effectLst/>
                        </a:rPr>
                        <a:t>Низький рівень профілактичної спроможності   діяльності системи охорони здоров’я в містах великого тимчасового  скопичення вимушених переселенців.</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4">
                  <a:txBody>
                    <a:bodyPr/>
                    <a:lstStyle/>
                    <a:p>
                      <a:pPr algn="just">
                        <a:lnSpc>
                          <a:spcPct val="115000"/>
                        </a:lnSpc>
                      </a:pPr>
                      <a:r>
                        <a:rPr lang="uk-UA" sz="1600" dirty="0">
                          <a:effectLst/>
                        </a:rPr>
                        <a:t>Часте перебування під час повітряних </a:t>
                      </a:r>
                      <a:r>
                        <a:rPr lang="uk-UA" sz="1600" dirty="0" err="1">
                          <a:effectLst/>
                        </a:rPr>
                        <a:t>тревог</a:t>
                      </a:r>
                      <a:r>
                        <a:rPr lang="uk-UA" sz="1600" dirty="0">
                          <a:effectLst/>
                        </a:rPr>
                        <a:t> в санітарно несприятливих умовах</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6311130"/>
                  </a:ext>
                </a:extLst>
              </a:tr>
              <a:tr h="1106791">
                <a:tc rowSpan="3">
                  <a:txBody>
                    <a:bodyPr/>
                    <a:lstStyle/>
                    <a:p>
                      <a:pPr algn="just">
                        <a:lnSpc>
                          <a:spcPct val="115000"/>
                        </a:lnSpc>
                      </a:pPr>
                      <a:r>
                        <a:rPr lang="uk-UA" sz="1600">
                          <a:effectLst/>
                        </a:rPr>
                        <a:t>Відсутність достовірних статистичних даних про стан здоров’я населення</a:t>
                      </a:r>
                    </a:p>
                    <a:p>
                      <a:pPr algn="just">
                        <a:lnSpc>
                          <a:spcPct val="115000"/>
                        </a:lnSpc>
                      </a:pPr>
                      <a:r>
                        <a:rPr lang="uk-UA" sz="1600">
                          <a:effectLst/>
                        </a:rPr>
                        <a:t>Населення та </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28515868"/>
                  </a:ext>
                </a:extLst>
              </a:tr>
              <a:tr h="319897">
                <a:tc vMerge="1">
                  <a:txBody>
                    <a:bodyPr/>
                    <a:lstStyle/>
                    <a:p>
                      <a:endParaRPr lang="uk-UA"/>
                    </a:p>
                  </a:txBody>
                  <a:tcPr/>
                </a:tc>
                <a:tc>
                  <a:txBody>
                    <a:bodyPr/>
                    <a:lstStyle/>
                    <a:p>
                      <a:pPr algn="just">
                        <a:lnSpc>
                          <a:spcPct val="115000"/>
                        </a:lnSpc>
                      </a:pPr>
                      <a:r>
                        <a:rPr lang="uk-UA" sz="1600" dirty="0">
                          <a:effectLst/>
                        </a:rPr>
                        <a:t>Трагічна втрата  близьких людей</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953347499"/>
                  </a:ext>
                </a:extLst>
              </a:tr>
              <a:tr h="503087">
                <a:tc vMerge="1">
                  <a:txBody>
                    <a:bodyPr/>
                    <a:lstStyle/>
                    <a:p>
                      <a:endParaRPr lang="uk-UA"/>
                    </a:p>
                  </a:txBody>
                  <a:tcPr/>
                </a:tc>
                <a:tc>
                  <a:txBody>
                    <a:bodyPr/>
                    <a:lstStyle/>
                    <a:p>
                      <a:pPr algn="just"/>
                      <a:r>
                        <a:rPr lang="uk-UA" sz="1600" dirty="0">
                          <a:effectLst/>
                        </a:rPr>
                        <a:t>Вимушений  розрив  сімей</a:t>
                      </a:r>
                    </a:p>
                    <a:p>
                      <a:pPr algn="just"/>
                      <a:r>
                        <a:rPr lang="uk-UA" sz="1600" dirty="0">
                          <a:effectLst/>
                        </a:rPr>
                        <a:t> </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4018938887"/>
                  </a:ext>
                </a:extLst>
              </a:tr>
            </a:tbl>
          </a:graphicData>
        </a:graphic>
      </p:graphicFrame>
      <p:sp>
        <p:nvSpPr>
          <p:cNvPr id="5" name="Rectangle 1">
            <a:extLst>
              <a:ext uri="{FF2B5EF4-FFF2-40B4-BE49-F238E27FC236}">
                <a16:creationId xmlns:a16="http://schemas.microsoft.com/office/drawing/2014/main" id="{4D2B6E61-593E-6361-BC3E-123D6449BB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621092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103C1-88BA-005D-B3E3-3CE62E7EBFDD}"/>
              </a:ext>
            </a:extLst>
          </p:cNvPr>
          <p:cNvSpPr>
            <a:spLocks noGrp="1"/>
          </p:cNvSpPr>
          <p:nvPr>
            <p:ph type="title"/>
          </p:nvPr>
        </p:nvSpPr>
        <p:spPr>
          <a:xfrm>
            <a:off x="838200" y="365125"/>
            <a:ext cx="10515600" cy="1253813"/>
          </a:xfrm>
        </p:spPr>
        <p:txBody>
          <a:bodyPr>
            <a:normAutofit/>
          </a:bodyPr>
          <a:lstStyle/>
          <a:p>
            <a:pPr algn="ctr"/>
            <a:r>
              <a:rPr lang="uk-UA" sz="2800" b="1" i="1" dirty="0">
                <a:effectLst/>
                <a:latin typeface="Times New Roman" panose="02020603050405020304" pitchFamily="18" charset="0"/>
                <a:ea typeface="Times New Roman" panose="02020603050405020304" pitchFamily="18" charset="0"/>
                <a:cs typeface="Times New Roman" panose="02020603050405020304" pitchFamily="18" charset="0"/>
              </a:rPr>
              <a:t>Основні негативні </a:t>
            </a:r>
            <a:r>
              <a:rPr lang="uk-UA" sz="2800" b="1" i="1" dirty="0">
                <a:effectLst/>
                <a:latin typeface="Times New Roman" panose="02020603050405020304" pitchFamily="18" charset="0"/>
                <a:ea typeface="Calibri" panose="020F0502020204030204" pitchFamily="34" charset="0"/>
                <a:cs typeface="Times New Roman" panose="02020603050405020304" pitchFamily="18" charset="0"/>
              </a:rPr>
              <a:t>медико-демографічні наслідки</a:t>
            </a:r>
            <a:endParaRPr lang="uk-UA" sz="2800" b="1" dirty="0"/>
          </a:p>
        </p:txBody>
      </p:sp>
      <p:sp>
        <p:nvSpPr>
          <p:cNvPr id="3" name="Объект 2">
            <a:extLst>
              <a:ext uri="{FF2B5EF4-FFF2-40B4-BE49-F238E27FC236}">
                <a16:creationId xmlns:a16="http://schemas.microsoft.com/office/drawing/2014/main" id="{C32A2F9F-FD94-8B07-F9DC-0E592303EFC7}"/>
              </a:ext>
            </a:extLst>
          </p:cNvPr>
          <p:cNvSpPr>
            <a:spLocks noGrp="1"/>
          </p:cNvSpPr>
          <p:nvPr>
            <p:ph idx="1"/>
          </p:nvPr>
        </p:nvSpPr>
        <p:spPr/>
        <p:txBody>
          <a:bodyPr>
            <a:normAutofit lnSpcReduction="10000"/>
          </a:bodyPr>
          <a:lstStyle/>
          <a:p>
            <a:pPr marL="0" indent="0" algn="ctr">
              <a:lnSpc>
                <a:spcPct val="150000"/>
              </a:lnSpc>
              <a:buNone/>
            </a:pPr>
            <a:r>
              <a:rPr lang="uk-UA" dirty="0">
                <a:effectLst/>
                <a:latin typeface="Times New Roman" panose="02020603050405020304" pitchFamily="18" charset="0"/>
                <a:ea typeface="Calibri" panose="020F0502020204030204" pitchFamily="34" charset="0"/>
                <a:cs typeface="Times New Roman" panose="02020603050405020304" pitchFamily="18" charset="0"/>
              </a:rPr>
              <a:t>зростання рівня захворюваності населення на соціально значущі та інфекційні хвороби, ментальне виснаження із зростанням рівня </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психологічних та психічних проблем при </a:t>
            </a:r>
            <a:r>
              <a:rPr lang="uk-UA" dirty="0">
                <a:effectLst/>
                <a:latin typeface="Times New Roman" panose="02020603050405020304" pitchFamily="18" charset="0"/>
                <a:ea typeface="Calibri" panose="020F0502020204030204" pitchFamily="34" charset="0"/>
                <a:cs typeface="Times New Roman" panose="02020603050405020304" pitchFamily="18" charset="0"/>
              </a:rPr>
              <a:t>високому ризику розвитку посттравматичного стресового розладу з зростанням рівня загальної та передчасної смертності населення без отримання медичної допомоги та самолікуванням з високим рівнем вимушеної міграції населення.</a:t>
            </a:r>
            <a:endParaRPr lang="uk-UA"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180992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D79D0B-F009-4AB4-8440-6FBD0C29E658}"/>
              </a:ext>
            </a:extLst>
          </p:cNvPr>
          <p:cNvSpPr>
            <a:spLocks noGrp="1"/>
          </p:cNvSpPr>
          <p:nvPr>
            <p:ph type="title"/>
          </p:nvPr>
        </p:nvSpPr>
        <p:spPr>
          <a:xfrm>
            <a:off x="838200" y="365125"/>
            <a:ext cx="10515600" cy="954009"/>
          </a:xfrm>
        </p:spPr>
        <p:txBody>
          <a:bodyPr>
            <a:normAutofit/>
          </a:bodyPr>
          <a:lstStyle/>
          <a:p>
            <a:pPr algn="ctr"/>
            <a:r>
              <a:rPr lang="uk-UA" sz="3200" b="1" i="1" dirty="0">
                <a:solidFill>
                  <a:srgbClr val="000000"/>
                </a:solidFill>
                <a:latin typeface="Times New Roman" panose="02020603050405020304" pitchFamily="18" charset="0"/>
                <a:ea typeface="Times New Roman" panose="02020603050405020304" pitchFamily="18" charset="0"/>
              </a:rPr>
              <a:t>О</a:t>
            </a:r>
            <a:r>
              <a:rPr lang="uk-UA" sz="3200" b="1" i="1" dirty="0">
                <a:solidFill>
                  <a:srgbClr val="000000"/>
                </a:solidFill>
                <a:effectLst/>
                <a:latin typeface="Times New Roman" panose="02020603050405020304" pitchFamily="18" charset="0"/>
                <a:ea typeface="Times New Roman" panose="02020603050405020304" pitchFamily="18" charset="0"/>
              </a:rPr>
              <a:t>сновні </a:t>
            </a:r>
            <a:r>
              <a:rPr lang="uk-UA" sz="3200" b="1" i="1" dirty="0">
                <a:solidFill>
                  <a:srgbClr val="000000"/>
                </a:solidFill>
                <a:effectLst/>
                <a:latin typeface="Times New Roman" panose="02020603050405020304" pitchFamily="18" charset="0"/>
                <a:ea typeface="Calibri" panose="020F0502020204030204" pitchFamily="34" charset="0"/>
              </a:rPr>
              <a:t>соціально-економічні наслідки</a:t>
            </a:r>
            <a:endParaRPr lang="uk-UA" sz="3200" b="1" dirty="0"/>
          </a:p>
        </p:txBody>
      </p:sp>
      <p:sp>
        <p:nvSpPr>
          <p:cNvPr id="3" name="Объект 2">
            <a:extLst>
              <a:ext uri="{FF2B5EF4-FFF2-40B4-BE49-F238E27FC236}">
                <a16:creationId xmlns:a16="http://schemas.microsoft.com/office/drawing/2014/main" id="{BF333588-405F-BF0E-CD0E-800784723DBD}"/>
              </a:ext>
            </a:extLst>
          </p:cNvPr>
          <p:cNvSpPr>
            <a:spLocks noGrp="1"/>
          </p:cNvSpPr>
          <p:nvPr>
            <p:ph idx="1"/>
          </p:nvPr>
        </p:nvSpPr>
        <p:spPr>
          <a:xfrm>
            <a:off x="419725" y="1603948"/>
            <a:ext cx="11332563" cy="4888927"/>
          </a:xfrm>
        </p:spPr>
        <p:txBody>
          <a:bodyPr>
            <a:normAutofit fontScale="92500"/>
          </a:bodyPr>
          <a:lstStyle/>
          <a:p>
            <a:pPr marL="0" indent="0" algn="ctr">
              <a:lnSpc>
                <a:spcPct val="150000"/>
              </a:lnSpc>
              <a:buNone/>
            </a:pPr>
            <a:r>
              <a:rPr lang="uk-UA" i="1" dirty="0">
                <a:solidFill>
                  <a:srgbClr val="000000"/>
                </a:solidFill>
                <a:effectLst/>
                <a:latin typeface="Times New Roman" panose="02020603050405020304" pitchFamily="18" charset="0"/>
                <a:ea typeface="Calibri" panose="020F0502020204030204" pitchFamily="34" charset="0"/>
              </a:rPr>
              <a:t>які негативно впливають на стан громадського здоров’я</a:t>
            </a:r>
            <a:r>
              <a:rPr lang="uk-UA" dirty="0">
                <a:solidFill>
                  <a:srgbClr val="000000"/>
                </a:solidFill>
                <a:effectLst/>
                <a:latin typeface="Times New Roman" panose="02020603050405020304" pitchFamily="18" charset="0"/>
                <a:ea typeface="Calibri" panose="020F0502020204030204" pitchFamily="34" charset="0"/>
              </a:rPr>
              <a:t>:</a:t>
            </a:r>
          </a:p>
          <a:p>
            <a:pPr marL="0" indent="0" algn="ctr">
              <a:lnSpc>
                <a:spcPct val="150000"/>
              </a:lnSpc>
              <a:buNone/>
            </a:pPr>
            <a:r>
              <a:rPr lang="uk-UA" dirty="0">
                <a:solidFill>
                  <a:srgbClr val="000000"/>
                </a:solidFill>
                <a:effectLst/>
                <a:latin typeface="Times New Roman" panose="02020603050405020304" pitchFamily="18" charset="0"/>
                <a:ea typeface="Calibri" panose="020F0502020204030204" pitchFamily="34" charset="0"/>
              </a:rPr>
              <a:t> трагічна втрата рідних, житла та майна, зниження економічного рівня забезпечення населення, втрата значною часткою населення соціального статусу, низький рівень доступу до мережі Інтернет та мобільного зв’язку, або його повна відсутність (вимушена ізоляція), значне пошкодження інфраструктури системи енергозабезпечення життєдіяльності, низький рівень доступу до медичних послуг та лікарських засобів.</a:t>
            </a:r>
          </a:p>
          <a:p>
            <a:endParaRPr lang="uk-UA" dirty="0"/>
          </a:p>
        </p:txBody>
      </p:sp>
    </p:spTree>
    <p:extLst>
      <p:ext uri="{BB962C8B-B14F-4D97-AF65-F5344CB8AC3E}">
        <p14:creationId xmlns:p14="http://schemas.microsoft.com/office/powerpoint/2010/main" val="2559043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5311E7-EA48-278A-DF6D-443A3C23E2E1}"/>
              </a:ext>
            </a:extLst>
          </p:cNvPr>
          <p:cNvSpPr>
            <a:spLocks noGrp="1"/>
          </p:cNvSpPr>
          <p:nvPr>
            <p:ph type="title"/>
          </p:nvPr>
        </p:nvSpPr>
        <p:spPr/>
        <p:txBody>
          <a:bodyPr>
            <a:normAutofit/>
          </a:bodyPr>
          <a:lstStyle/>
          <a:p>
            <a:pPr algn="ctr"/>
            <a:r>
              <a:rPr lang="uk-UA" sz="3200" b="1" i="1" dirty="0">
                <a:solidFill>
                  <a:srgbClr val="000000"/>
                </a:solidFill>
                <a:latin typeface="Times New Roman" panose="02020603050405020304" pitchFamily="18" charset="0"/>
                <a:ea typeface="Times New Roman" panose="02020603050405020304" pitchFamily="18" charset="0"/>
              </a:rPr>
              <a:t>О</a:t>
            </a:r>
            <a:r>
              <a:rPr lang="uk-UA" sz="3200" b="1" i="1" dirty="0">
                <a:solidFill>
                  <a:srgbClr val="000000"/>
                </a:solidFill>
                <a:effectLst/>
                <a:latin typeface="Times New Roman" panose="02020603050405020304" pitchFamily="18" charset="0"/>
                <a:ea typeface="Times New Roman" panose="02020603050405020304" pitchFamily="18" charset="0"/>
              </a:rPr>
              <a:t>сновні </a:t>
            </a:r>
            <a:r>
              <a:rPr lang="uk-UA" sz="3200" b="1" i="1" dirty="0" err="1">
                <a:solidFill>
                  <a:srgbClr val="000000"/>
                </a:solidFill>
                <a:effectLst/>
                <a:latin typeface="Times New Roman" panose="02020603050405020304" pitchFamily="18" charset="0"/>
                <a:ea typeface="Calibri" panose="020F0502020204030204" pitchFamily="34" charset="0"/>
              </a:rPr>
              <a:t>поведінково</a:t>
            </a:r>
            <a:r>
              <a:rPr lang="uk-UA" sz="3200" b="1" i="1" dirty="0">
                <a:solidFill>
                  <a:srgbClr val="000000"/>
                </a:solidFill>
                <a:effectLst/>
                <a:latin typeface="Times New Roman" panose="02020603050405020304" pitchFamily="18" charset="0"/>
                <a:ea typeface="Calibri" panose="020F0502020204030204" pitchFamily="34" charset="0"/>
              </a:rPr>
              <a:t>-біологічні наслідки</a:t>
            </a:r>
            <a:endParaRPr lang="uk-UA" sz="3200" b="1" dirty="0"/>
          </a:p>
        </p:txBody>
      </p:sp>
      <p:sp>
        <p:nvSpPr>
          <p:cNvPr id="3" name="Объект 2">
            <a:extLst>
              <a:ext uri="{FF2B5EF4-FFF2-40B4-BE49-F238E27FC236}">
                <a16:creationId xmlns:a16="http://schemas.microsoft.com/office/drawing/2014/main" id="{978AF5FD-5C90-678F-831A-7F2AE57A3E62}"/>
              </a:ext>
            </a:extLst>
          </p:cNvPr>
          <p:cNvSpPr>
            <a:spLocks noGrp="1"/>
          </p:cNvSpPr>
          <p:nvPr>
            <p:ph idx="1"/>
          </p:nvPr>
        </p:nvSpPr>
        <p:spPr/>
        <p:txBody>
          <a:bodyPr/>
          <a:lstStyle/>
          <a:p>
            <a:pPr marL="0" indent="0" algn="ctr">
              <a:lnSpc>
                <a:spcPct val="150000"/>
              </a:lnSpc>
              <a:buNone/>
            </a:pPr>
            <a:r>
              <a:rPr lang="uk-UA" i="1" dirty="0">
                <a:solidFill>
                  <a:srgbClr val="000000"/>
                </a:solidFill>
                <a:effectLst/>
                <a:latin typeface="Times New Roman" panose="02020603050405020304" pitchFamily="18" charset="0"/>
                <a:ea typeface="Calibri" panose="020F0502020204030204" pitchFamily="34" charset="0"/>
              </a:rPr>
              <a:t>негативного впливу на стан громадського здоров’я</a:t>
            </a:r>
            <a:r>
              <a:rPr lang="uk-UA" dirty="0">
                <a:solidFill>
                  <a:srgbClr val="000000"/>
                </a:solidFill>
                <a:effectLst/>
                <a:latin typeface="Times New Roman" panose="02020603050405020304" pitchFamily="18" charset="0"/>
                <a:ea typeface="Calibri" panose="020F0502020204030204" pitchFamily="34" charset="0"/>
              </a:rPr>
              <a:t>:</a:t>
            </a:r>
          </a:p>
          <a:p>
            <a:pPr marL="0" indent="0" algn="ctr">
              <a:lnSpc>
                <a:spcPct val="150000"/>
              </a:lnSpc>
              <a:buNone/>
            </a:pPr>
            <a:r>
              <a:rPr lang="uk-UA" dirty="0">
                <a:solidFill>
                  <a:srgbClr val="000000"/>
                </a:solidFill>
                <a:effectLst/>
                <a:latin typeface="Times New Roman" panose="02020603050405020304" pitchFamily="18" charset="0"/>
                <a:ea typeface="Calibri" panose="020F0502020204030204" pitchFamily="34" charset="0"/>
              </a:rPr>
              <a:t> втрата попередніх сталих умов якісного життя, проживання в несприятливих санітарно-гігієнічних умовах та в постійному стресі, втрата мотивації до поведінки, скерованої на відповідальне відношення до особистого </a:t>
            </a:r>
            <a:r>
              <a:rPr lang="uk-UA" dirty="0" err="1">
                <a:solidFill>
                  <a:srgbClr val="000000"/>
                </a:solidFill>
                <a:effectLst/>
                <a:latin typeface="Times New Roman" panose="02020603050405020304" pitchFamily="18" charset="0"/>
                <a:ea typeface="Calibri" panose="020F0502020204030204" pitchFamily="34" charset="0"/>
              </a:rPr>
              <a:t>здоров</a:t>
            </a:r>
            <a:r>
              <a:rPr lang="ru-RU" dirty="0">
                <a:solidFill>
                  <a:srgbClr val="000000"/>
                </a:solidFill>
                <a:effectLst/>
                <a:latin typeface="Times New Roman" panose="02020603050405020304" pitchFamily="18" charset="0"/>
                <a:ea typeface="Calibri" panose="020F0502020204030204" pitchFamily="34" charset="0"/>
              </a:rPr>
              <a:t>’</a:t>
            </a:r>
            <a:r>
              <a:rPr lang="uk-UA" dirty="0">
                <a:solidFill>
                  <a:srgbClr val="000000"/>
                </a:solidFill>
                <a:effectLst/>
                <a:latin typeface="Times New Roman" panose="02020603050405020304" pitchFamily="18" charset="0"/>
                <a:ea typeface="Calibri" panose="020F0502020204030204" pitchFamily="34" charset="0"/>
              </a:rPr>
              <a:t>я.</a:t>
            </a:r>
          </a:p>
          <a:p>
            <a:endParaRPr lang="uk-UA" dirty="0"/>
          </a:p>
        </p:txBody>
      </p:sp>
    </p:spTree>
    <p:extLst>
      <p:ext uri="{BB962C8B-B14F-4D97-AF65-F5344CB8AC3E}">
        <p14:creationId xmlns:p14="http://schemas.microsoft.com/office/powerpoint/2010/main" val="403941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D8618E-F046-EAB0-F4E0-8FE17C68DA27}"/>
              </a:ext>
            </a:extLst>
          </p:cNvPr>
          <p:cNvSpPr>
            <a:spLocks noGrp="1"/>
          </p:cNvSpPr>
          <p:nvPr>
            <p:ph type="title"/>
          </p:nvPr>
        </p:nvSpPr>
        <p:spPr>
          <a:xfrm>
            <a:off x="838200" y="365126"/>
            <a:ext cx="10515600" cy="624226"/>
          </a:xfrm>
        </p:spPr>
        <p:txBody>
          <a:bodyPr>
            <a:normAutofit/>
          </a:bodyPr>
          <a:lstStyle/>
          <a:p>
            <a:pPr algn="ctr"/>
            <a:r>
              <a:rPr lang="uk-UA" sz="2800" b="1" dirty="0">
                <a:effectLst/>
                <a:latin typeface="Times New Roman" panose="02020603050405020304" pitchFamily="18" charset="0"/>
                <a:ea typeface="Calibri" panose="020F0502020204030204" pitchFamily="34" charset="0"/>
              </a:rPr>
              <a:t>Проект резолюції </a:t>
            </a:r>
            <a:r>
              <a:rPr lang="ru-RU" sz="2800" b="1" dirty="0" err="1">
                <a:effectLst/>
                <a:latin typeface="Times New Roman" panose="02020603050405020304" pitchFamily="18" charset="0"/>
                <a:ea typeface="Calibri" panose="020F0502020204030204" pitchFamily="34" charset="0"/>
              </a:rPr>
              <a:t>науково-методичн</a:t>
            </a:r>
            <a:r>
              <a:rPr lang="uk-UA" sz="2800" b="1" dirty="0">
                <a:effectLst/>
                <a:latin typeface="Times New Roman" panose="02020603050405020304" pitchFamily="18" charset="0"/>
                <a:ea typeface="Calibri" panose="020F0502020204030204" pitchFamily="34" charset="0"/>
              </a:rPr>
              <a:t>ого</a:t>
            </a:r>
            <a:r>
              <a:rPr lang="ru-RU" sz="2800" b="1" dirty="0">
                <a:effectLst/>
                <a:latin typeface="Times New Roman" panose="02020603050405020304" pitchFamily="18" charset="0"/>
                <a:ea typeface="Calibri" panose="020F0502020204030204" pitchFamily="34" charset="0"/>
              </a:rPr>
              <a:t> </a:t>
            </a:r>
            <a:r>
              <a:rPr lang="ru-RU" sz="2800" b="1" dirty="0" err="1">
                <a:effectLst/>
                <a:latin typeface="Times New Roman" panose="02020603050405020304" pitchFamily="18" charset="0"/>
                <a:ea typeface="Calibri" panose="020F0502020204030204" pitchFamily="34" charset="0"/>
              </a:rPr>
              <a:t>семінар</a:t>
            </a:r>
            <a:r>
              <a:rPr lang="uk-UA" sz="2800" b="1" dirty="0">
                <a:effectLst/>
                <a:latin typeface="Times New Roman" panose="02020603050405020304" pitchFamily="18" charset="0"/>
                <a:ea typeface="Calibri" panose="020F0502020204030204" pitchFamily="34" charset="0"/>
              </a:rPr>
              <a:t>у</a:t>
            </a:r>
            <a:endParaRPr lang="uk-UA" sz="2800" dirty="0"/>
          </a:p>
        </p:txBody>
      </p:sp>
      <p:sp>
        <p:nvSpPr>
          <p:cNvPr id="3" name="Объект 2">
            <a:extLst>
              <a:ext uri="{FF2B5EF4-FFF2-40B4-BE49-F238E27FC236}">
                <a16:creationId xmlns:a16="http://schemas.microsoft.com/office/drawing/2014/main" id="{C6DED1C0-81BD-AE54-112E-A8C71F0F8DF4}"/>
              </a:ext>
            </a:extLst>
          </p:cNvPr>
          <p:cNvSpPr>
            <a:spLocks noGrp="1"/>
          </p:cNvSpPr>
          <p:nvPr>
            <p:ph idx="1"/>
          </p:nvPr>
        </p:nvSpPr>
        <p:spPr>
          <a:xfrm>
            <a:off x="352425" y="1276350"/>
            <a:ext cx="11468099" cy="5324475"/>
          </a:xfrm>
        </p:spPr>
        <p:txBody>
          <a:bodyPr/>
          <a:lstStyle/>
          <a:p>
            <a:pPr marL="0" indent="0" algn="just">
              <a:lnSpc>
                <a:spcPct val="115000"/>
              </a:lnSpc>
              <a:spcAft>
                <a:spcPts val="10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підготовку соціально-відповідальних, висококваліфікованих, фізично загартованих фахівців у відповідності до сучасних вимог ринку праці та передових наукових досягнень, здатних вирішувати  глобальні виклики,  які зумовлені війною з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рф</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перегляд та  формування інтегральної, загальних та спеціальних (фахових)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компетентностей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для  спеціалістів громадського здоров’я та клінічної психології у відповідності до  задач, які стоять перед ними по закінченню навчання.</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pP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Внести</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доповнення до освітніх програм та робочих програм навчальних дисциплін, за якими   здійснюється підготовка здобувачів вищої освіти, скерованих на  набуття  нових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компетентностей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зумовлених війною  та рішення  викликів, що  зумовлені війною з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рф</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Розробити нові освітні програми з урахуванням  нових  задач, які будуть стояти перед здобувачами вищої освіти по закінченню навчання в нових умовах</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119481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95E0B9-A59A-C9B2-95B2-FA05A365B298}"/>
              </a:ext>
            </a:extLst>
          </p:cNvPr>
          <p:cNvSpPr>
            <a:spLocks noGrp="1"/>
          </p:cNvSpPr>
          <p:nvPr>
            <p:ph type="title"/>
          </p:nvPr>
        </p:nvSpPr>
        <p:spPr>
          <a:xfrm>
            <a:off x="838200" y="365126"/>
            <a:ext cx="10515600" cy="654206"/>
          </a:xfrm>
        </p:spPr>
        <p:txBody>
          <a:bodyPr>
            <a:normAutofit/>
          </a:bodyPr>
          <a:lstStyle/>
          <a:p>
            <a:pPr algn="ctr"/>
            <a:r>
              <a:rPr lang="uk-UA" sz="2400" b="1" dirty="0">
                <a:effectLst/>
                <a:latin typeface="Times New Roman" panose="02020603050405020304" pitchFamily="18" charset="0"/>
                <a:ea typeface="Calibri" panose="020F0502020204030204" pitchFamily="34" charset="0"/>
              </a:rPr>
              <a:t>Проект резолюції </a:t>
            </a:r>
            <a:r>
              <a:rPr lang="ru-RU" sz="2400" b="1" dirty="0" err="1">
                <a:effectLst/>
                <a:latin typeface="Times New Roman" panose="02020603050405020304" pitchFamily="18" charset="0"/>
                <a:ea typeface="Calibri" panose="020F0502020204030204" pitchFamily="34" charset="0"/>
              </a:rPr>
              <a:t>науково-методичн</a:t>
            </a:r>
            <a:r>
              <a:rPr lang="uk-UA" sz="2400" b="1" dirty="0">
                <a:effectLst/>
                <a:latin typeface="Times New Roman" panose="02020603050405020304" pitchFamily="18" charset="0"/>
                <a:ea typeface="Calibri" panose="020F0502020204030204" pitchFamily="34" charset="0"/>
              </a:rPr>
              <a:t>ого</a:t>
            </a:r>
            <a:r>
              <a:rPr lang="ru-RU" sz="2400" b="1" dirty="0">
                <a:effectLst/>
                <a:latin typeface="Times New Roman" panose="02020603050405020304" pitchFamily="18" charset="0"/>
                <a:ea typeface="Calibri" panose="020F0502020204030204" pitchFamily="34" charset="0"/>
              </a:rPr>
              <a:t> </a:t>
            </a:r>
            <a:r>
              <a:rPr lang="ru-RU" sz="2400" b="1" dirty="0" err="1">
                <a:effectLst/>
                <a:latin typeface="Times New Roman" panose="02020603050405020304" pitchFamily="18" charset="0"/>
                <a:ea typeface="Calibri" panose="020F0502020204030204" pitchFamily="34" charset="0"/>
              </a:rPr>
              <a:t>семінар</a:t>
            </a:r>
            <a:r>
              <a:rPr lang="uk-UA" sz="2400" b="1" dirty="0">
                <a:effectLst/>
                <a:latin typeface="Times New Roman" panose="02020603050405020304" pitchFamily="18" charset="0"/>
                <a:ea typeface="Calibri" panose="020F0502020204030204" pitchFamily="34" charset="0"/>
              </a:rPr>
              <a:t>у</a:t>
            </a:r>
            <a:endParaRPr lang="uk-UA" sz="2400" dirty="0"/>
          </a:p>
        </p:txBody>
      </p:sp>
      <p:sp>
        <p:nvSpPr>
          <p:cNvPr id="3" name="Объект 2">
            <a:extLst>
              <a:ext uri="{FF2B5EF4-FFF2-40B4-BE49-F238E27FC236}">
                <a16:creationId xmlns:a16="http://schemas.microsoft.com/office/drawing/2014/main" id="{4426F868-9815-E32E-E86B-7B5118472D1B}"/>
              </a:ext>
            </a:extLst>
          </p:cNvPr>
          <p:cNvSpPr>
            <a:spLocks noGrp="1"/>
          </p:cNvSpPr>
          <p:nvPr>
            <p:ph idx="1"/>
          </p:nvPr>
        </p:nvSpPr>
        <p:spPr>
          <a:xfrm>
            <a:off x="304800" y="1143000"/>
            <a:ext cx="11582400" cy="5467350"/>
          </a:xfrm>
        </p:spPr>
        <p:txBody>
          <a:bodyPr>
            <a:normAutofit/>
          </a:bodyPr>
          <a:lstStyle/>
          <a:p>
            <a:pPr marL="0" indent="0" algn="just">
              <a:lnSpc>
                <a:spcPct val="115000"/>
              </a:lnSpc>
              <a:spcBef>
                <a:spcPts val="600"/>
              </a:spcBef>
              <a:spcAft>
                <a:spcPts val="6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відкриття освітньо-</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професійні</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програми</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«Клінічна та реабілітаційна психологія» </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другого </a:t>
            </a:r>
            <a:r>
              <a:rPr lang="uk-UA"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магістерського</a:t>
            </a:r>
            <a:r>
              <a:rPr lang="uk-UA"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рівня вищої освіти за спеціальністю</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053. Психологія.</a:t>
            </a:r>
          </a:p>
          <a:p>
            <a:pPr marL="0" indent="0" algn="just">
              <a:lnSpc>
                <a:spcPct val="115000"/>
              </a:lnSpc>
              <a:spcBef>
                <a:spcPts val="600"/>
              </a:spcBef>
              <a:spcAft>
                <a:spcPts val="6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відкриття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освітньо</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-наукової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програми </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«Медична психологія»  за третім рівнем вищої освіти у галузі знань 22.Охорона здоров’я</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відкриття </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освітньо</a:t>
            </a:r>
            <a:r>
              <a:rPr lang="uk-UA"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професійної</a:t>
            </a:r>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програми «Громадське здоров’я» </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першого</a:t>
            </a:r>
            <a:r>
              <a:rPr lang="ru-RU"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бакалаврського</a:t>
            </a:r>
            <a:r>
              <a:rPr lang="uk-UA"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i="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рівня вищої освіти за спеціальністю 229. Громадське здоров'я</a:t>
            </a:r>
            <a:r>
              <a:rPr lang="uk-UA" sz="20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Забезпечити залучення лекторів із провідних спеціалістів за визначеною проблемою із закордонних закладів вищої освіти до проведення занять з профільних дисциплін освітніх програм, за якими на кафедрі здійснюється підготовка здобувачів вищої освіти.</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Забезпечити підписання договорів про науково - практичну  співпрацю з   адміністраціями  територіальних громад Закарпатської області  на проведення наукових досліджень та практичну підготовку  спеціалістів з громадського здоров’я та клінічної психології.</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462829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3D6983-2647-CF35-EFA3-67900D37F196}"/>
              </a:ext>
            </a:extLst>
          </p:cNvPr>
          <p:cNvSpPr>
            <a:spLocks noGrp="1"/>
          </p:cNvSpPr>
          <p:nvPr>
            <p:ph type="title"/>
          </p:nvPr>
        </p:nvSpPr>
        <p:spPr>
          <a:xfrm>
            <a:off x="838200" y="365126"/>
            <a:ext cx="10515600" cy="577850"/>
          </a:xfrm>
        </p:spPr>
        <p:txBody>
          <a:bodyPr>
            <a:normAutofit/>
          </a:bodyPr>
          <a:lstStyle/>
          <a:p>
            <a:pPr algn="ctr"/>
            <a:r>
              <a:rPr lang="uk-UA" sz="2400" b="1" dirty="0">
                <a:effectLst/>
                <a:latin typeface="Times New Roman" panose="02020603050405020304" pitchFamily="18" charset="0"/>
                <a:ea typeface="Calibri" panose="020F0502020204030204" pitchFamily="34" charset="0"/>
              </a:rPr>
              <a:t>Проект резолюції </a:t>
            </a:r>
            <a:r>
              <a:rPr lang="ru-RU" sz="2400" b="1" dirty="0" err="1">
                <a:effectLst/>
                <a:latin typeface="Times New Roman" panose="02020603050405020304" pitchFamily="18" charset="0"/>
                <a:ea typeface="Calibri" panose="020F0502020204030204" pitchFamily="34" charset="0"/>
              </a:rPr>
              <a:t>науково-методичн</a:t>
            </a:r>
            <a:r>
              <a:rPr lang="uk-UA" sz="2400" b="1" dirty="0">
                <a:effectLst/>
                <a:latin typeface="Times New Roman" panose="02020603050405020304" pitchFamily="18" charset="0"/>
                <a:ea typeface="Calibri" panose="020F0502020204030204" pitchFamily="34" charset="0"/>
              </a:rPr>
              <a:t>ого</a:t>
            </a:r>
            <a:r>
              <a:rPr lang="ru-RU" sz="2400" b="1" dirty="0">
                <a:effectLst/>
                <a:latin typeface="Times New Roman" panose="02020603050405020304" pitchFamily="18" charset="0"/>
                <a:ea typeface="Calibri" panose="020F0502020204030204" pitchFamily="34" charset="0"/>
              </a:rPr>
              <a:t> </a:t>
            </a:r>
            <a:r>
              <a:rPr lang="ru-RU" sz="2400" b="1" dirty="0" err="1">
                <a:effectLst/>
                <a:latin typeface="Times New Roman" panose="02020603050405020304" pitchFamily="18" charset="0"/>
                <a:ea typeface="Calibri" panose="020F0502020204030204" pitchFamily="34" charset="0"/>
              </a:rPr>
              <a:t>семінар</a:t>
            </a:r>
            <a:r>
              <a:rPr lang="uk-UA" sz="2400" b="1" dirty="0">
                <a:effectLst/>
                <a:latin typeface="Times New Roman" panose="02020603050405020304" pitchFamily="18" charset="0"/>
                <a:ea typeface="Calibri" panose="020F0502020204030204" pitchFamily="34" charset="0"/>
              </a:rPr>
              <a:t>у</a:t>
            </a:r>
            <a:endParaRPr lang="uk-UA" sz="2400" dirty="0"/>
          </a:p>
        </p:txBody>
      </p:sp>
      <p:sp>
        <p:nvSpPr>
          <p:cNvPr id="3" name="Объект 2">
            <a:extLst>
              <a:ext uri="{FF2B5EF4-FFF2-40B4-BE49-F238E27FC236}">
                <a16:creationId xmlns:a16="http://schemas.microsoft.com/office/drawing/2014/main" id="{701C010A-5866-673F-55EE-5F5256AE0287}"/>
              </a:ext>
            </a:extLst>
          </p:cNvPr>
          <p:cNvSpPr>
            <a:spLocks noGrp="1"/>
          </p:cNvSpPr>
          <p:nvPr>
            <p:ph idx="1"/>
          </p:nvPr>
        </p:nvSpPr>
        <p:spPr>
          <a:xfrm>
            <a:off x="352425" y="1123950"/>
            <a:ext cx="11458575" cy="5495925"/>
          </a:xfrm>
        </p:spPr>
        <p:txBody>
          <a:bodyPr>
            <a:normAutofit/>
          </a:bodyPr>
          <a:lstStyle/>
          <a:p>
            <a:pPr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Провести в 2023 році:</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І</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Міжвузівську науково-практичну конференцію з міжнародною участю </a:t>
            </a:r>
            <a:r>
              <a:rPr lang="uk-UA"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i="1" dirty="0">
                <a:effectLst/>
                <a:latin typeface="Times" panose="02020603050405020304" pitchFamily="18" charset="0"/>
                <a:ea typeface="Times New Roman" panose="02020603050405020304" pitchFamily="18" charset="0"/>
                <a:cs typeface="Times New Roman" panose="02020603050405020304" pitchFamily="18" charset="0"/>
              </a:rPr>
              <a:t>Актуальні питання підготовки та наукової діяльності магістрів галузі знань «Охорона здоров’я»;</a:t>
            </a:r>
            <a:endParaRPr lang="uk-UA" sz="18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науково-практичну конференцію з міжнародною участю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«Розвиток системи громадського здоров’я України в післявоєнних умовах»;</a:t>
            </a:r>
            <a:endParaRPr lang="uk-UA" sz="18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міжнародну   науково-практичну конференцію здобувачів вищої освіти і молодих учених</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    «Особливості підготовки  спеціалістів по збереженню та зміцненню здоров’я населення в  надзвичайних ситуаціях </a:t>
            </a:r>
            <a:r>
              <a:rPr lang="ru-RU" sz="1800" i="1" dirty="0">
                <a:effectLst/>
                <a:latin typeface="Times New Roman" panose="02020603050405020304" pitchFamily="18" charset="0"/>
                <a:ea typeface="Calibri" panose="020F0502020204030204" pitchFamily="34" charset="0"/>
                <a:cs typeface="Times New Roman" panose="02020603050405020304" pitchFamily="18" charset="0"/>
              </a:rPr>
              <a:t>глобального характеру</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Провести реєстрацію та започаткувати видання  електронного науково-практичного журналу  </a:t>
            </a:r>
            <a:r>
              <a:rPr lang="uk-UA" sz="1800" i="1" dirty="0">
                <a:effectLst/>
                <a:latin typeface="Times New Roman" panose="02020603050405020304" pitchFamily="18" charset="0"/>
                <a:ea typeface="Calibri" panose="020F0502020204030204" pitchFamily="34" charset="0"/>
                <a:cs typeface="Times New Roman" panose="02020603050405020304" pitchFamily="18" charset="0"/>
              </a:rPr>
              <a:t>«Вісник магістратури».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покращення показників якості та збільшення кількості наукових публікацій науково-педагогічні працівники кафедри, аспірантів та магістрів, в тому числі на міжнародному рівні, і за    темою НДР кафедри та  затвердженими темами  дисертаційних  робіт аспірантів кафедри.</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821324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9AB709-95D0-CB7D-B2FC-C4808652B901}"/>
              </a:ext>
            </a:extLst>
          </p:cNvPr>
          <p:cNvSpPr>
            <a:spLocks noGrp="1"/>
          </p:cNvSpPr>
          <p:nvPr>
            <p:ph type="title"/>
          </p:nvPr>
        </p:nvSpPr>
        <p:spPr>
          <a:xfrm>
            <a:off x="838200" y="365126"/>
            <a:ext cx="10515600" cy="539750"/>
          </a:xfrm>
        </p:spPr>
        <p:txBody>
          <a:bodyPr>
            <a:normAutofit/>
          </a:bodyPr>
          <a:lstStyle/>
          <a:p>
            <a:pPr algn="ctr"/>
            <a:r>
              <a:rPr lang="uk-UA" sz="2400" b="1" dirty="0">
                <a:effectLst/>
                <a:latin typeface="Times New Roman" panose="02020603050405020304" pitchFamily="18" charset="0"/>
                <a:ea typeface="Calibri" panose="020F0502020204030204" pitchFamily="34" charset="0"/>
              </a:rPr>
              <a:t>Проект резолюції </a:t>
            </a:r>
            <a:r>
              <a:rPr lang="ru-RU" sz="2400" b="1" dirty="0" err="1">
                <a:effectLst/>
                <a:latin typeface="Times New Roman" panose="02020603050405020304" pitchFamily="18" charset="0"/>
                <a:ea typeface="Calibri" panose="020F0502020204030204" pitchFamily="34" charset="0"/>
              </a:rPr>
              <a:t>науково-методичн</a:t>
            </a:r>
            <a:r>
              <a:rPr lang="uk-UA" sz="2400" b="1" dirty="0">
                <a:effectLst/>
                <a:latin typeface="Times New Roman" panose="02020603050405020304" pitchFamily="18" charset="0"/>
                <a:ea typeface="Calibri" panose="020F0502020204030204" pitchFamily="34" charset="0"/>
              </a:rPr>
              <a:t>ого</a:t>
            </a:r>
            <a:r>
              <a:rPr lang="ru-RU" sz="2400" b="1" dirty="0">
                <a:effectLst/>
                <a:latin typeface="Times New Roman" panose="02020603050405020304" pitchFamily="18" charset="0"/>
                <a:ea typeface="Calibri" panose="020F0502020204030204" pitchFamily="34" charset="0"/>
              </a:rPr>
              <a:t> </a:t>
            </a:r>
            <a:r>
              <a:rPr lang="ru-RU" sz="2400" b="1" dirty="0" err="1">
                <a:effectLst/>
                <a:latin typeface="Times New Roman" panose="02020603050405020304" pitchFamily="18" charset="0"/>
                <a:ea typeface="Calibri" panose="020F0502020204030204" pitchFamily="34" charset="0"/>
              </a:rPr>
              <a:t>семінар</a:t>
            </a:r>
            <a:r>
              <a:rPr lang="uk-UA" sz="2400" b="1" dirty="0">
                <a:effectLst/>
                <a:latin typeface="Times New Roman" panose="02020603050405020304" pitchFamily="18" charset="0"/>
                <a:ea typeface="Calibri" panose="020F0502020204030204" pitchFamily="34" charset="0"/>
              </a:rPr>
              <a:t>у</a:t>
            </a:r>
            <a:endParaRPr lang="uk-UA" sz="2400" dirty="0"/>
          </a:p>
        </p:txBody>
      </p:sp>
      <p:sp>
        <p:nvSpPr>
          <p:cNvPr id="3" name="Объект 2">
            <a:extLst>
              <a:ext uri="{FF2B5EF4-FFF2-40B4-BE49-F238E27FC236}">
                <a16:creationId xmlns:a16="http://schemas.microsoft.com/office/drawing/2014/main" id="{8DE7E136-F02C-9F3A-93EC-5BD76A551F7F}"/>
              </a:ext>
            </a:extLst>
          </p:cNvPr>
          <p:cNvSpPr>
            <a:spLocks noGrp="1"/>
          </p:cNvSpPr>
          <p:nvPr>
            <p:ph idx="1"/>
          </p:nvPr>
        </p:nvSpPr>
        <p:spPr>
          <a:xfrm>
            <a:off x="304800" y="1123950"/>
            <a:ext cx="11620500" cy="5495925"/>
          </a:xfrm>
        </p:spPr>
        <p:txBody>
          <a:bodyPr>
            <a:normAutofit fontScale="92500" lnSpcReduction="10000"/>
          </a:bodyPr>
          <a:lstStyle/>
          <a:p>
            <a:pPr marL="457200" algn="just">
              <a:lnSpc>
                <a:spcPct val="115000"/>
              </a:lnSpc>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активізацію   проведення  науково-педагогічними працівниками кафедри наукових досліджень з вивчення  медичних</a:t>
            </a:r>
            <a:r>
              <a:rPr lang="uk-UA"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наслідків війни та ефективних шляхів їх подолання з  висвітленням результатів дослідження у журналах, що індексуються у міжнародних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наукометричних</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базах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Scopus</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або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Web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Science</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вітчизняних фахових виданнях; участі у колективних монографіях,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проєктах</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тощо.</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підготовку та експертизу навчально-методичних видань, необхідних для підготовки спеціалістів з громадського здоров’я та клінічної психології, які  здатні  вирішувати   глобальні виклики, зумовлені війною. </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Впровадити  в освітній процес інноваційні освітні технології та сучасні методики навчання з висвітленням їх застосування у навчально-методичних виданнях та методичних рекомендаціях.</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залучення до освітнього процесу роботодавців з практичним досвідом роботи в сферах громадського здоров’я і клінічної психології.</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80737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6235FC-30E6-8E98-9885-605359528946}"/>
              </a:ext>
            </a:extLst>
          </p:cNvPr>
          <p:cNvSpPr>
            <a:spLocks noGrp="1"/>
          </p:cNvSpPr>
          <p:nvPr>
            <p:ph type="title"/>
          </p:nvPr>
        </p:nvSpPr>
        <p:spPr>
          <a:xfrm>
            <a:off x="838200" y="365125"/>
            <a:ext cx="10515600" cy="1073931"/>
          </a:xfrm>
        </p:spPr>
        <p:txBody>
          <a:bodyPr>
            <a:normAutofit/>
          </a:bodyPr>
          <a:lstStyle/>
          <a:p>
            <a:pPr algn="ctr"/>
            <a:r>
              <a:rPr lang="uk-UA" sz="2800" b="1" dirty="0">
                <a:effectLst/>
                <a:latin typeface="Times New Roman" panose="02020603050405020304" pitchFamily="18" charset="0"/>
                <a:ea typeface="Calibri" panose="020F0502020204030204" pitchFamily="34" charset="0"/>
              </a:rPr>
              <a:t>Категорії територій:</a:t>
            </a:r>
            <a:endParaRPr lang="uk-UA" sz="2800" b="1" dirty="0"/>
          </a:p>
        </p:txBody>
      </p:sp>
      <p:sp>
        <p:nvSpPr>
          <p:cNvPr id="3" name="Объект 2">
            <a:extLst>
              <a:ext uri="{FF2B5EF4-FFF2-40B4-BE49-F238E27FC236}">
                <a16:creationId xmlns:a16="http://schemas.microsoft.com/office/drawing/2014/main" id="{057B6CE1-2EC3-9AC6-3EF2-D8F4D331C883}"/>
              </a:ext>
            </a:extLst>
          </p:cNvPr>
          <p:cNvSpPr>
            <a:spLocks noGrp="1"/>
          </p:cNvSpPr>
          <p:nvPr>
            <p:ph idx="1"/>
          </p:nvPr>
        </p:nvSpPr>
        <p:spPr>
          <a:xfrm>
            <a:off x="838200" y="2705099"/>
            <a:ext cx="10515600" cy="3471863"/>
          </a:xfrm>
        </p:spPr>
        <p:txBody>
          <a:bodyPr>
            <a:normAutofit/>
          </a:bodyPr>
          <a:lstStyle/>
          <a:p>
            <a:r>
              <a:rPr lang="uk-UA" sz="2400" dirty="0">
                <a:effectLst/>
                <a:latin typeface="Times New Roman" panose="02020603050405020304" pitchFamily="18" charset="0"/>
                <a:ea typeface="Calibri" panose="020F0502020204030204" pitchFamily="34" charset="0"/>
              </a:rPr>
              <a:t>території, які тимчасово окуповані російськими військами </a:t>
            </a:r>
          </a:p>
          <a:p>
            <a:endParaRPr lang="uk-UA" sz="2400" dirty="0">
              <a:latin typeface="Times New Roman" panose="02020603050405020304" pitchFamily="18" charset="0"/>
              <a:ea typeface="Calibri" panose="020F0502020204030204" pitchFamily="34" charset="0"/>
            </a:endParaRPr>
          </a:p>
          <a:p>
            <a:r>
              <a:rPr lang="uk-UA" sz="2400" dirty="0">
                <a:effectLst/>
                <a:latin typeface="Times New Roman" panose="02020603050405020304" pitchFamily="18" charset="0"/>
                <a:ea typeface="Calibri" panose="020F0502020204030204" pitchFamily="34" charset="0"/>
              </a:rPr>
              <a:t> території, які знаходяться в зоні активних бойових дій</a:t>
            </a:r>
          </a:p>
          <a:p>
            <a:endParaRPr lang="uk-UA" sz="2400" dirty="0">
              <a:latin typeface="Times New Roman" panose="02020603050405020304" pitchFamily="18" charset="0"/>
            </a:endParaRPr>
          </a:p>
          <a:p>
            <a:r>
              <a:rPr lang="uk-UA" sz="2400" dirty="0">
                <a:latin typeface="Times New Roman" panose="02020603050405020304" pitchFamily="18" charset="0"/>
              </a:rPr>
              <a:t>території,  які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знаходяться поза межами тимчасової окупації та активних бойових дій</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439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F7D5D7-05AD-2974-961D-B82C6D11BD89}"/>
              </a:ext>
            </a:extLst>
          </p:cNvPr>
          <p:cNvSpPr>
            <a:spLocks noGrp="1"/>
          </p:cNvSpPr>
          <p:nvPr>
            <p:ph type="title"/>
          </p:nvPr>
        </p:nvSpPr>
        <p:spPr>
          <a:xfrm>
            <a:off x="838200" y="365126"/>
            <a:ext cx="10515600" cy="624226"/>
          </a:xfrm>
        </p:spPr>
        <p:txBody>
          <a:bodyPr>
            <a:normAutofit/>
          </a:bodyPr>
          <a:lstStyle/>
          <a:p>
            <a:pPr algn="ctr"/>
            <a:r>
              <a:rPr lang="uk-UA" sz="2400" b="1" dirty="0">
                <a:effectLst/>
                <a:latin typeface="Times New Roman" panose="02020603050405020304" pitchFamily="18" charset="0"/>
                <a:ea typeface="Calibri" panose="020F0502020204030204" pitchFamily="34" charset="0"/>
              </a:rPr>
              <a:t>Проект резолюції </a:t>
            </a:r>
            <a:r>
              <a:rPr lang="ru-RU" sz="2400" b="1" dirty="0" err="1">
                <a:effectLst/>
                <a:latin typeface="Times New Roman" panose="02020603050405020304" pitchFamily="18" charset="0"/>
                <a:ea typeface="Calibri" panose="020F0502020204030204" pitchFamily="34" charset="0"/>
              </a:rPr>
              <a:t>науково-методичн</a:t>
            </a:r>
            <a:r>
              <a:rPr lang="uk-UA" sz="2400" b="1" dirty="0">
                <a:effectLst/>
                <a:latin typeface="Times New Roman" panose="02020603050405020304" pitchFamily="18" charset="0"/>
                <a:ea typeface="Calibri" panose="020F0502020204030204" pitchFamily="34" charset="0"/>
              </a:rPr>
              <a:t>ого</a:t>
            </a:r>
            <a:r>
              <a:rPr lang="ru-RU" sz="2400" b="1" dirty="0">
                <a:effectLst/>
                <a:latin typeface="Times New Roman" panose="02020603050405020304" pitchFamily="18" charset="0"/>
                <a:ea typeface="Calibri" panose="020F0502020204030204" pitchFamily="34" charset="0"/>
              </a:rPr>
              <a:t> </a:t>
            </a:r>
            <a:r>
              <a:rPr lang="ru-RU" sz="2400" b="1" dirty="0" err="1">
                <a:effectLst/>
                <a:latin typeface="Times New Roman" panose="02020603050405020304" pitchFamily="18" charset="0"/>
                <a:ea typeface="Calibri" panose="020F0502020204030204" pitchFamily="34" charset="0"/>
              </a:rPr>
              <a:t>семінар</a:t>
            </a:r>
            <a:r>
              <a:rPr lang="uk-UA" sz="2400" b="1" dirty="0">
                <a:effectLst/>
                <a:latin typeface="Times New Roman" panose="02020603050405020304" pitchFamily="18" charset="0"/>
                <a:ea typeface="Calibri" panose="020F0502020204030204" pitchFamily="34" charset="0"/>
              </a:rPr>
              <a:t>у</a:t>
            </a:r>
            <a:endParaRPr lang="uk-UA" sz="2400" dirty="0"/>
          </a:p>
        </p:txBody>
      </p:sp>
      <p:sp>
        <p:nvSpPr>
          <p:cNvPr id="3" name="Объект 2">
            <a:extLst>
              <a:ext uri="{FF2B5EF4-FFF2-40B4-BE49-F238E27FC236}">
                <a16:creationId xmlns:a16="http://schemas.microsoft.com/office/drawing/2014/main" id="{2D58EC9A-2952-E88C-588B-8863E1E73656}"/>
              </a:ext>
            </a:extLst>
          </p:cNvPr>
          <p:cNvSpPr>
            <a:spLocks noGrp="1"/>
          </p:cNvSpPr>
          <p:nvPr>
            <p:ph idx="1"/>
          </p:nvPr>
        </p:nvSpPr>
        <p:spPr>
          <a:xfrm>
            <a:off x="380999" y="1104900"/>
            <a:ext cx="11496675" cy="5476875"/>
          </a:xfrm>
        </p:spPr>
        <p:txBody>
          <a:bodyPr>
            <a:normAutofit/>
          </a:bodyPr>
          <a:lstStyle/>
          <a:p>
            <a:pPr marL="457200" algn="just">
              <a:lnSpc>
                <a:spcPct val="115000"/>
              </a:lnSpc>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Стимулювати  здобувачів освіти за спеціальностями «Громадське здоров’я» та «Клінічна психологія» до академічної мобільності  з метою набуття  компетенцій, необхідних для вирішення викликів зумовлених війною з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рф</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покращення якості знань та практичної підготовки здобувачів вищої освіти відповідно до сучасних вимог ринку праці та забезпечення формування інтегральної, загальних та спеціальних (фахових)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компетентностей</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здатних  вирішувати  глобальні медичні виклики, які зумовлені війною з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рф</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Забезпечити стимулювання пізнавальної активності майбутніх фахівців, формування вміння об’єктивно аналізувати та оцінювати  політичну ситуацію в Україні і за її межами, виховання відповідального ставлення до виконання своїх професійних обов’язків в умовах війни та в післявоєнний період.</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809425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4E5A59-31FC-9C66-32B2-443E70AECFC1}"/>
              </a:ext>
            </a:extLst>
          </p:cNvPr>
          <p:cNvSpPr>
            <a:spLocks noGrp="1"/>
          </p:cNvSpPr>
          <p:nvPr>
            <p:ph type="title"/>
          </p:nvPr>
        </p:nvSpPr>
        <p:spPr>
          <a:xfrm>
            <a:off x="509666" y="4221162"/>
            <a:ext cx="10867868" cy="2224607"/>
          </a:xfrm>
        </p:spPr>
        <p:txBody>
          <a:bodyPr rtlCol="0">
            <a:normAutofit fontScale="90000"/>
          </a:bodyPr>
          <a:lstStyle/>
          <a:p>
            <a:pPr algn="ctr">
              <a:defRPr/>
            </a:pPr>
            <a:br>
              <a:rPr lang="ru-RU" sz="2800" dirty="0"/>
            </a:br>
            <a:br>
              <a:rPr lang="ru-RU" sz="2800" dirty="0"/>
            </a:br>
            <a:r>
              <a:rPr lang="ru-RU" sz="2800" b="1" dirty="0">
                <a:latin typeface="Times New Roman" panose="02020603050405020304" pitchFamily="18" charset="0"/>
                <a:cs typeface="Times New Roman" panose="02020603050405020304" pitchFamily="18" charset="0"/>
              </a:rPr>
              <a:t>Не бойтесь рисковать и остаться у разбитого корыта… Бойтесь просидеть у своего корыта всю жизнь и не сделать ничего, чтобы начать жить лучше.</a:t>
            </a:r>
            <a:br>
              <a:rPr lang="ru-RU" sz="2800"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pic>
        <p:nvPicPr>
          <p:cNvPr id="30723" name="Picture 2" descr="http://www.devec.ru/images/stories/sociology/sb-soc-370.jpg">
            <a:extLst>
              <a:ext uri="{FF2B5EF4-FFF2-40B4-BE49-F238E27FC236}">
                <a16:creationId xmlns:a16="http://schemas.microsoft.com/office/drawing/2014/main" id="{373AB524-FE4F-FC6E-082B-A7949EAE84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908051"/>
            <a:ext cx="3960813"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34C0C1-B320-19B9-77BB-F6F2112730DA}"/>
              </a:ext>
            </a:extLst>
          </p:cNvPr>
          <p:cNvSpPr>
            <a:spLocks noGrp="1"/>
          </p:cNvSpPr>
          <p:nvPr>
            <p:ph type="title"/>
          </p:nvPr>
        </p:nvSpPr>
        <p:spPr>
          <a:xfrm>
            <a:off x="838200" y="2263515"/>
            <a:ext cx="10515600" cy="1026826"/>
          </a:xfrm>
        </p:spPr>
        <p:txBody>
          <a:bodyPr>
            <a:normAutofit/>
          </a:bodyPr>
          <a:lstStyle/>
          <a:p>
            <a:pPr algn="ctr"/>
            <a:r>
              <a:rPr lang="uk-UA" sz="3200" b="1" dirty="0">
                <a:latin typeface="Times New Roman" panose="02020603050405020304" pitchFamily="18" charset="0"/>
                <a:cs typeface="Times New Roman" panose="02020603050405020304" pitchFamily="18" charset="0"/>
              </a:rPr>
              <a:t>Дякую</a:t>
            </a:r>
          </a:p>
        </p:txBody>
      </p:sp>
      <p:sp>
        <p:nvSpPr>
          <p:cNvPr id="3" name="Объект 2">
            <a:extLst>
              <a:ext uri="{FF2B5EF4-FFF2-40B4-BE49-F238E27FC236}">
                <a16:creationId xmlns:a16="http://schemas.microsoft.com/office/drawing/2014/main" id="{75C5CACE-4B89-BD87-A90F-B83B3EDC36B5}"/>
              </a:ext>
            </a:extLst>
          </p:cNvPr>
          <p:cNvSpPr>
            <a:spLocks noGrp="1"/>
          </p:cNvSpPr>
          <p:nvPr>
            <p:ph idx="1"/>
          </p:nvPr>
        </p:nvSpPr>
        <p:spPr>
          <a:xfrm>
            <a:off x="838200" y="3567659"/>
            <a:ext cx="10515600" cy="659567"/>
          </a:xfrm>
        </p:spPr>
        <p:txBody>
          <a:bodyPr>
            <a:normAutofit/>
          </a:bodyPr>
          <a:lstStyle/>
          <a:p>
            <a:pPr marL="0" indent="0" algn="ctr">
              <a:buNone/>
            </a:pPr>
            <a:r>
              <a:rPr lang="uk-UA" sz="3200" b="1" dirty="0">
                <a:latin typeface="Times New Roman" panose="02020603050405020304" pitchFamily="18" charset="0"/>
                <a:cs typeface="Times New Roman" panose="02020603050405020304" pitchFamily="18" charset="0"/>
              </a:rPr>
              <a:t>за увагу !</a:t>
            </a:r>
          </a:p>
        </p:txBody>
      </p:sp>
    </p:spTree>
    <p:extLst>
      <p:ext uri="{BB962C8B-B14F-4D97-AF65-F5344CB8AC3E}">
        <p14:creationId xmlns:p14="http://schemas.microsoft.com/office/powerpoint/2010/main" val="560934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2B2F97-5482-0D3E-5820-AEEA0D726135}"/>
              </a:ext>
            </a:extLst>
          </p:cNvPr>
          <p:cNvSpPr>
            <a:spLocks noGrp="1"/>
          </p:cNvSpPr>
          <p:nvPr>
            <p:ph type="title"/>
          </p:nvPr>
        </p:nvSpPr>
        <p:spPr>
          <a:xfrm>
            <a:off x="838200" y="365125"/>
            <a:ext cx="10515600" cy="744147"/>
          </a:xfrm>
        </p:spPr>
        <p:txBody>
          <a:bodyPr>
            <a:normAutofit/>
          </a:bodyPr>
          <a:lstStyle/>
          <a:p>
            <a:pPr algn="ctr"/>
            <a:r>
              <a:rPr lang="uk-UA" sz="2800" b="1" dirty="0">
                <a:latin typeface="Times New Roman" panose="02020603050405020304" pitchFamily="18" charset="0"/>
                <a:ea typeface="Calibri" panose="020F0502020204030204" pitchFamily="34" charset="0"/>
                <a:cs typeface="Times New Roman" panose="02020603050405020304" pitchFamily="18" charset="0"/>
              </a:rPr>
              <a:t>Г</a:t>
            </a:r>
            <a:r>
              <a:rPr lang="uk-UA" sz="2800" b="1" dirty="0">
                <a:effectLst/>
                <a:latin typeface="Times New Roman" panose="02020603050405020304" pitchFamily="18" charset="0"/>
                <a:ea typeface="Calibri" panose="020F0502020204030204" pitchFamily="34" charset="0"/>
                <a:cs typeface="Times New Roman" panose="02020603050405020304" pitchFamily="18" charset="0"/>
              </a:rPr>
              <a:t>рупи негативного впливу</a:t>
            </a:r>
            <a:endParaRPr lang="uk-UA"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EF1FF04-49A2-EB8F-AB35-FC33B6860B01}"/>
              </a:ext>
            </a:extLst>
          </p:cNvPr>
          <p:cNvSpPr>
            <a:spLocks noGrp="1"/>
          </p:cNvSpPr>
          <p:nvPr>
            <p:ph idx="1"/>
          </p:nvPr>
        </p:nvSpPr>
        <p:spPr>
          <a:xfrm>
            <a:off x="838200" y="1499016"/>
            <a:ext cx="10515600" cy="4677947"/>
          </a:xfrm>
        </p:spPr>
        <p:txBody>
          <a:bodyPr>
            <a:normAutofit/>
          </a:bodyPr>
          <a:lstStyle/>
          <a:p>
            <a:r>
              <a:rPr lang="uk-UA" dirty="0">
                <a:effectLst/>
                <a:latin typeface="Times New Roman" panose="02020603050405020304" pitchFamily="18" charset="0"/>
                <a:ea typeface="Calibri" panose="020F0502020204030204" pitchFamily="34" charset="0"/>
                <a:cs typeface="Times New Roman" panose="02020603050405020304" pitchFamily="18" charset="0"/>
              </a:rPr>
              <a:t>група медико-демографічних наслідків</a:t>
            </a:r>
          </a:p>
          <a:p>
            <a:pPr marL="0" indent="0">
              <a:buNone/>
            </a:pPr>
            <a:endParaRPr lang="uk-UA" dirty="0">
              <a:effectLst/>
              <a:latin typeface="Times New Roman" panose="02020603050405020304" pitchFamily="18" charset="0"/>
              <a:ea typeface="Calibri" panose="020F0502020204030204" pitchFamily="34" charset="0"/>
              <a:cs typeface="Times New Roman" panose="02020603050405020304" pitchFamily="18" charset="0"/>
            </a:endParaRPr>
          </a:p>
          <a:p>
            <a:r>
              <a:rPr lang="uk-UA" dirty="0">
                <a:effectLst/>
                <a:latin typeface="Times New Roman" panose="02020603050405020304" pitchFamily="18" charset="0"/>
                <a:ea typeface="Calibri" panose="020F0502020204030204" pitchFamily="34" charset="0"/>
                <a:cs typeface="Times New Roman" panose="02020603050405020304" pitchFamily="18" charset="0"/>
              </a:rPr>
              <a:t>група соціально-економічних наслідків</a:t>
            </a:r>
          </a:p>
          <a:p>
            <a:endParaRPr lang="uk-UA" dirty="0">
              <a:effectLst/>
              <a:latin typeface="Times New Roman" panose="02020603050405020304" pitchFamily="18" charset="0"/>
              <a:ea typeface="Calibri" panose="020F0502020204030204" pitchFamily="34" charset="0"/>
              <a:cs typeface="Times New Roman" panose="02020603050405020304" pitchFamily="18" charset="0"/>
            </a:endParaRPr>
          </a:p>
          <a:p>
            <a:r>
              <a:rPr lang="uk-UA" dirty="0">
                <a:effectLst/>
                <a:latin typeface="Times New Roman" panose="02020603050405020304" pitchFamily="18" charset="0"/>
                <a:ea typeface="Calibri" panose="020F0502020204030204" pitchFamily="34" charset="0"/>
                <a:cs typeface="Times New Roman" panose="02020603050405020304" pitchFamily="18" charset="0"/>
              </a:rPr>
              <a:t> група </a:t>
            </a:r>
            <a:r>
              <a:rPr lang="uk-UA" dirty="0" err="1">
                <a:effectLst/>
                <a:latin typeface="Times New Roman" panose="02020603050405020304" pitchFamily="18" charset="0"/>
                <a:ea typeface="Calibri" panose="020F0502020204030204" pitchFamily="34" charset="0"/>
                <a:cs typeface="Times New Roman" panose="02020603050405020304" pitchFamily="18" charset="0"/>
              </a:rPr>
              <a:t>поведінково</a:t>
            </a:r>
            <a:r>
              <a:rPr lang="uk-UA" dirty="0">
                <a:effectLst/>
                <a:latin typeface="Times New Roman" panose="02020603050405020304" pitchFamily="18" charset="0"/>
                <a:ea typeface="Calibri" panose="020F0502020204030204" pitchFamily="34" charset="0"/>
                <a:cs typeface="Times New Roman" panose="02020603050405020304" pitchFamily="18" charset="0"/>
              </a:rPr>
              <a:t>-біологічних наслідків</a:t>
            </a:r>
          </a:p>
          <a:p>
            <a:endParaRPr lang="uk-UA"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uk-UA" b="1" i="1" dirty="0">
                <a:effectLst/>
                <a:latin typeface="Times New Roman" panose="02020603050405020304" pitchFamily="18" charset="0"/>
                <a:ea typeface="Calibri" panose="020F0502020204030204" pitchFamily="34" charset="0"/>
                <a:cs typeface="Times New Roman" panose="02020603050405020304" pitchFamily="18" charset="0"/>
              </a:rPr>
              <a:t>детермінанти негативного впливу на стан громадського здоров’я населення вказаних територій</a:t>
            </a:r>
            <a:endParaRPr lang="uk-UA"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69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120E7B-27B5-B9D4-11EC-C00598E84FB5}"/>
              </a:ext>
            </a:extLst>
          </p:cNvPr>
          <p:cNvSpPr>
            <a:spLocks noGrp="1"/>
          </p:cNvSpPr>
          <p:nvPr>
            <p:ph type="title"/>
          </p:nvPr>
        </p:nvSpPr>
        <p:spPr>
          <a:xfrm>
            <a:off x="838200" y="365126"/>
            <a:ext cx="10515600" cy="669196"/>
          </a:xfrm>
        </p:spPr>
        <p:txBody>
          <a:bodyPr>
            <a:noAutofit/>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Наслідки війни для громадського здоров’я в регіонах, які тимчасово окуповані російськими військами</a:t>
            </a:r>
            <a:endParaRPr lang="uk-UA" sz="2400" dirty="0"/>
          </a:p>
        </p:txBody>
      </p:sp>
      <p:graphicFrame>
        <p:nvGraphicFramePr>
          <p:cNvPr id="4" name="Объект 3">
            <a:extLst>
              <a:ext uri="{FF2B5EF4-FFF2-40B4-BE49-F238E27FC236}">
                <a16:creationId xmlns:a16="http://schemas.microsoft.com/office/drawing/2014/main" id="{004D321E-531F-1C2A-ACA4-03602255A1D9}"/>
              </a:ext>
            </a:extLst>
          </p:cNvPr>
          <p:cNvGraphicFramePr>
            <a:graphicFrameLocks noGrp="1"/>
          </p:cNvGraphicFramePr>
          <p:nvPr>
            <p:ph idx="1"/>
            <p:extLst>
              <p:ext uri="{D42A27DB-BD31-4B8C-83A1-F6EECF244321}">
                <p14:modId xmlns:p14="http://schemas.microsoft.com/office/powerpoint/2010/main" val="494807683"/>
              </p:ext>
            </p:extLst>
          </p:nvPr>
        </p:nvGraphicFramePr>
        <p:xfrm>
          <a:off x="464695" y="1034322"/>
          <a:ext cx="11347553" cy="5606319"/>
        </p:xfrm>
        <a:graphic>
          <a:graphicData uri="http://schemas.openxmlformats.org/drawingml/2006/table">
            <a:tbl>
              <a:tblPr firstRow="1" firstCol="1" bandRow="1">
                <a:tableStyleId>{5C22544A-7EE6-4342-B048-85BDC9FD1C3A}</a:tableStyleId>
              </a:tblPr>
              <a:tblGrid>
                <a:gridCol w="3792732">
                  <a:extLst>
                    <a:ext uri="{9D8B030D-6E8A-4147-A177-3AD203B41FA5}">
                      <a16:colId xmlns:a16="http://schemas.microsoft.com/office/drawing/2014/main" val="2842419526"/>
                    </a:ext>
                  </a:extLst>
                </a:gridCol>
                <a:gridCol w="3784482">
                  <a:extLst>
                    <a:ext uri="{9D8B030D-6E8A-4147-A177-3AD203B41FA5}">
                      <a16:colId xmlns:a16="http://schemas.microsoft.com/office/drawing/2014/main" val="2119150001"/>
                    </a:ext>
                  </a:extLst>
                </a:gridCol>
                <a:gridCol w="3770339">
                  <a:extLst>
                    <a:ext uri="{9D8B030D-6E8A-4147-A177-3AD203B41FA5}">
                      <a16:colId xmlns:a16="http://schemas.microsoft.com/office/drawing/2014/main" val="1079926835"/>
                    </a:ext>
                  </a:extLst>
                </a:gridCol>
              </a:tblGrid>
              <a:tr h="320237">
                <a:tc>
                  <a:txBody>
                    <a:bodyPr/>
                    <a:lstStyle/>
                    <a:p>
                      <a:pPr algn="ctr">
                        <a:lnSpc>
                          <a:spcPct val="150000"/>
                        </a:lnSpc>
                      </a:pPr>
                      <a:r>
                        <a:rPr lang="uk-UA" sz="1400" dirty="0">
                          <a:effectLst/>
                        </a:rPr>
                        <a:t>Медико-демографічні</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uk-UA" sz="1400">
                          <a:effectLst/>
                        </a:rPr>
                        <a:t>Соціально-економічні</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uk-UA" sz="1400">
                          <a:effectLst/>
                        </a:rPr>
                        <a:t>Поведінково-біологічні</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6330035"/>
                  </a:ext>
                </a:extLst>
              </a:tr>
              <a:tr h="737728">
                <a:tc rowSpan="4">
                  <a:txBody>
                    <a:bodyPr/>
                    <a:lstStyle/>
                    <a:p>
                      <a:r>
                        <a:rPr lang="uk-UA" sz="1400" dirty="0">
                          <a:effectLst/>
                        </a:rPr>
                        <a:t>Високий рівень вимушеної міграції населення на території, підконтрольні Україні та в країни Європи</a:t>
                      </a:r>
                    </a:p>
                    <a:p>
                      <a:r>
                        <a:rPr lang="uk-UA" sz="1400" dirty="0">
                          <a:effectLst/>
                        </a:rPr>
                        <a:t> </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400" dirty="0">
                          <a:effectLst/>
                        </a:rPr>
                        <a:t>Зниження економічного рівня  забезпечення населення </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indent="146050"/>
                      <a:r>
                        <a:rPr lang="uk-UA" sz="1400">
                          <a:effectLst/>
                        </a:rPr>
                        <a:t>Життя в постійному страху</a:t>
                      </a:r>
                    </a:p>
                    <a:p>
                      <a:r>
                        <a:rPr lang="uk-UA" sz="1400">
                          <a:effectLst/>
                        </a:rPr>
                        <a:t>внаслідок насильницьких дій окупантів</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4372062"/>
                  </a:ext>
                </a:extLst>
              </a:tr>
              <a:tr h="33193">
                <a:tc vMerge="1">
                  <a:txBody>
                    <a:bodyPr/>
                    <a:lstStyle/>
                    <a:p>
                      <a:endParaRPr lang="uk-UA"/>
                    </a:p>
                  </a:txBody>
                  <a:tcPr/>
                </a:tc>
                <a:tc rowSpan="2">
                  <a:txBody>
                    <a:bodyPr/>
                    <a:lstStyle/>
                    <a:p>
                      <a:r>
                        <a:rPr lang="uk-UA" sz="1400">
                          <a:effectLst/>
                        </a:rPr>
                        <a:t>Втрата власного житла</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852803806"/>
                  </a:ext>
                </a:extLst>
              </a:tr>
              <a:tr h="185884">
                <a:tc vMerge="1">
                  <a:txBody>
                    <a:bodyPr/>
                    <a:lstStyle/>
                    <a:p>
                      <a:endParaRPr lang="uk-UA"/>
                    </a:p>
                  </a:txBody>
                  <a:tcPr/>
                </a:tc>
                <a:tc vMerge="1">
                  <a:txBody>
                    <a:bodyPr/>
                    <a:lstStyle/>
                    <a:p>
                      <a:endParaRPr lang="uk-UA"/>
                    </a:p>
                  </a:txBody>
                  <a:tcPr/>
                </a:tc>
                <a:tc rowSpan="4">
                  <a:txBody>
                    <a:bodyPr/>
                    <a:lstStyle/>
                    <a:p>
                      <a:r>
                        <a:rPr lang="uk-UA" sz="1400">
                          <a:effectLst/>
                        </a:rPr>
                        <a:t>Постійний страх за життя та здоров’я рідних людей</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0864993"/>
                  </a:ext>
                </a:extLst>
              </a:tr>
              <a:tr h="33193">
                <a:tc vMerge="1">
                  <a:txBody>
                    <a:bodyPr/>
                    <a:lstStyle/>
                    <a:p>
                      <a:endParaRPr lang="uk-UA"/>
                    </a:p>
                  </a:txBody>
                  <a:tcPr/>
                </a:tc>
                <a:tc rowSpan="2">
                  <a:txBody>
                    <a:bodyPr/>
                    <a:lstStyle/>
                    <a:p>
                      <a:r>
                        <a:rPr lang="uk-UA" sz="1400">
                          <a:effectLst/>
                        </a:rPr>
                        <a:t>Втрата роботи</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4218279573"/>
                  </a:ext>
                </a:extLst>
              </a:tr>
              <a:tr h="185884">
                <a:tc rowSpan="4">
                  <a:txBody>
                    <a:bodyPr/>
                    <a:lstStyle/>
                    <a:p>
                      <a:r>
                        <a:rPr lang="uk-UA" sz="1400" dirty="0">
                          <a:effectLst/>
                        </a:rPr>
                        <a:t>Насильницьке переселення  людей, в тому числі дітей, в російську федерацію</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744483891"/>
                  </a:ext>
                </a:extLst>
              </a:tr>
              <a:tr h="33193">
                <a:tc vMerge="1">
                  <a:txBody>
                    <a:bodyPr/>
                    <a:lstStyle/>
                    <a:p>
                      <a:endParaRPr lang="uk-UA"/>
                    </a:p>
                  </a:txBody>
                  <a:tcPr/>
                </a:tc>
                <a:tc rowSpan="2">
                  <a:txBody>
                    <a:bodyPr/>
                    <a:lstStyle/>
                    <a:p>
                      <a:r>
                        <a:rPr lang="uk-UA" sz="1400">
                          <a:effectLst/>
                        </a:rPr>
                        <a:t>Зниження доступу до продуктів харчування</a:t>
                      </a:r>
                    </a:p>
                    <a:p>
                      <a:r>
                        <a:rPr lang="uk-UA" sz="1400">
                          <a:effectLst/>
                        </a:rPr>
                        <a:t> </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928233580"/>
                  </a:ext>
                </a:extLst>
              </a:tr>
              <a:tr h="404963">
                <a:tc vMerge="1">
                  <a:txBody>
                    <a:bodyPr/>
                    <a:lstStyle/>
                    <a:p>
                      <a:endParaRPr lang="uk-UA"/>
                    </a:p>
                  </a:txBody>
                  <a:tcPr/>
                </a:tc>
                <a:tc vMerge="1">
                  <a:txBody>
                    <a:bodyPr/>
                    <a:lstStyle/>
                    <a:p>
                      <a:endParaRPr lang="uk-UA"/>
                    </a:p>
                  </a:txBody>
                  <a:tcPr/>
                </a:tc>
                <a:tc rowSpan="2">
                  <a:txBody>
                    <a:bodyPr/>
                    <a:lstStyle/>
                    <a:p>
                      <a:r>
                        <a:rPr lang="uk-UA" sz="1400">
                          <a:effectLst/>
                        </a:rPr>
                        <a:t>Погіршення якості навколишнього середовища існування (екологічна складова)</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5501790"/>
                  </a:ext>
                </a:extLst>
              </a:tr>
              <a:tr h="424048">
                <a:tc vMerge="1">
                  <a:txBody>
                    <a:bodyPr/>
                    <a:lstStyle/>
                    <a:p>
                      <a:endParaRPr lang="uk-UA"/>
                    </a:p>
                  </a:txBody>
                  <a:tcPr/>
                </a:tc>
                <a:tc>
                  <a:txBody>
                    <a:bodyPr/>
                    <a:lstStyle/>
                    <a:p>
                      <a:r>
                        <a:rPr lang="uk-UA" sz="1400" dirty="0">
                          <a:effectLst/>
                        </a:rPr>
                        <a:t>Втрата соціального статусу</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571083081"/>
                  </a:ext>
                </a:extLst>
              </a:tr>
              <a:tr h="509522">
                <a:tc>
                  <a:txBody>
                    <a:bodyPr/>
                    <a:lstStyle/>
                    <a:p>
                      <a:r>
                        <a:rPr lang="uk-UA" sz="1400">
                          <a:effectLst/>
                        </a:rPr>
                        <a:t>Зростання рівня передчасної смертності</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r>
                        <a:rPr lang="uk-UA" sz="1400" dirty="0">
                          <a:effectLst/>
                        </a:rPr>
                        <a:t>Неможливість регулярного доступу до об’єктивної інформації</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r>
                        <a:rPr lang="uk-UA" sz="1400" dirty="0">
                          <a:effectLst/>
                        </a:rPr>
                        <a:t>Зниження комфорту та порушення стилю щоденного життя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1235205"/>
                  </a:ext>
                </a:extLst>
              </a:tr>
              <a:tr h="657234">
                <a:tc>
                  <a:txBody>
                    <a:bodyPr/>
                    <a:lstStyle/>
                    <a:p>
                      <a:r>
                        <a:rPr lang="uk-UA" sz="1400" dirty="0">
                          <a:effectLst/>
                        </a:rPr>
                        <a:t>Зростання рівня смертності та інвалідності населення із-за відсутності доступу до відповідної медичної допомоги</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851426636"/>
                  </a:ext>
                </a:extLst>
              </a:tr>
              <a:tr h="581718">
                <a:tc rowSpan="6">
                  <a:txBody>
                    <a:bodyPr/>
                    <a:lstStyle/>
                    <a:p>
                      <a:r>
                        <a:rPr lang="uk-UA" sz="1400">
                          <a:effectLst/>
                        </a:rPr>
                        <a:t>Зростання захворюваності населення на соціально значущі хвороби: злоякісні новоутворення, туберкульоз, захворювання системи кровообігу, цукровий діабет, хвороби органів дихання, з збільшенням частки їх виявлення в занедбаних стадіях або при їх ускладненнях.</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400" dirty="0">
                          <a:effectLst/>
                        </a:rPr>
                        <a:t>Значні пошкодження інфраструктури системи енергопостачання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r>
                        <a:rPr lang="uk-UA" sz="1400">
                          <a:effectLst/>
                        </a:rPr>
                        <a:t>Обмежена можливість пересування в разі потреби.   </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7916437"/>
                  </a:ext>
                </a:extLst>
              </a:tr>
              <a:tr h="33193">
                <a:tc vMerge="1">
                  <a:txBody>
                    <a:bodyPr/>
                    <a:lstStyle/>
                    <a:p>
                      <a:endParaRPr lang="uk-UA"/>
                    </a:p>
                  </a:txBody>
                  <a:tcPr/>
                </a:tc>
                <a:tc rowSpan="2">
                  <a:txBody>
                    <a:bodyPr/>
                    <a:lstStyle/>
                    <a:p>
                      <a:r>
                        <a:rPr lang="uk-UA" sz="1400" dirty="0">
                          <a:effectLst/>
                        </a:rPr>
                        <a:t>Зниження якості умов проживання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2055585383"/>
                  </a:ext>
                </a:extLst>
              </a:tr>
              <a:tr h="185884">
                <a:tc vMerge="1">
                  <a:txBody>
                    <a:bodyPr/>
                    <a:lstStyle/>
                    <a:p>
                      <a:endParaRPr lang="uk-UA"/>
                    </a:p>
                  </a:txBody>
                  <a:tcPr/>
                </a:tc>
                <a:tc vMerge="1">
                  <a:txBody>
                    <a:bodyPr/>
                    <a:lstStyle/>
                    <a:p>
                      <a:endParaRPr lang="uk-UA"/>
                    </a:p>
                  </a:txBody>
                  <a:tcPr/>
                </a:tc>
                <a:tc rowSpan="3">
                  <a:txBody>
                    <a:bodyPr/>
                    <a:lstStyle/>
                    <a:p>
                      <a:r>
                        <a:rPr lang="uk-UA" sz="1400">
                          <a:effectLst/>
                        </a:rPr>
                        <a:t>Зниження рівня санітарного благополуччя навколишнього середовища</a:t>
                      </a:r>
                      <a:endParaRPr lang="uk-UA"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7424020"/>
                  </a:ext>
                </a:extLst>
              </a:tr>
              <a:tr h="498735">
                <a:tc vMerge="1">
                  <a:txBody>
                    <a:bodyPr/>
                    <a:lstStyle/>
                    <a:p>
                      <a:endParaRPr lang="uk-UA"/>
                    </a:p>
                  </a:txBody>
                  <a:tcPr/>
                </a:tc>
                <a:tc>
                  <a:txBody>
                    <a:bodyPr/>
                    <a:lstStyle/>
                    <a:p>
                      <a:r>
                        <a:rPr lang="uk-UA" sz="1400" dirty="0">
                          <a:effectLst/>
                        </a:rPr>
                        <a:t>Відсутність умов для здорового способу життя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2268689309"/>
                  </a:ext>
                </a:extLst>
              </a:tr>
              <a:tr h="33193">
                <a:tc vMerge="1">
                  <a:txBody>
                    <a:bodyPr/>
                    <a:lstStyle/>
                    <a:p>
                      <a:endParaRPr lang="uk-UA"/>
                    </a:p>
                  </a:txBody>
                  <a:tcPr/>
                </a:tc>
                <a:tc rowSpan="2">
                  <a:txBody>
                    <a:bodyPr/>
                    <a:lstStyle/>
                    <a:p>
                      <a:r>
                        <a:rPr lang="uk-UA" sz="1400" dirty="0">
                          <a:effectLst/>
                        </a:rPr>
                        <a:t>Значні пошкодження інфраструктури системи водопостачання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4182956376"/>
                  </a:ext>
                </a:extLst>
              </a:tr>
              <a:tr h="748517">
                <a:tc vMerge="1">
                  <a:txBody>
                    <a:bodyPr/>
                    <a:lstStyle/>
                    <a:p>
                      <a:endParaRPr lang="uk-UA"/>
                    </a:p>
                  </a:txBody>
                  <a:tcPr/>
                </a:tc>
                <a:tc vMerge="1">
                  <a:txBody>
                    <a:bodyPr/>
                    <a:lstStyle/>
                    <a:p>
                      <a:endParaRPr lang="uk-UA"/>
                    </a:p>
                  </a:txBody>
                  <a:tcPr/>
                </a:tc>
                <a:tc>
                  <a:txBody>
                    <a:bodyPr/>
                    <a:lstStyle/>
                    <a:p>
                      <a:r>
                        <a:rPr lang="uk-UA" sz="1400" dirty="0">
                          <a:effectLst/>
                        </a:rPr>
                        <a:t>Зниження рівня санітарної культури населення</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8575965"/>
                  </a:ext>
                </a:extLst>
              </a:tr>
            </a:tbl>
          </a:graphicData>
        </a:graphic>
      </p:graphicFrame>
    </p:spTree>
    <p:extLst>
      <p:ext uri="{BB962C8B-B14F-4D97-AF65-F5344CB8AC3E}">
        <p14:creationId xmlns:p14="http://schemas.microsoft.com/office/powerpoint/2010/main" val="374841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AAD93A-0599-829C-4DA4-B8DC9538A628}"/>
              </a:ext>
            </a:extLst>
          </p:cNvPr>
          <p:cNvSpPr>
            <a:spLocks noGrp="1"/>
          </p:cNvSpPr>
          <p:nvPr>
            <p:ph type="title"/>
          </p:nvPr>
        </p:nvSpPr>
        <p:spPr>
          <a:xfrm>
            <a:off x="838200" y="365126"/>
            <a:ext cx="10515600" cy="931704"/>
          </a:xfrm>
        </p:spPr>
        <p:txBody>
          <a:bodyPr>
            <a:normAutofit/>
          </a:bodyPr>
          <a:lstStyle/>
          <a:p>
            <a:pPr algn="ctr"/>
            <a:r>
              <a:rPr lang="uk-UA" sz="2800" b="1" dirty="0">
                <a:effectLst/>
                <a:latin typeface="Calibri" panose="020F0502020204030204" pitchFamily="34" charset="0"/>
                <a:ea typeface="Calibri" panose="020F0502020204030204" pitchFamily="34" charset="0"/>
                <a:cs typeface="Times New Roman" panose="02020603050405020304" pitchFamily="18" charset="0"/>
              </a:rPr>
              <a:t>Наслідки війни для громадського здоров’я в регіонах, які тимчасово окуповані російськими військами</a:t>
            </a:r>
            <a:endParaRPr lang="uk-UA" sz="2800" dirty="0"/>
          </a:p>
        </p:txBody>
      </p:sp>
      <p:graphicFrame>
        <p:nvGraphicFramePr>
          <p:cNvPr id="4" name="Объект 3">
            <a:extLst>
              <a:ext uri="{FF2B5EF4-FFF2-40B4-BE49-F238E27FC236}">
                <a16:creationId xmlns:a16="http://schemas.microsoft.com/office/drawing/2014/main" id="{EA23AA26-E263-FDAA-F644-873C5DB3AE8C}"/>
              </a:ext>
            </a:extLst>
          </p:cNvPr>
          <p:cNvGraphicFramePr>
            <a:graphicFrameLocks noGrp="1"/>
          </p:cNvGraphicFramePr>
          <p:nvPr>
            <p:ph idx="1"/>
            <p:extLst>
              <p:ext uri="{D42A27DB-BD31-4B8C-83A1-F6EECF244321}">
                <p14:modId xmlns:p14="http://schemas.microsoft.com/office/powerpoint/2010/main" val="1801839864"/>
              </p:ext>
            </p:extLst>
          </p:nvPr>
        </p:nvGraphicFramePr>
        <p:xfrm>
          <a:off x="329785" y="1296830"/>
          <a:ext cx="11437494" cy="5365115"/>
        </p:xfrm>
        <a:graphic>
          <a:graphicData uri="http://schemas.openxmlformats.org/drawingml/2006/table">
            <a:tbl>
              <a:tblPr firstRow="1" firstCol="1" bandRow="1">
                <a:tableStyleId>{5C22544A-7EE6-4342-B048-85BDC9FD1C3A}</a:tableStyleId>
              </a:tblPr>
              <a:tblGrid>
                <a:gridCol w="3822793">
                  <a:extLst>
                    <a:ext uri="{9D8B030D-6E8A-4147-A177-3AD203B41FA5}">
                      <a16:colId xmlns:a16="http://schemas.microsoft.com/office/drawing/2014/main" val="1687140450"/>
                    </a:ext>
                  </a:extLst>
                </a:gridCol>
                <a:gridCol w="3814478">
                  <a:extLst>
                    <a:ext uri="{9D8B030D-6E8A-4147-A177-3AD203B41FA5}">
                      <a16:colId xmlns:a16="http://schemas.microsoft.com/office/drawing/2014/main" val="1016693401"/>
                    </a:ext>
                  </a:extLst>
                </a:gridCol>
                <a:gridCol w="3800223">
                  <a:extLst>
                    <a:ext uri="{9D8B030D-6E8A-4147-A177-3AD203B41FA5}">
                      <a16:colId xmlns:a16="http://schemas.microsoft.com/office/drawing/2014/main" val="62831499"/>
                    </a:ext>
                  </a:extLst>
                </a:gridCol>
              </a:tblGrid>
              <a:tr h="1007866">
                <a:tc rowSpan="7">
                  <a:txBody>
                    <a:bodyPr/>
                    <a:lstStyle/>
                    <a:p>
                      <a:r>
                        <a:rPr lang="uk-UA" sz="1800">
                          <a:effectLst/>
                        </a:rPr>
                        <a:t>Загроза зростання ризику захворюваності населення на інфекційні та паразитарні хвороби (включаючи туберкульоз, ВІЛ-інфекцію/СНІД, гострі сезонні вірусні інфекції, в тому числі вакцино керовані) та епідемічні спалахи гострих кишкових захворювань.</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r>
                        <a:rPr lang="uk-UA" sz="1800">
                          <a:effectLst/>
                        </a:rPr>
                        <a:t>Низька якість мобільного зв’язку або його повна відсутність (вимушена ізоляція)</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a:effectLst/>
                        </a:rPr>
                        <a:t>Зниження доступу до питної вoди та погіршення її якості</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1079662"/>
                  </a:ext>
                </a:extLst>
              </a:tr>
              <a:tr h="57510">
                <a:tc vMerge="1">
                  <a:txBody>
                    <a:bodyPr/>
                    <a:lstStyle/>
                    <a:p>
                      <a:endParaRPr lang="uk-UA"/>
                    </a:p>
                  </a:txBody>
                  <a:tcPr/>
                </a:tc>
                <a:tc vMerge="1">
                  <a:txBody>
                    <a:bodyPr/>
                    <a:lstStyle/>
                    <a:p>
                      <a:endParaRPr lang="uk-UA"/>
                    </a:p>
                  </a:txBody>
                  <a:tcPr/>
                </a:tc>
                <a:tc rowSpan="2">
                  <a:txBody>
                    <a:bodyPr/>
                    <a:lstStyle/>
                    <a:p>
                      <a:r>
                        <a:rPr lang="uk-UA" sz="1800">
                          <a:effectLst/>
                        </a:rPr>
                        <a:t>Зниження якості харчування</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1442080"/>
                  </a:ext>
                </a:extLst>
              </a:tr>
              <a:tr h="322057">
                <a:tc vMerge="1">
                  <a:txBody>
                    <a:bodyPr/>
                    <a:lstStyle/>
                    <a:p>
                      <a:endParaRPr lang="uk-UA"/>
                    </a:p>
                  </a:txBody>
                  <a:tcPr/>
                </a:tc>
                <a:tc rowSpan="2">
                  <a:txBody>
                    <a:bodyPr/>
                    <a:lstStyle/>
                    <a:p>
                      <a:r>
                        <a:rPr lang="uk-UA" sz="1800">
                          <a:effectLst/>
                        </a:rPr>
                        <a:t>Практично відсутній доступ до мережі Інтернет</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829999530"/>
                  </a:ext>
                </a:extLst>
              </a:tr>
              <a:tr h="57510">
                <a:tc vMerge="1">
                  <a:txBody>
                    <a:bodyPr/>
                    <a:lstStyle/>
                    <a:p>
                      <a:endParaRPr lang="uk-UA"/>
                    </a:p>
                  </a:txBody>
                  <a:tcPr/>
                </a:tc>
                <a:tc vMerge="1">
                  <a:txBody>
                    <a:bodyPr/>
                    <a:lstStyle/>
                    <a:p>
                      <a:endParaRPr lang="uk-UA"/>
                    </a:p>
                  </a:txBody>
                  <a:tcPr/>
                </a:tc>
                <a:tc rowSpan="2">
                  <a:txBody>
                    <a:bodyPr/>
                    <a:lstStyle/>
                    <a:p>
                      <a:r>
                        <a:rPr lang="uk-UA" sz="1800">
                          <a:effectLst/>
                        </a:rPr>
                        <a:t>Низький рівень поведінки, скерованої на профілактику захворювань</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5992771"/>
                  </a:ext>
                </a:extLst>
              </a:tr>
              <a:tr h="701624">
                <a:tc vMerge="1">
                  <a:txBody>
                    <a:bodyPr/>
                    <a:lstStyle/>
                    <a:p>
                      <a:endParaRPr lang="uk-UA"/>
                    </a:p>
                  </a:txBody>
                  <a:tcPr/>
                </a:tc>
                <a:tc rowSpan="2">
                  <a:txBody>
                    <a:bodyPr/>
                    <a:lstStyle/>
                    <a:p>
                      <a:r>
                        <a:rPr lang="uk-UA" sz="1800">
                          <a:effectLst/>
                        </a:rPr>
                        <a:t>Трагічна втрата близьких людей</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037866923"/>
                  </a:ext>
                </a:extLst>
              </a:tr>
              <a:tr h="57510">
                <a:tc vMerge="1">
                  <a:txBody>
                    <a:bodyPr/>
                    <a:lstStyle/>
                    <a:p>
                      <a:endParaRPr lang="uk-UA"/>
                    </a:p>
                  </a:txBody>
                  <a:tcPr/>
                </a:tc>
                <a:tc vMerge="1">
                  <a:txBody>
                    <a:bodyPr/>
                    <a:lstStyle/>
                    <a:p>
                      <a:endParaRPr lang="uk-UA"/>
                    </a:p>
                  </a:txBody>
                  <a:tcPr/>
                </a:tc>
                <a:tc rowSpan="3">
                  <a:txBody>
                    <a:bodyPr/>
                    <a:lstStyle/>
                    <a:p>
                      <a:r>
                        <a:rPr lang="uk-UA" sz="1800">
                          <a:effectLst/>
                        </a:rPr>
                        <a:t>Зниження рівнів відповідального відношення до здоров’я, як до особистого пріоритету</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8250348"/>
                  </a:ext>
                </a:extLst>
              </a:tr>
              <a:tr h="990612">
                <a:tc vMerge="1">
                  <a:txBody>
                    <a:bodyPr/>
                    <a:lstStyle/>
                    <a:p>
                      <a:endParaRPr lang="uk-UA"/>
                    </a:p>
                  </a:txBody>
                  <a:tcPr/>
                </a:tc>
                <a:tc>
                  <a:txBody>
                    <a:bodyPr/>
                    <a:lstStyle/>
                    <a:p>
                      <a:r>
                        <a:rPr lang="uk-UA" sz="1800">
                          <a:effectLst/>
                        </a:rPr>
                        <a:t>Вимушений розрив сімей</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093212671"/>
                  </a:ext>
                </a:extLst>
              </a:tr>
              <a:tr h="759134">
                <a:tc>
                  <a:txBody>
                    <a:bodyPr/>
                    <a:lstStyle/>
                    <a:p>
                      <a:r>
                        <a:rPr lang="uk-UA" sz="1800">
                          <a:effectLst/>
                        </a:rPr>
                        <a:t>Зростання кількості наркотичної , алкогольної та інших залежностей</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a:effectLst/>
                        </a:rPr>
                        <a:t>Втрата зв’язку з рідними</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89696129"/>
                  </a:ext>
                </a:extLst>
              </a:tr>
              <a:tr h="1242219">
                <a:tc>
                  <a:txBody>
                    <a:bodyPr/>
                    <a:lstStyle/>
                    <a:p>
                      <a:r>
                        <a:rPr lang="uk-UA" sz="1800">
                          <a:effectLst/>
                        </a:rPr>
                        <a:t>Високий ризик розвитку посттравматичного стресового розладу</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a:effectLst/>
                        </a:rPr>
                        <a:t>Значні пошкодження інфраструктури системи охорони здоров’я</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dirty="0">
                          <a:effectLst/>
                        </a:rPr>
                        <a:t>Значна частина населення тривалий час залишається без доступу до енергетичних ресурсів забезпечення життєдіяльності</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7457609"/>
                  </a:ext>
                </a:extLst>
              </a:tr>
            </a:tbl>
          </a:graphicData>
        </a:graphic>
      </p:graphicFrame>
    </p:spTree>
    <p:extLst>
      <p:ext uri="{BB962C8B-B14F-4D97-AF65-F5344CB8AC3E}">
        <p14:creationId xmlns:p14="http://schemas.microsoft.com/office/powerpoint/2010/main" val="392296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13C378-E381-82CB-C3B6-D2A1393DF4BB}"/>
              </a:ext>
            </a:extLst>
          </p:cNvPr>
          <p:cNvSpPr>
            <a:spLocks noGrp="1"/>
          </p:cNvSpPr>
          <p:nvPr>
            <p:ph type="title"/>
          </p:nvPr>
        </p:nvSpPr>
        <p:spPr>
          <a:xfrm>
            <a:off x="838200" y="365126"/>
            <a:ext cx="10515600" cy="804108"/>
          </a:xfrm>
        </p:spPr>
        <p:txBody>
          <a:bodyPr>
            <a:normAutofit fontScale="90000"/>
          </a:bodyPr>
          <a:lstStyle/>
          <a:p>
            <a:pPr algn="ctr"/>
            <a:r>
              <a:rPr lang="uk-UA" sz="2800" b="1" dirty="0">
                <a:effectLst/>
                <a:latin typeface="Calibri" panose="020F0502020204030204" pitchFamily="34" charset="0"/>
                <a:ea typeface="Calibri" panose="020F0502020204030204" pitchFamily="34" charset="0"/>
                <a:cs typeface="Times New Roman" panose="02020603050405020304" pitchFamily="18" charset="0"/>
              </a:rPr>
              <a:t>Наслідки війни для громадського здоров’я в регіонах, які тимчасово окуповані російськими військами</a:t>
            </a:r>
            <a:endParaRPr lang="uk-UA" sz="2800" dirty="0"/>
          </a:p>
        </p:txBody>
      </p:sp>
      <p:graphicFrame>
        <p:nvGraphicFramePr>
          <p:cNvPr id="4" name="Объект 3">
            <a:extLst>
              <a:ext uri="{FF2B5EF4-FFF2-40B4-BE49-F238E27FC236}">
                <a16:creationId xmlns:a16="http://schemas.microsoft.com/office/drawing/2014/main" id="{7961F8E6-8DCF-A5D4-ABB2-AB8C7B219D16}"/>
              </a:ext>
            </a:extLst>
          </p:cNvPr>
          <p:cNvGraphicFramePr>
            <a:graphicFrameLocks noGrp="1"/>
          </p:cNvGraphicFramePr>
          <p:nvPr>
            <p:ph idx="1"/>
            <p:extLst>
              <p:ext uri="{D42A27DB-BD31-4B8C-83A1-F6EECF244321}">
                <p14:modId xmlns:p14="http://schemas.microsoft.com/office/powerpoint/2010/main" val="4284866325"/>
              </p:ext>
            </p:extLst>
          </p:nvPr>
        </p:nvGraphicFramePr>
        <p:xfrm>
          <a:off x="719529" y="1169235"/>
          <a:ext cx="11047750" cy="5323640"/>
        </p:xfrm>
        <a:graphic>
          <a:graphicData uri="http://schemas.openxmlformats.org/drawingml/2006/table">
            <a:tbl>
              <a:tblPr firstRow="1" firstCol="1" bandRow="1">
                <a:tableStyleId>{5C22544A-7EE6-4342-B048-85BDC9FD1C3A}</a:tableStyleId>
              </a:tblPr>
              <a:tblGrid>
                <a:gridCol w="3692528">
                  <a:extLst>
                    <a:ext uri="{9D8B030D-6E8A-4147-A177-3AD203B41FA5}">
                      <a16:colId xmlns:a16="http://schemas.microsoft.com/office/drawing/2014/main" val="3430830200"/>
                    </a:ext>
                  </a:extLst>
                </a:gridCol>
                <a:gridCol w="3684496">
                  <a:extLst>
                    <a:ext uri="{9D8B030D-6E8A-4147-A177-3AD203B41FA5}">
                      <a16:colId xmlns:a16="http://schemas.microsoft.com/office/drawing/2014/main" val="2482459754"/>
                    </a:ext>
                  </a:extLst>
                </a:gridCol>
                <a:gridCol w="3670726">
                  <a:extLst>
                    <a:ext uri="{9D8B030D-6E8A-4147-A177-3AD203B41FA5}">
                      <a16:colId xmlns:a16="http://schemas.microsoft.com/office/drawing/2014/main" val="1142275908"/>
                    </a:ext>
                  </a:extLst>
                </a:gridCol>
              </a:tblGrid>
              <a:tr h="723388">
                <a:tc rowSpan="2">
                  <a:txBody>
                    <a:bodyPr/>
                    <a:lstStyle/>
                    <a:p>
                      <a:r>
                        <a:rPr lang="uk-UA" sz="1600" dirty="0">
                          <a:effectLst/>
                        </a:rPr>
                        <a:t>Відсутність можливості вакцинації населення</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600">
                          <a:effectLst/>
                        </a:rPr>
                        <a:t> </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3">
                  <a:txBody>
                    <a:bodyPr/>
                    <a:lstStyle/>
                    <a:p>
                      <a:r>
                        <a:rPr lang="uk-UA" sz="1600">
                          <a:effectLst/>
                        </a:rPr>
                        <a:t> </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7384707"/>
                  </a:ext>
                </a:extLst>
              </a:tr>
              <a:tr h="55010">
                <a:tc vMerge="1">
                  <a:txBody>
                    <a:bodyPr/>
                    <a:lstStyle/>
                    <a:p>
                      <a:endParaRPr lang="uk-UA"/>
                    </a:p>
                  </a:txBody>
                  <a:tcPr/>
                </a:tc>
                <a:tc rowSpan="3">
                  <a:txBody>
                    <a:bodyPr/>
                    <a:lstStyle/>
                    <a:p>
                      <a:r>
                        <a:rPr lang="uk-UA" sz="1800" dirty="0">
                          <a:effectLst/>
                        </a:rPr>
                        <a:t>Значне зниження доступу до медичних послуг</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662882728"/>
                  </a:ext>
                </a:extLst>
              </a:tr>
              <a:tr h="55010">
                <a:tc rowSpan="2">
                  <a:txBody>
                    <a:bodyPr/>
                    <a:lstStyle/>
                    <a:p>
                      <a:r>
                        <a:rPr lang="uk-UA" sz="1600" dirty="0">
                          <a:effectLst/>
                        </a:rPr>
                        <a:t>Підвищення рівня </a:t>
                      </a:r>
                      <a:r>
                        <a:rPr lang="uk-UA" sz="1600" dirty="0" err="1">
                          <a:effectLst/>
                        </a:rPr>
                        <a:t>саморуйнівної</a:t>
                      </a:r>
                      <a:r>
                        <a:rPr lang="uk-UA" sz="1600" dirty="0">
                          <a:effectLst/>
                        </a:rPr>
                        <a:t> поведінки</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209964882"/>
                  </a:ext>
                </a:extLst>
              </a:tr>
              <a:tr h="671128">
                <a:tc vMerge="1">
                  <a:txBody>
                    <a:bodyPr/>
                    <a:lstStyle/>
                    <a:p>
                      <a:endParaRPr lang="uk-UA"/>
                    </a:p>
                  </a:txBody>
                  <a:tcPr/>
                </a:tc>
                <a:tc vMerge="1">
                  <a:txBody>
                    <a:bodyPr/>
                    <a:lstStyle/>
                    <a:p>
                      <a:endParaRPr lang="uk-UA"/>
                    </a:p>
                  </a:txBody>
                  <a:tcPr/>
                </a:tc>
                <a:tc rowSpan="2">
                  <a:txBody>
                    <a:bodyPr/>
                    <a:lstStyle/>
                    <a:p>
                      <a:r>
                        <a:rPr lang="uk-UA" sz="1800">
                          <a:effectLst/>
                        </a:rPr>
                        <a:t>В холодний період року – вимушене життя при низьких температурах для значної частки населення.</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9771114"/>
                  </a:ext>
                </a:extLst>
              </a:tr>
              <a:tr h="1222609">
                <a:tc rowSpan="2">
                  <a:txBody>
                    <a:bodyPr/>
                    <a:lstStyle/>
                    <a:p>
                      <a:r>
                        <a:rPr lang="uk-UA" sz="1800" dirty="0">
                          <a:effectLst/>
                        </a:rPr>
                        <a:t>Ментальне виснаження із зростанням рівня психологічних та психічних проблем</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dirty="0">
                          <a:effectLst/>
                        </a:rPr>
                        <a:t>Значне обмеження доступу до лікарських засобів</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908171180"/>
                  </a:ext>
                </a:extLst>
              </a:tr>
              <a:tr h="229669">
                <a:tc vMerge="1">
                  <a:txBody>
                    <a:bodyPr/>
                    <a:lstStyle/>
                    <a:p>
                      <a:endParaRPr lang="uk-UA"/>
                    </a:p>
                  </a:txBody>
                  <a:tcPr/>
                </a:tc>
                <a:tc rowSpan="2">
                  <a:txBody>
                    <a:bodyPr/>
                    <a:lstStyle/>
                    <a:p>
                      <a:r>
                        <a:rPr lang="uk-UA" sz="1800" dirty="0">
                          <a:effectLst/>
                        </a:rPr>
                        <a:t>Недоступність послуг із профілактики </a:t>
                      </a:r>
                      <a:r>
                        <a:rPr lang="uk-UA" sz="1800" dirty="0" err="1">
                          <a:effectLst/>
                        </a:rPr>
                        <a:t>саморуйнівної</a:t>
                      </a:r>
                      <a:r>
                        <a:rPr lang="uk-UA" sz="1800" dirty="0">
                          <a:effectLst/>
                        </a:rPr>
                        <a:t> поведінки та самогубств</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3">
                  <a:txBody>
                    <a:bodyPr/>
                    <a:lstStyle/>
                    <a:p>
                      <a:r>
                        <a:rPr lang="uk-UA" sz="1800">
                          <a:effectLst/>
                        </a:rPr>
                        <a:t>Високий рівень звернення за допомогою при захворюваннях до знахарів</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7859700"/>
                  </a:ext>
                </a:extLst>
              </a:tr>
              <a:tr h="859539">
                <a:tc>
                  <a:txBody>
                    <a:bodyPr/>
                    <a:lstStyle/>
                    <a:p>
                      <a:r>
                        <a:rPr lang="uk-UA" sz="1800" dirty="0">
                          <a:effectLst/>
                        </a:rPr>
                        <a:t>Високий рівень травматизму</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273286909"/>
                  </a:ext>
                </a:extLst>
              </a:tr>
              <a:tr h="55010">
                <a:tc rowSpan="2">
                  <a:txBody>
                    <a:bodyPr/>
                    <a:lstStyle/>
                    <a:p>
                      <a:r>
                        <a:rPr lang="uk-UA" sz="1800" dirty="0">
                          <a:effectLst/>
                        </a:rPr>
                        <a:t>Збільшення частки населення, яка потребує стороннього догляду</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r>
                        <a:rPr lang="uk-UA" sz="1800" dirty="0">
                          <a:effectLst/>
                        </a:rPr>
                        <a:t>Недоступність послуг психологічної підтримки населення в критичних станах</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2030593354"/>
                  </a:ext>
                </a:extLst>
              </a:tr>
              <a:tr h="1452277">
                <a:tc vMerge="1">
                  <a:txBody>
                    <a:bodyPr/>
                    <a:lstStyle/>
                    <a:p>
                      <a:endParaRPr lang="uk-UA"/>
                    </a:p>
                  </a:txBody>
                  <a:tcPr/>
                </a:tc>
                <a:tc vMerge="1">
                  <a:txBody>
                    <a:bodyPr/>
                    <a:lstStyle/>
                    <a:p>
                      <a:endParaRPr lang="uk-UA"/>
                    </a:p>
                  </a:txBody>
                  <a:tcPr/>
                </a:tc>
                <a:tc>
                  <a:txBody>
                    <a:bodyPr/>
                    <a:lstStyle/>
                    <a:p>
                      <a:r>
                        <a:rPr lang="uk-UA" sz="1800" dirty="0">
                          <a:effectLst/>
                        </a:rPr>
                        <a:t>Високий рівень застосування самолікування, в тому числі при станах, що несуть загрозу життю.</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5753797"/>
                  </a:ext>
                </a:extLst>
              </a:tr>
            </a:tbl>
          </a:graphicData>
        </a:graphic>
      </p:graphicFrame>
    </p:spTree>
    <p:extLst>
      <p:ext uri="{BB962C8B-B14F-4D97-AF65-F5344CB8AC3E}">
        <p14:creationId xmlns:p14="http://schemas.microsoft.com/office/powerpoint/2010/main" val="230933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FF90E8-878B-DA0D-D931-28898708BBC3}"/>
              </a:ext>
            </a:extLst>
          </p:cNvPr>
          <p:cNvSpPr>
            <a:spLocks noGrp="1"/>
          </p:cNvSpPr>
          <p:nvPr>
            <p:ph type="title"/>
          </p:nvPr>
        </p:nvSpPr>
        <p:spPr>
          <a:xfrm>
            <a:off x="838200" y="365126"/>
            <a:ext cx="10515600" cy="789118"/>
          </a:xfrm>
        </p:spPr>
        <p:txBody>
          <a:bodyPr>
            <a:normAutofit/>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Наслідки війни для громадського здоров’я в регіонах, які знаходяться в зоні активних бойових дій</a:t>
            </a:r>
            <a:endParaRPr lang="uk-UA" sz="2400" dirty="0"/>
          </a:p>
        </p:txBody>
      </p:sp>
      <p:graphicFrame>
        <p:nvGraphicFramePr>
          <p:cNvPr id="4" name="Объект 3">
            <a:extLst>
              <a:ext uri="{FF2B5EF4-FFF2-40B4-BE49-F238E27FC236}">
                <a16:creationId xmlns:a16="http://schemas.microsoft.com/office/drawing/2014/main" id="{803C56E3-E12A-CE80-6C20-654D9C4255C0}"/>
              </a:ext>
            </a:extLst>
          </p:cNvPr>
          <p:cNvGraphicFramePr>
            <a:graphicFrameLocks noGrp="1"/>
          </p:cNvGraphicFramePr>
          <p:nvPr>
            <p:ph idx="1"/>
            <p:extLst>
              <p:ext uri="{D42A27DB-BD31-4B8C-83A1-F6EECF244321}">
                <p14:modId xmlns:p14="http://schemas.microsoft.com/office/powerpoint/2010/main" val="198376598"/>
              </p:ext>
            </p:extLst>
          </p:nvPr>
        </p:nvGraphicFramePr>
        <p:xfrm>
          <a:off x="599607" y="1154244"/>
          <a:ext cx="11362542" cy="5718113"/>
        </p:xfrm>
        <a:graphic>
          <a:graphicData uri="http://schemas.openxmlformats.org/drawingml/2006/table">
            <a:tbl>
              <a:tblPr firstRow="1" firstCol="1" bandRow="1">
                <a:tableStyleId>{5C22544A-7EE6-4342-B048-85BDC9FD1C3A}</a:tableStyleId>
              </a:tblPr>
              <a:tblGrid>
                <a:gridCol w="3787514">
                  <a:extLst>
                    <a:ext uri="{9D8B030D-6E8A-4147-A177-3AD203B41FA5}">
                      <a16:colId xmlns:a16="http://schemas.microsoft.com/office/drawing/2014/main" val="2180987091"/>
                    </a:ext>
                  </a:extLst>
                </a:gridCol>
                <a:gridCol w="3787514">
                  <a:extLst>
                    <a:ext uri="{9D8B030D-6E8A-4147-A177-3AD203B41FA5}">
                      <a16:colId xmlns:a16="http://schemas.microsoft.com/office/drawing/2014/main" val="1480666284"/>
                    </a:ext>
                  </a:extLst>
                </a:gridCol>
                <a:gridCol w="3787514">
                  <a:extLst>
                    <a:ext uri="{9D8B030D-6E8A-4147-A177-3AD203B41FA5}">
                      <a16:colId xmlns:a16="http://schemas.microsoft.com/office/drawing/2014/main" val="3806525317"/>
                    </a:ext>
                  </a:extLst>
                </a:gridCol>
              </a:tblGrid>
              <a:tr h="281072">
                <a:tc>
                  <a:txBody>
                    <a:bodyPr/>
                    <a:lstStyle/>
                    <a:p>
                      <a:pPr algn="ctr"/>
                      <a:r>
                        <a:rPr lang="uk-UA" sz="1800" dirty="0">
                          <a:effectLst/>
                        </a:rPr>
                        <a:t>Медико-демографічні</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uk-UA" sz="1800">
                          <a:effectLst/>
                        </a:rPr>
                        <a:t>Соціально-економічні</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uk-UA" sz="1800">
                          <a:effectLst/>
                        </a:rPr>
                        <a:t>Поведінково-біологічні</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3467436"/>
                  </a:ext>
                </a:extLst>
              </a:tr>
              <a:tr h="762211">
                <a:tc rowSpan="2">
                  <a:txBody>
                    <a:bodyPr/>
                    <a:lstStyle/>
                    <a:p>
                      <a:r>
                        <a:rPr lang="uk-UA" sz="1800" dirty="0">
                          <a:effectLst/>
                        </a:rPr>
                        <a:t>Високий рівень вимушеної міграції населення на території, підконтрольні Україні та в країни Європи</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a:effectLst/>
                        </a:rPr>
                        <a:t>Зниження економічного стану населення </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sz="1800">
                          <a:effectLst/>
                        </a:rPr>
                        <a:t>Життя в постійному стресі із-за обстрілів</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8672037"/>
                  </a:ext>
                </a:extLst>
              </a:tr>
              <a:tr h="268384">
                <a:tc vMerge="1">
                  <a:txBody>
                    <a:bodyPr/>
                    <a:lstStyle/>
                    <a:p>
                      <a:endParaRPr lang="uk-UA"/>
                    </a:p>
                  </a:txBody>
                  <a:tcPr/>
                </a:tc>
                <a:tc rowSpan="2">
                  <a:txBody>
                    <a:bodyPr/>
                    <a:lstStyle/>
                    <a:p>
                      <a:r>
                        <a:rPr lang="uk-UA" sz="1800">
                          <a:effectLst/>
                        </a:rPr>
                        <a:t>Втрата місця роботи</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4">
                  <a:txBody>
                    <a:bodyPr/>
                    <a:lstStyle/>
                    <a:p>
                      <a:r>
                        <a:rPr lang="uk-UA" sz="1800">
                          <a:effectLst/>
                        </a:rPr>
                        <a:t>Часте і тривале перебування під час повітряних тривог та обстрілів в санітарно несприятливих умовах</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992041"/>
                  </a:ext>
                </a:extLst>
              </a:tr>
              <a:tr h="39037">
                <a:tc rowSpan="2">
                  <a:txBody>
                    <a:bodyPr/>
                    <a:lstStyle/>
                    <a:p>
                      <a:r>
                        <a:rPr lang="uk-UA" sz="1800">
                          <a:effectLst/>
                        </a:rPr>
                        <a:t>Зростання рівня передчасної смертності</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700326487"/>
                  </a:ext>
                </a:extLst>
              </a:tr>
              <a:tr h="476261">
                <a:tc vMerge="1">
                  <a:txBody>
                    <a:bodyPr/>
                    <a:lstStyle/>
                    <a:p>
                      <a:endParaRPr lang="uk-UA"/>
                    </a:p>
                  </a:txBody>
                  <a:tcPr/>
                </a:tc>
                <a:tc rowSpan="3">
                  <a:txBody>
                    <a:bodyPr/>
                    <a:lstStyle/>
                    <a:p>
                      <a:r>
                        <a:rPr lang="uk-UA" sz="1800" dirty="0">
                          <a:effectLst/>
                        </a:rPr>
                        <a:t>Втрата значною часткою населення власного житла</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2593912421"/>
                  </a:ext>
                </a:extLst>
              </a:tr>
              <a:tr h="246913">
                <a:tc rowSpan="5">
                  <a:txBody>
                    <a:bodyPr/>
                    <a:lstStyle/>
                    <a:p>
                      <a:r>
                        <a:rPr lang="uk-UA" sz="1800" dirty="0">
                          <a:effectLst/>
                        </a:rPr>
                        <a:t>Зростання рівня смертності населення без отримання медичної допомоги</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836945687"/>
                  </a:ext>
                </a:extLst>
              </a:tr>
              <a:tr h="39037">
                <a:tc vMerge="1">
                  <a:txBody>
                    <a:bodyPr/>
                    <a:lstStyle/>
                    <a:p>
                      <a:endParaRPr lang="uk-UA"/>
                    </a:p>
                  </a:txBody>
                  <a:tcPr/>
                </a:tc>
                <a:tc vMerge="1">
                  <a:txBody>
                    <a:bodyPr/>
                    <a:lstStyle/>
                    <a:p>
                      <a:endParaRPr lang="uk-UA"/>
                    </a:p>
                  </a:txBody>
                  <a:tcPr/>
                </a:tc>
                <a:tc rowSpan="2">
                  <a:txBody>
                    <a:bodyPr/>
                    <a:lstStyle/>
                    <a:p>
                      <a:r>
                        <a:rPr lang="uk-UA" sz="1800">
                          <a:effectLst/>
                        </a:rPr>
                        <a:t>Постійний страх втрати рідних та житла</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3380903"/>
                  </a:ext>
                </a:extLst>
              </a:tr>
              <a:tr h="476261">
                <a:tc vMerge="1">
                  <a:txBody>
                    <a:bodyPr/>
                    <a:lstStyle/>
                    <a:p>
                      <a:endParaRPr lang="uk-UA"/>
                    </a:p>
                  </a:txBody>
                  <a:tcPr/>
                </a:tc>
                <a:tc rowSpan="2">
                  <a:txBody>
                    <a:bodyPr/>
                    <a:lstStyle/>
                    <a:p>
                      <a:r>
                        <a:rPr lang="uk-UA" sz="1800" dirty="0">
                          <a:effectLst/>
                        </a:rPr>
                        <a:t>Втрата значною часткою населення соціального статусу</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920927088"/>
                  </a:ext>
                </a:extLst>
              </a:tr>
              <a:tr h="39037">
                <a:tc vMerge="1">
                  <a:txBody>
                    <a:bodyPr/>
                    <a:lstStyle/>
                    <a:p>
                      <a:endParaRPr lang="uk-UA"/>
                    </a:p>
                  </a:txBody>
                  <a:tcPr/>
                </a:tc>
                <a:tc vMerge="1">
                  <a:txBody>
                    <a:bodyPr/>
                    <a:lstStyle/>
                    <a:p>
                      <a:endParaRPr lang="uk-UA"/>
                    </a:p>
                  </a:txBody>
                  <a:tcPr/>
                </a:tc>
                <a:tc rowSpan="3">
                  <a:txBody>
                    <a:bodyPr/>
                    <a:lstStyle/>
                    <a:p>
                      <a:r>
                        <a:rPr lang="uk-UA" sz="1800" dirty="0">
                          <a:effectLst/>
                        </a:rPr>
                        <a:t>Зниження якості екології навколишнього середовища</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2356472"/>
                  </a:ext>
                </a:extLst>
              </a:tr>
              <a:tr h="39037">
                <a:tc vMerge="1">
                  <a:txBody>
                    <a:bodyPr/>
                    <a:lstStyle/>
                    <a:p>
                      <a:endParaRPr lang="uk-UA"/>
                    </a:p>
                  </a:txBody>
                  <a:tcPr/>
                </a:tc>
                <a:tc rowSpan="2">
                  <a:txBody>
                    <a:bodyPr/>
                    <a:lstStyle/>
                    <a:p>
                      <a:r>
                        <a:rPr lang="uk-UA" sz="1800">
                          <a:effectLst/>
                        </a:rPr>
                        <a:t>Зниження доступу до продуктів харчування</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2815487592"/>
                  </a:ext>
                </a:extLst>
              </a:tr>
              <a:tr h="476261">
                <a:tc rowSpan="6">
                  <a:txBody>
                    <a:bodyPr/>
                    <a:lstStyle/>
                    <a:p>
                      <a:r>
                        <a:rPr lang="uk-UA" sz="1800" dirty="0">
                          <a:effectLst/>
                        </a:rPr>
                        <a:t>Зростання захворюваності населення на соціально значущі хвороби: злоякісні новоутворення, туберкульоз, захворювання системи кровообігу, цукровий діабет, хвороби органів дихання, з збільшенням частки їх виявлення в занедбаних стадіях або при їх ускладненнях</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389471116"/>
                  </a:ext>
                </a:extLst>
              </a:tr>
              <a:tr h="647050">
                <a:tc vMerge="1">
                  <a:txBody>
                    <a:bodyPr/>
                    <a:lstStyle/>
                    <a:p>
                      <a:endParaRPr lang="uk-UA"/>
                    </a:p>
                  </a:txBody>
                  <a:tcPr/>
                </a:tc>
                <a:tc>
                  <a:txBody>
                    <a:bodyPr/>
                    <a:lstStyle/>
                    <a:p>
                      <a:r>
                        <a:rPr lang="uk-UA" sz="1800" dirty="0">
                          <a:effectLst/>
                        </a:rPr>
                        <a:t>Зниження якості умов проживання</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r>
                        <a:rPr lang="uk-UA" sz="1800">
                          <a:effectLst/>
                        </a:rPr>
                        <a:t>Зниження доступу до питної  вoди та погіршення її якості</a:t>
                      </a:r>
                      <a:endParaRPr lang="uk-UA"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8212974"/>
                  </a:ext>
                </a:extLst>
              </a:tr>
              <a:tr h="39037">
                <a:tc vMerge="1">
                  <a:txBody>
                    <a:bodyPr/>
                    <a:lstStyle/>
                    <a:p>
                      <a:endParaRPr lang="uk-UA"/>
                    </a:p>
                  </a:txBody>
                  <a:tcPr/>
                </a:tc>
                <a:tc rowSpan="2">
                  <a:txBody>
                    <a:bodyPr/>
                    <a:lstStyle/>
                    <a:p>
                      <a:r>
                        <a:rPr lang="uk-UA" sz="1800" dirty="0">
                          <a:effectLst/>
                        </a:rPr>
                        <a:t>Значне пошкодження  інфраструктури системи  енергопостачання</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940517364"/>
                  </a:ext>
                </a:extLst>
              </a:tr>
              <a:tr h="733909">
                <a:tc vMerge="1">
                  <a:txBody>
                    <a:bodyPr/>
                    <a:lstStyle/>
                    <a:p>
                      <a:endParaRPr lang="uk-UA"/>
                    </a:p>
                  </a:txBody>
                  <a:tcPr/>
                </a:tc>
                <a:tc vMerge="1">
                  <a:txBody>
                    <a:bodyPr/>
                    <a:lstStyle/>
                    <a:p>
                      <a:endParaRPr lang="uk-UA"/>
                    </a:p>
                  </a:txBody>
                  <a:tcPr/>
                </a:tc>
                <a:tc rowSpan="2">
                  <a:txBody>
                    <a:bodyPr/>
                    <a:lstStyle/>
                    <a:p>
                      <a:r>
                        <a:rPr lang="uk-UA" sz="1800" dirty="0">
                          <a:effectLst/>
                        </a:rPr>
                        <a:t>Зниження якості харчування</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4395882"/>
                  </a:ext>
                </a:extLst>
              </a:tr>
              <a:tr h="39037">
                <a:tc vMerge="1">
                  <a:txBody>
                    <a:bodyPr/>
                    <a:lstStyle/>
                    <a:p>
                      <a:endParaRPr lang="uk-UA"/>
                    </a:p>
                  </a:txBody>
                  <a:tcPr/>
                </a:tc>
                <a:tc rowSpan="2">
                  <a:txBody>
                    <a:bodyPr/>
                    <a:lstStyle/>
                    <a:p>
                      <a:r>
                        <a:rPr lang="uk-UA" sz="1800" dirty="0">
                          <a:effectLst/>
                        </a:rPr>
                        <a:t>Значне пошкодження  інфраструктури системи  водопостачання</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604945423"/>
                  </a:ext>
                </a:extLst>
              </a:tr>
              <a:tr h="898844">
                <a:tc vMerge="1">
                  <a:txBody>
                    <a:bodyPr/>
                    <a:lstStyle/>
                    <a:p>
                      <a:endParaRPr lang="uk-UA"/>
                    </a:p>
                  </a:txBody>
                  <a:tcPr/>
                </a:tc>
                <a:tc vMerge="1">
                  <a:txBody>
                    <a:bodyPr/>
                    <a:lstStyle/>
                    <a:p>
                      <a:endParaRPr lang="uk-UA"/>
                    </a:p>
                  </a:txBody>
                  <a:tcPr/>
                </a:tc>
                <a:tc>
                  <a:txBody>
                    <a:bodyPr/>
                    <a:lstStyle/>
                    <a:p>
                      <a:r>
                        <a:rPr lang="uk-UA" sz="1800" dirty="0">
                          <a:effectLst/>
                        </a:rPr>
                        <a:t>Низький рівень вакцинації</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7106796"/>
                  </a:ext>
                </a:extLst>
              </a:tr>
            </a:tbl>
          </a:graphicData>
        </a:graphic>
      </p:graphicFrame>
    </p:spTree>
    <p:extLst>
      <p:ext uri="{BB962C8B-B14F-4D97-AF65-F5344CB8AC3E}">
        <p14:creationId xmlns:p14="http://schemas.microsoft.com/office/powerpoint/2010/main" val="3692576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5C554C-886A-B106-5471-1D2CB9A10C44}"/>
              </a:ext>
            </a:extLst>
          </p:cNvPr>
          <p:cNvSpPr>
            <a:spLocks noGrp="1"/>
          </p:cNvSpPr>
          <p:nvPr>
            <p:ph type="title"/>
          </p:nvPr>
        </p:nvSpPr>
        <p:spPr>
          <a:xfrm>
            <a:off x="838200" y="209862"/>
            <a:ext cx="10515600" cy="839450"/>
          </a:xfrm>
        </p:spPr>
        <p:txBody>
          <a:bodyPr>
            <a:noAutofit/>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Наслідки війни для громадського здоров’я в регіонах, які знаходяться в зоні активних бойових дій</a:t>
            </a:r>
            <a:endParaRPr lang="uk-UA" sz="2400" dirty="0"/>
          </a:p>
        </p:txBody>
      </p:sp>
      <p:graphicFrame>
        <p:nvGraphicFramePr>
          <p:cNvPr id="4" name="Объект 3">
            <a:extLst>
              <a:ext uri="{FF2B5EF4-FFF2-40B4-BE49-F238E27FC236}">
                <a16:creationId xmlns:a16="http://schemas.microsoft.com/office/drawing/2014/main" id="{A597B947-51B6-1C27-1709-699556E8DDD7}"/>
              </a:ext>
            </a:extLst>
          </p:cNvPr>
          <p:cNvGraphicFramePr>
            <a:graphicFrameLocks noGrp="1"/>
          </p:cNvGraphicFramePr>
          <p:nvPr>
            <p:ph idx="1"/>
            <p:extLst>
              <p:ext uri="{D42A27DB-BD31-4B8C-83A1-F6EECF244321}">
                <p14:modId xmlns:p14="http://schemas.microsoft.com/office/powerpoint/2010/main" val="3405033155"/>
              </p:ext>
            </p:extLst>
          </p:nvPr>
        </p:nvGraphicFramePr>
        <p:xfrm>
          <a:off x="389744" y="1049312"/>
          <a:ext cx="11332565" cy="6079623"/>
        </p:xfrm>
        <a:graphic>
          <a:graphicData uri="http://schemas.openxmlformats.org/drawingml/2006/table">
            <a:tbl>
              <a:tblPr firstRow="1" firstCol="1" bandRow="1">
                <a:tableStyleId>{5C22544A-7EE6-4342-B048-85BDC9FD1C3A}</a:tableStyleId>
              </a:tblPr>
              <a:tblGrid>
                <a:gridCol w="3828260">
                  <a:extLst>
                    <a:ext uri="{9D8B030D-6E8A-4147-A177-3AD203B41FA5}">
                      <a16:colId xmlns:a16="http://schemas.microsoft.com/office/drawing/2014/main" val="3198889190"/>
                    </a:ext>
                  </a:extLst>
                </a:gridCol>
                <a:gridCol w="3676045">
                  <a:extLst>
                    <a:ext uri="{9D8B030D-6E8A-4147-A177-3AD203B41FA5}">
                      <a16:colId xmlns:a16="http://schemas.microsoft.com/office/drawing/2014/main" val="2515287955"/>
                    </a:ext>
                  </a:extLst>
                </a:gridCol>
                <a:gridCol w="3828260">
                  <a:extLst>
                    <a:ext uri="{9D8B030D-6E8A-4147-A177-3AD203B41FA5}">
                      <a16:colId xmlns:a16="http://schemas.microsoft.com/office/drawing/2014/main" val="4173330972"/>
                    </a:ext>
                  </a:extLst>
                </a:gridCol>
              </a:tblGrid>
              <a:tr h="218715">
                <a:tc rowSpan="2">
                  <a:txBody>
                    <a:bodyPr/>
                    <a:lstStyle/>
                    <a:p>
                      <a:r>
                        <a:rPr lang="uk-UA" sz="1400" dirty="0">
                          <a:effectLst/>
                        </a:rPr>
                        <a:t> </a:t>
                      </a: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a:txBody>
                    <a:bodyPr/>
                    <a:lstStyle/>
                    <a:p>
                      <a:r>
                        <a:rPr lang="uk-UA" sz="1100">
                          <a:effectLst/>
                        </a:rPr>
                        <a:t> </a:t>
                      </a:r>
                      <a:endPar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rowSpan="2">
                  <a:txBody>
                    <a:bodyPr/>
                    <a:lstStyle/>
                    <a:p>
                      <a:r>
                        <a:rPr lang="uk-UA" sz="1600">
                          <a:effectLst/>
                        </a:rPr>
                        <a:t>Зниження рівня відношення до здоров’я, як до особистого пріоритету</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extLst>
                  <a:ext uri="{0D108BD9-81ED-4DB2-BD59-A6C34878D82A}">
                    <a16:rowId xmlns:a16="http://schemas.microsoft.com/office/drawing/2014/main" val="211334439"/>
                  </a:ext>
                </a:extLst>
              </a:tr>
              <a:tr h="408901">
                <a:tc vMerge="1">
                  <a:txBody>
                    <a:bodyPr/>
                    <a:lstStyle/>
                    <a:p>
                      <a:endParaRPr lang="uk-UA"/>
                    </a:p>
                  </a:txBody>
                  <a:tcPr/>
                </a:tc>
                <a:tc rowSpan="2">
                  <a:txBody>
                    <a:bodyPr/>
                    <a:lstStyle/>
                    <a:p>
                      <a:r>
                        <a:rPr lang="uk-UA" sz="1600">
                          <a:effectLst/>
                        </a:rPr>
                        <a:t>Зниження чи відсутність доступу до регулярної об’єктивної інформації</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extLst>
                  <a:ext uri="{0D108BD9-81ED-4DB2-BD59-A6C34878D82A}">
                    <a16:rowId xmlns:a16="http://schemas.microsoft.com/office/drawing/2014/main" val="1914285069"/>
                  </a:ext>
                </a:extLst>
              </a:tr>
              <a:tr h="218715">
                <a:tc rowSpan="2">
                  <a:txBody>
                    <a:bodyPr/>
                    <a:lstStyle/>
                    <a:p>
                      <a:r>
                        <a:rPr lang="uk-UA" sz="1600" dirty="0">
                          <a:effectLst/>
                        </a:rPr>
                        <a:t>Зростання рівня </a:t>
                      </a:r>
                      <a:r>
                        <a:rPr lang="uk-UA" sz="1600" dirty="0" err="1">
                          <a:effectLst/>
                        </a:rPr>
                        <a:t>інвалідизації</a:t>
                      </a:r>
                      <a:r>
                        <a:rPr lang="uk-UA" sz="1600" dirty="0">
                          <a:effectLst/>
                        </a:rPr>
                        <a:t> населення</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tc rowSpan="2">
                  <a:txBody>
                    <a:bodyPr/>
                    <a:lstStyle/>
                    <a:p>
                      <a:r>
                        <a:rPr lang="uk-UA" sz="1600">
                          <a:effectLst/>
                        </a:rPr>
                        <a:t>Низький рівень поведінки, скерованої на профілактику захворювань</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extLst>
                  <a:ext uri="{0D108BD9-81ED-4DB2-BD59-A6C34878D82A}">
                    <a16:rowId xmlns:a16="http://schemas.microsoft.com/office/drawing/2014/main" val="2603559990"/>
                  </a:ext>
                </a:extLst>
              </a:tr>
              <a:tr h="408901">
                <a:tc vMerge="1">
                  <a:txBody>
                    <a:bodyPr/>
                    <a:lstStyle/>
                    <a:p>
                      <a:endParaRPr lang="uk-UA"/>
                    </a:p>
                  </a:txBody>
                  <a:tcPr/>
                </a:tc>
                <a:tc rowSpan="2">
                  <a:txBody>
                    <a:bodyPr/>
                    <a:lstStyle/>
                    <a:p>
                      <a:r>
                        <a:rPr lang="uk-UA" sz="1600">
                          <a:effectLst/>
                        </a:rPr>
                        <a:t>Значне пошкодження  інфраструктури системи охорони здоров’я</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extLst>
                  <a:ext uri="{0D108BD9-81ED-4DB2-BD59-A6C34878D82A}">
                    <a16:rowId xmlns:a16="http://schemas.microsoft.com/office/drawing/2014/main" val="2860172391"/>
                  </a:ext>
                </a:extLst>
              </a:tr>
              <a:tr h="436637">
                <a:tc>
                  <a:txBody>
                    <a:bodyPr/>
                    <a:lstStyle/>
                    <a:p>
                      <a:r>
                        <a:rPr lang="uk-UA" sz="1600">
                          <a:effectLst/>
                        </a:rPr>
                        <a:t>Зростання рівня інфекційних захворювань</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tc>
                  <a:txBody>
                    <a:bodyPr/>
                    <a:lstStyle/>
                    <a:p>
                      <a:r>
                        <a:rPr lang="uk-UA" sz="1600">
                          <a:effectLst/>
                        </a:rPr>
                        <a:t>Постійний страх за життя та здоров’я рідних людей</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extLst>
                  <a:ext uri="{0D108BD9-81ED-4DB2-BD59-A6C34878D82A}">
                    <a16:rowId xmlns:a16="http://schemas.microsoft.com/office/drawing/2014/main" val="2794061399"/>
                  </a:ext>
                </a:extLst>
              </a:tr>
              <a:tr h="627615">
                <a:tc>
                  <a:txBody>
                    <a:bodyPr/>
                    <a:lstStyle/>
                    <a:p>
                      <a:r>
                        <a:rPr lang="uk-UA" sz="1600">
                          <a:effectLst/>
                        </a:rPr>
                        <a:t>Високий ризик розвитку посттравматичного стресового розладу</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a:txBody>
                    <a:bodyPr/>
                    <a:lstStyle/>
                    <a:p>
                      <a:r>
                        <a:rPr lang="uk-UA" sz="1600">
                          <a:effectLst/>
                        </a:rPr>
                        <a:t>Вимушений розрив сімей</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a:txBody>
                    <a:bodyPr/>
                    <a:lstStyle/>
                    <a:p>
                      <a:r>
                        <a:rPr lang="uk-UA" sz="1600">
                          <a:effectLst/>
                        </a:rPr>
                        <a:t>Зниження рівня санітарної культури населення</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extLst>
                  <a:ext uri="{0D108BD9-81ED-4DB2-BD59-A6C34878D82A}">
                    <a16:rowId xmlns:a16="http://schemas.microsoft.com/office/drawing/2014/main" val="2204256156"/>
                  </a:ext>
                </a:extLst>
              </a:tr>
              <a:tr h="397806">
                <a:tc rowSpan="3">
                  <a:txBody>
                    <a:bodyPr/>
                    <a:lstStyle/>
                    <a:p>
                      <a:r>
                        <a:rPr lang="uk-UA" sz="1600">
                          <a:effectLst/>
                        </a:rPr>
                        <a:t>Ментальне виснаження із зростанням рівня психологічних та психічних проблем</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a:txBody>
                    <a:bodyPr/>
                    <a:lstStyle/>
                    <a:p>
                      <a:r>
                        <a:rPr lang="uk-UA" sz="1600">
                          <a:effectLst/>
                        </a:rPr>
                        <a:t>Втрата зв’язку з рідними</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rowSpan="2">
                  <a:txBody>
                    <a:bodyPr/>
                    <a:lstStyle/>
                    <a:p>
                      <a:r>
                        <a:rPr lang="uk-UA" sz="1600" dirty="0">
                          <a:effectLst/>
                        </a:rPr>
                        <a:t>В холодний період життя при низьких температурах для значної частки населення</a:t>
                      </a:r>
                    </a:p>
                    <a:p>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extLst>
                  <a:ext uri="{0D108BD9-81ED-4DB2-BD59-A6C34878D82A}">
                    <a16:rowId xmlns:a16="http://schemas.microsoft.com/office/drawing/2014/main" val="960764817"/>
                  </a:ext>
                </a:extLst>
              </a:tr>
              <a:tr h="459095">
                <a:tc vMerge="1">
                  <a:txBody>
                    <a:bodyPr/>
                    <a:lstStyle/>
                    <a:p>
                      <a:endParaRPr lang="uk-UA"/>
                    </a:p>
                  </a:txBody>
                  <a:tcPr/>
                </a:tc>
                <a:tc rowSpan="3">
                  <a:txBody>
                    <a:bodyPr/>
                    <a:lstStyle/>
                    <a:p>
                      <a:r>
                        <a:rPr lang="uk-UA" sz="1600">
                          <a:effectLst/>
                        </a:rPr>
                        <a:t>Зниження доступу до медичних послуг, в тому числі екстреної медичної допомоги та послуг з відновного лікування і паліативної допомоги.</a:t>
                      </a:r>
                      <a:endParaRPr lang="uk-UA"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extLst>
                  <a:ext uri="{0D108BD9-81ED-4DB2-BD59-A6C34878D82A}">
                    <a16:rowId xmlns:a16="http://schemas.microsoft.com/office/drawing/2014/main" val="2886004750"/>
                  </a:ext>
                </a:extLst>
              </a:tr>
              <a:tr h="31737">
                <a:tc vMerge="1">
                  <a:txBody>
                    <a:bodyPr/>
                    <a:lstStyle/>
                    <a:p>
                      <a:endParaRPr lang="uk-UA"/>
                    </a:p>
                  </a:txBody>
                  <a:tcPr/>
                </a:tc>
                <a:tc vMerge="1">
                  <a:txBody>
                    <a:bodyPr/>
                    <a:lstStyle/>
                    <a:p>
                      <a:endParaRPr lang="uk-UA"/>
                    </a:p>
                  </a:txBody>
                  <a:tcPr/>
                </a:tc>
                <a:tc rowSpan="4">
                  <a:txBody>
                    <a:bodyPr/>
                    <a:lstStyle/>
                    <a:p>
                      <a:pPr>
                        <a:lnSpc>
                          <a:spcPct val="115000"/>
                        </a:lnSpc>
                      </a:pPr>
                      <a:r>
                        <a:rPr lang="uk-UA" sz="1600" dirty="0">
                          <a:effectLst/>
                        </a:rPr>
                        <a:t>Високий рівень звернення за допомогою при захворюваннях до знахарів та самолікування, в тому числі при станах, що несуть загрозу життю</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extLst>
                  <a:ext uri="{0D108BD9-81ED-4DB2-BD59-A6C34878D82A}">
                    <a16:rowId xmlns:a16="http://schemas.microsoft.com/office/drawing/2014/main" val="1729221839"/>
                  </a:ext>
                </a:extLst>
              </a:tr>
              <a:tr h="993724">
                <a:tc rowSpan="2">
                  <a:txBody>
                    <a:bodyPr/>
                    <a:lstStyle/>
                    <a:p>
                      <a:r>
                        <a:rPr lang="uk-UA" sz="1800" dirty="0">
                          <a:effectLst/>
                        </a:rPr>
                        <a:t>Зростання кількості наркотичної, алкогольної та інших </a:t>
                      </a:r>
                      <a:r>
                        <a:rPr lang="uk-UA" sz="1800" dirty="0" err="1">
                          <a:effectLst/>
                        </a:rPr>
                        <a:t>залежностей</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1553924613"/>
                  </a:ext>
                </a:extLst>
              </a:tr>
              <a:tr h="836820">
                <a:tc vMerge="1">
                  <a:txBody>
                    <a:bodyPr/>
                    <a:lstStyle/>
                    <a:p>
                      <a:endParaRPr lang="uk-UA"/>
                    </a:p>
                  </a:txBody>
                  <a:tcPr/>
                </a:tc>
                <a:tc>
                  <a:txBody>
                    <a:bodyPr/>
                    <a:lstStyle/>
                    <a:p>
                      <a:r>
                        <a:rPr lang="uk-UA" sz="1600" dirty="0">
                          <a:effectLst/>
                        </a:rPr>
                        <a:t>Низький рівень профілактичної спроможності діяльності закладів охорони здоров’я</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extLst>
                  <a:ext uri="{0D108BD9-81ED-4DB2-BD59-A6C34878D82A}">
                    <a16:rowId xmlns:a16="http://schemas.microsoft.com/office/drawing/2014/main" val="2746464276"/>
                  </a:ext>
                </a:extLst>
              </a:tr>
              <a:tr h="627615">
                <a:tc>
                  <a:txBody>
                    <a:bodyPr/>
                    <a:lstStyle/>
                    <a:p>
                      <a:r>
                        <a:rPr lang="uk-UA" sz="1600" dirty="0">
                          <a:effectLst/>
                        </a:rPr>
                        <a:t>Високий рівень травматизму цивільного населення внаслідок бойових дій</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a:txBody>
                    <a:bodyPr/>
                    <a:lstStyle/>
                    <a:p>
                      <a:r>
                        <a:rPr lang="uk-UA" sz="1600" dirty="0">
                          <a:effectLst/>
                        </a:rPr>
                        <a:t>Зниження доступу до лікарських засобів</a:t>
                      </a:r>
                      <a:endParaRPr lang="uk-UA"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95" marR="68495" marT="0" marB="0"/>
                </a:tc>
                <a:tc vMerge="1">
                  <a:txBody>
                    <a:bodyPr/>
                    <a:lstStyle/>
                    <a:p>
                      <a:endParaRPr lang="uk-UA"/>
                    </a:p>
                  </a:txBody>
                  <a:tcPr/>
                </a:tc>
                <a:extLst>
                  <a:ext uri="{0D108BD9-81ED-4DB2-BD59-A6C34878D82A}">
                    <a16:rowId xmlns:a16="http://schemas.microsoft.com/office/drawing/2014/main" val="199526613"/>
                  </a:ext>
                </a:extLst>
              </a:tr>
            </a:tbl>
          </a:graphicData>
        </a:graphic>
      </p:graphicFrame>
    </p:spTree>
    <p:extLst>
      <p:ext uri="{BB962C8B-B14F-4D97-AF65-F5344CB8AC3E}">
        <p14:creationId xmlns:p14="http://schemas.microsoft.com/office/powerpoint/2010/main" val="330176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CAAF23-2682-9F65-F9E1-EA82951AB950}"/>
              </a:ext>
            </a:extLst>
          </p:cNvPr>
          <p:cNvSpPr>
            <a:spLocks noGrp="1"/>
          </p:cNvSpPr>
          <p:nvPr>
            <p:ph type="title"/>
          </p:nvPr>
        </p:nvSpPr>
        <p:spPr>
          <a:xfrm>
            <a:off x="838200" y="365126"/>
            <a:ext cx="10515600" cy="834088"/>
          </a:xfrm>
        </p:spPr>
        <p:txBody>
          <a:bodyPr>
            <a:normAutofit/>
          </a:bodyPr>
          <a:lstStyle/>
          <a:p>
            <a:pPr algn="ctr"/>
            <a:r>
              <a:rPr lang="uk-UA" sz="2400" b="1" dirty="0">
                <a:effectLst/>
                <a:latin typeface="Calibri" panose="020F0502020204030204" pitchFamily="34" charset="0"/>
                <a:ea typeface="Calibri" panose="020F0502020204030204" pitchFamily="34" charset="0"/>
                <a:cs typeface="Times New Roman" panose="02020603050405020304" pitchFamily="18" charset="0"/>
              </a:rPr>
              <a:t>Наслідки війни для громадського здоров’я в регіонах, які знаходяться в зоні активних бойових дій</a:t>
            </a:r>
            <a:endParaRPr lang="uk-UA" sz="2400" dirty="0"/>
          </a:p>
        </p:txBody>
      </p:sp>
      <p:graphicFrame>
        <p:nvGraphicFramePr>
          <p:cNvPr id="4" name="Объект 3">
            <a:extLst>
              <a:ext uri="{FF2B5EF4-FFF2-40B4-BE49-F238E27FC236}">
                <a16:creationId xmlns:a16="http://schemas.microsoft.com/office/drawing/2014/main" id="{2A1C06B9-F499-3871-593F-3D5AEE4BAA15}"/>
              </a:ext>
            </a:extLst>
          </p:cNvPr>
          <p:cNvGraphicFramePr>
            <a:graphicFrameLocks noGrp="1"/>
          </p:cNvGraphicFramePr>
          <p:nvPr>
            <p:ph idx="1"/>
            <p:extLst>
              <p:ext uri="{D42A27DB-BD31-4B8C-83A1-F6EECF244321}">
                <p14:modId xmlns:p14="http://schemas.microsoft.com/office/powerpoint/2010/main" val="1215408547"/>
              </p:ext>
            </p:extLst>
          </p:nvPr>
        </p:nvGraphicFramePr>
        <p:xfrm>
          <a:off x="434715" y="1199214"/>
          <a:ext cx="11272602" cy="5293659"/>
        </p:xfrm>
        <a:graphic>
          <a:graphicData uri="http://schemas.openxmlformats.org/drawingml/2006/table">
            <a:tbl>
              <a:tblPr firstRow="1" firstCol="1" bandRow="1">
                <a:tableStyleId>{5C22544A-7EE6-4342-B048-85BDC9FD1C3A}</a:tableStyleId>
              </a:tblPr>
              <a:tblGrid>
                <a:gridCol w="3808004">
                  <a:extLst>
                    <a:ext uri="{9D8B030D-6E8A-4147-A177-3AD203B41FA5}">
                      <a16:colId xmlns:a16="http://schemas.microsoft.com/office/drawing/2014/main" val="159289982"/>
                    </a:ext>
                  </a:extLst>
                </a:gridCol>
                <a:gridCol w="3656594">
                  <a:extLst>
                    <a:ext uri="{9D8B030D-6E8A-4147-A177-3AD203B41FA5}">
                      <a16:colId xmlns:a16="http://schemas.microsoft.com/office/drawing/2014/main" val="1478553552"/>
                    </a:ext>
                  </a:extLst>
                </a:gridCol>
                <a:gridCol w="3808004">
                  <a:extLst>
                    <a:ext uri="{9D8B030D-6E8A-4147-A177-3AD203B41FA5}">
                      <a16:colId xmlns:a16="http://schemas.microsoft.com/office/drawing/2014/main" val="3427412616"/>
                    </a:ext>
                  </a:extLst>
                </a:gridCol>
              </a:tblGrid>
              <a:tr h="2384004">
                <a:tc rowSpan="3">
                  <a:txBody>
                    <a:bodyPr/>
                    <a:lstStyle/>
                    <a:p>
                      <a:pPr algn="ctr"/>
                      <a:r>
                        <a:rPr lang="uk-UA" sz="2400">
                          <a:effectLst/>
                        </a:rPr>
                        <a:t>Зниження рівня показника бажаної вагітності </a:t>
                      </a:r>
                      <a:endParaRPr lang="uk-UA"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uk-UA" sz="2400" dirty="0">
                          <a:effectLst/>
                        </a:rPr>
                        <a:t>Низький рівень доступу до мережі Інтернет </a:t>
                      </a:r>
                      <a:endParaRPr lang="uk-UA"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r>
                        <a:rPr lang="uk-UA" sz="2400" dirty="0">
                          <a:effectLst/>
                        </a:rPr>
                        <a:t>Життя значної частки населення тривалий час без електропостачання</a:t>
                      </a:r>
                      <a:endParaRPr lang="uk-UA"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7036760"/>
                  </a:ext>
                </a:extLst>
              </a:tr>
              <a:tr h="106191">
                <a:tc vMerge="1">
                  <a:txBody>
                    <a:bodyPr/>
                    <a:lstStyle/>
                    <a:p>
                      <a:endParaRPr lang="uk-UA"/>
                    </a:p>
                  </a:txBody>
                  <a:tcPr/>
                </a:tc>
                <a:tc rowSpan="3">
                  <a:txBody>
                    <a:bodyPr/>
                    <a:lstStyle/>
                    <a:p>
                      <a:r>
                        <a:rPr lang="uk-UA" sz="2000">
                          <a:effectLst/>
                        </a:rPr>
                        <a:t>Погана якість або відсутність мобільного зв’язку </a:t>
                      </a:r>
                      <a:endParaRPr lang="uk-U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3399187283"/>
                  </a:ext>
                </a:extLst>
              </a:tr>
              <a:tr h="106191">
                <a:tc vMerge="1">
                  <a:txBody>
                    <a:bodyPr/>
                    <a:lstStyle/>
                    <a:p>
                      <a:endParaRPr lang="uk-UA"/>
                    </a:p>
                  </a:txBody>
                  <a:tcPr/>
                </a:tc>
                <a:tc vMerge="1">
                  <a:txBody>
                    <a:bodyPr/>
                    <a:lstStyle/>
                    <a:p>
                      <a:endParaRPr lang="uk-UA"/>
                    </a:p>
                  </a:txBody>
                  <a:tcPr/>
                </a:tc>
                <a:tc rowSpan="3">
                  <a:txBody>
                    <a:bodyPr/>
                    <a:lstStyle/>
                    <a:p>
                      <a:r>
                        <a:rPr lang="uk-UA" sz="2000">
                          <a:effectLst/>
                        </a:rPr>
                        <a:t>Зниження якості отриманої інформації санітарно-гігієнічного характеру та інформації профілактичної спрямованості</a:t>
                      </a:r>
                      <a:endParaRPr lang="uk-U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529583"/>
                  </a:ext>
                </a:extLst>
              </a:tr>
              <a:tr h="488483">
                <a:tc rowSpan="3">
                  <a:txBody>
                    <a:bodyPr/>
                    <a:lstStyle/>
                    <a:p>
                      <a:r>
                        <a:rPr lang="uk-UA" sz="2000">
                          <a:effectLst/>
                        </a:rPr>
                        <a:t>Збільшення частки населення старших вікових груп, осіб з особливими потребами та одиноких осіб, які потребують стороннього догляду</a:t>
                      </a:r>
                      <a:endParaRPr lang="uk-UA"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tc vMerge="1">
                  <a:txBody>
                    <a:bodyPr/>
                    <a:lstStyle/>
                    <a:p>
                      <a:endParaRPr lang="uk-UA"/>
                    </a:p>
                  </a:txBody>
                  <a:tcPr/>
                </a:tc>
                <a:extLst>
                  <a:ext uri="{0D108BD9-81ED-4DB2-BD59-A6C34878D82A}">
                    <a16:rowId xmlns:a16="http://schemas.microsoft.com/office/drawing/2014/main" val="3426096893"/>
                  </a:ext>
                </a:extLst>
              </a:tr>
              <a:tr h="807058">
                <a:tc vMerge="1">
                  <a:txBody>
                    <a:bodyPr/>
                    <a:lstStyle/>
                    <a:p>
                      <a:endParaRPr lang="uk-UA"/>
                    </a:p>
                  </a:txBody>
                  <a:tcPr/>
                </a:tc>
                <a:tc rowSpan="2">
                  <a:txBody>
                    <a:bodyPr/>
                    <a:lstStyle/>
                    <a:p>
                      <a:r>
                        <a:rPr lang="uk-UA" sz="2000" dirty="0">
                          <a:effectLst/>
                        </a:rPr>
                        <a:t>Недоступність послуг із профілактики </a:t>
                      </a:r>
                      <a:r>
                        <a:rPr lang="uk-UA" sz="2000" dirty="0" err="1">
                          <a:effectLst/>
                        </a:rPr>
                        <a:t>саморуйнівної</a:t>
                      </a:r>
                      <a:r>
                        <a:rPr lang="uk-UA" sz="2000" dirty="0">
                          <a:effectLst/>
                        </a:rPr>
                        <a:t> поведінки та самогубств та психологічної підтримки при критичних станах</a:t>
                      </a:r>
                      <a:endPar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955192924"/>
                  </a:ext>
                </a:extLst>
              </a:tr>
              <a:tr h="1401732">
                <a:tc vMerge="1">
                  <a:txBody>
                    <a:bodyPr/>
                    <a:lstStyle/>
                    <a:p>
                      <a:endParaRPr lang="uk-UA"/>
                    </a:p>
                  </a:txBody>
                  <a:tcPr/>
                </a:tc>
                <a:tc vMerge="1">
                  <a:txBody>
                    <a:bodyPr/>
                    <a:lstStyle/>
                    <a:p>
                      <a:endParaRPr lang="uk-UA"/>
                    </a:p>
                  </a:txBody>
                  <a:tcPr/>
                </a:tc>
                <a:tc>
                  <a:txBody>
                    <a:bodyPr/>
                    <a:lstStyle/>
                    <a:p>
                      <a:r>
                        <a:rPr lang="uk-UA" sz="2000" dirty="0">
                          <a:effectLst/>
                        </a:rPr>
                        <a:t>Втрата попередніх сталих умов комфортного та якісного проживання </a:t>
                      </a:r>
                      <a:endPar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3395184"/>
                  </a:ext>
                </a:extLst>
              </a:tr>
            </a:tbl>
          </a:graphicData>
        </a:graphic>
      </p:graphicFrame>
    </p:spTree>
    <p:extLst>
      <p:ext uri="{BB962C8B-B14F-4D97-AF65-F5344CB8AC3E}">
        <p14:creationId xmlns:p14="http://schemas.microsoft.com/office/powerpoint/2010/main" val="16422118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2259</Words>
  <Application>Microsoft Office PowerPoint</Application>
  <PresentationFormat>Широкоэкранный</PresentationFormat>
  <Paragraphs>228</Paragraphs>
  <Slides>22</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Calibri Light</vt:lpstr>
      <vt:lpstr>Times</vt:lpstr>
      <vt:lpstr>Times New Roman</vt:lpstr>
      <vt:lpstr>Тема Office</vt:lpstr>
      <vt:lpstr>Науково-методичний  семінар </vt:lpstr>
      <vt:lpstr>Категорії територій:</vt:lpstr>
      <vt:lpstr>Групи негативного впливу</vt:lpstr>
      <vt:lpstr>Наслідки війни для громадського здоров’я в регіонах, які тимчасово окуповані російськими військами</vt:lpstr>
      <vt:lpstr>Наслідки війни для громадського здоров’я в регіонах, які тимчасово окуповані російськими військами</vt:lpstr>
      <vt:lpstr>Наслідки війни для громадського здоров’я в регіонах, які тимчасово окуповані російськими військами</vt:lpstr>
      <vt:lpstr>Наслідки війни для громадського здоров’я в регіонах, які знаходяться в зоні активних бойових дій</vt:lpstr>
      <vt:lpstr>Наслідки війни для громадського здоров’я в регіонах, які знаходяться в зоні активних бойових дій</vt:lpstr>
      <vt:lpstr>Наслідки війни для громадського здоров’я в регіонах, які знаходяться в зоні активних бойових дій</vt:lpstr>
      <vt:lpstr>Виклики для системи громадського здоров'я в  регіонах, які знаходяться поза межами тимчасової окупації та активних бойових дій</vt:lpstr>
      <vt:lpstr>Виклики для системи громадського здоров'я в  регіонах, які знаходяться поза межами тимчасової окупації та активних бойових дій</vt:lpstr>
      <vt:lpstr>Виклики для системи громадського здоров'я в  регіонах, які знаходяться поза межами тимчасової окупації та активних бойових дій</vt:lpstr>
      <vt:lpstr>Основні негативні медико-демографічні наслідки</vt:lpstr>
      <vt:lpstr>Основні соціально-економічні наслідки</vt:lpstr>
      <vt:lpstr>Основні поведінково-біологічні наслідки</vt:lpstr>
      <vt:lpstr>Проект резолюції науково-методичного семінару</vt:lpstr>
      <vt:lpstr>Проект резолюції науково-методичного семінару</vt:lpstr>
      <vt:lpstr>Проект резолюції науково-методичного семінару</vt:lpstr>
      <vt:lpstr>Проект резолюції науково-методичного семінару</vt:lpstr>
      <vt:lpstr>Проект резолюції науково-методичного семінару</vt:lpstr>
      <vt:lpstr>  Не бойтесь рисковать и остаться у разбитого корыта… Бойтесь просидеть у своего корыта всю жизнь и не сделать ничего, чтобы начать жить лучше. </vt:lpstr>
      <vt:lpstr>Дякую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Науково-методичний  семінар </dc:title>
  <dc:creator>Slabkiy</dc:creator>
  <cp:lastModifiedBy>Slabkiy</cp:lastModifiedBy>
  <cp:revision>2</cp:revision>
  <dcterms:created xsi:type="dcterms:W3CDTF">2022-12-05T18:11:00Z</dcterms:created>
  <dcterms:modified xsi:type="dcterms:W3CDTF">2022-12-05T20:22:21Z</dcterms:modified>
</cp:coreProperties>
</file>