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sldIdLst>
    <p:sldId id="256" r:id="rId2"/>
    <p:sldId id="257" r:id="rId3"/>
    <p:sldId id="288" r:id="rId4"/>
    <p:sldId id="258" r:id="rId5"/>
    <p:sldId id="289"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90" r:id="rId20"/>
    <p:sldId id="291" r:id="rId21"/>
    <p:sldId id="272" r:id="rId22"/>
    <p:sldId id="273" r:id="rId23"/>
    <p:sldId id="274" r:id="rId24"/>
    <p:sldId id="275" r:id="rId25"/>
    <p:sldId id="276" r:id="rId26"/>
    <p:sldId id="277" r:id="rId27"/>
    <p:sldId id="278" r:id="rId28"/>
    <p:sldId id="297" r:id="rId29"/>
    <p:sldId id="298" r:id="rId30"/>
    <p:sldId id="299" r:id="rId31"/>
    <p:sldId id="279" r:id="rId32"/>
    <p:sldId id="280" r:id="rId33"/>
    <p:sldId id="281" r:id="rId34"/>
    <p:sldId id="282" r:id="rId35"/>
    <p:sldId id="283" r:id="rId36"/>
    <p:sldId id="284" r:id="rId37"/>
    <p:sldId id="285" r:id="rId38"/>
    <p:sldId id="295" r:id="rId39"/>
    <p:sldId id="296" r:id="rId40"/>
    <p:sldId id="286" r:id="rId41"/>
    <p:sldId id="287" r:id="rId42"/>
    <p:sldId id="292" r:id="rId43"/>
    <p:sldId id="293" r:id="rId44"/>
    <p:sldId id="294"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48317B96-E352-409D-AFD3-5719B14ED15D}" type="datetimeFigureOut">
              <a:rPr lang="ru-RU" smtClean="0"/>
              <a:t>01.10.2022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5C92183-9979-4921-ACE3-DE6F84784B7F}" type="slidenum">
              <a:rPr lang="ru-RU" smtClean="0"/>
              <a:t>‹#›</a:t>
            </a:fld>
            <a:endParaRPr lang="ru-RU"/>
          </a:p>
        </p:txBody>
      </p:sp>
    </p:spTree>
    <p:extLst>
      <p:ext uri="{BB962C8B-B14F-4D97-AF65-F5344CB8AC3E}">
        <p14:creationId xmlns:p14="http://schemas.microsoft.com/office/powerpoint/2010/main" val="98203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317B96-E352-409D-AFD3-5719B14ED15D}" type="datetimeFigureOut">
              <a:rPr lang="ru-RU" smtClean="0"/>
              <a:t>01.10.2022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5C92183-9979-4921-ACE3-DE6F84784B7F}" type="slidenum">
              <a:rPr lang="ru-RU" smtClean="0"/>
              <a:t>‹#›</a:t>
            </a:fld>
            <a:endParaRPr lang="ru-RU"/>
          </a:p>
        </p:txBody>
      </p:sp>
    </p:spTree>
    <p:extLst>
      <p:ext uri="{BB962C8B-B14F-4D97-AF65-F5344CB8AC3E}">
        <p14:creationId xmlns:p14="http://schemas.microsoft.com/office/powerpoint/2010/main" val="4200719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317B96-E352-409D-AFD3-5719B14ED15D}" type="datetimeFigureOut">
              <a:rPr lang="ru-RU" smtClean="0"/>
              <a:t>01.10.2022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5C92183-9979-4921-ACE3-DE6F84784B7F}" type="slidenum">
              <a:rPr lang="ru-RU" smtClean="0"/>
              <a:t>‹#›</a:t>
            </a:fld>
            <a:endParaRPr lang="ru-RU"/>
          </a:p>
        </p:txBody>
      </p:sp>
    </p:spTree>
    <p:extLst>
      <p:ext uri="{BB962C8B-B14F-4D97-AF65-F5344CB8AC3E}">
        <p14:creationId xmlns:p14="http://schemas.microsoft.com/office/powerpoint/2010/main" val="2412366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317B96-E352-409D-AFD3-5719B14ED15D}" type="datetimeFigureOut">
              <a:rPr lang="ru-RU" smtClean="0"/>
              <a:t>01.10.2022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5C92183-9979-4921-ACE3-DE6F84784B7F}" type="slidenum">
              <a:rPr lang="ru-RU" smtClean="0"/>
              <a:t>‹#›</a:t>
            </a:fld>
            <a:endParaRPr lang="ru-RU"/>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8525578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317B96-E352-409D-AFD3-5719B14ED15D}" type="datetimeFigureOut">
              <a:rPr lang="ru-RU" smtClean="0"/>
              <a:t>01.10.2022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5C92183-9979-4921-ACE3-DE6F84784B7F}" type="slidenum">
              <a:rPr lang="ru-RU" smtClean="0"/>
              <a:t>‹#›</a:t>
            </a:fld>
            <a:endParaRPr lang="ru-RU"/>
          </a:p>
        </p:txBody>
      </p:sp>
    </p:spTree>
    <p:extLst>
      <p:ext uri="{BB962C8B-B14F-4D97-AF65-F5344CB8AC3E}">
        <p14:creationId xmlns:p14="http://schemas.microsoft.com/office/powerpoint/2010/main" val="969002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317B96-E352-409D-AFD3-5719B14ED15D}" type="datetimeFigureOut">
              <a:rPr lang="ru-RU" smtClean="0"/>
              <a:t>01.10.2022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5C92183-9979-4921-ACE3-DE6F84784B7F}" type="slidenum">
              <a:rPr lang="ru-RU" smtClean="0"/>
              <a:t>‹#›</a:t>
            </a:fld>
            <a:endParaRPr lang="ru-RU"/>
          </a:p>
        </p:txBody>
      </p:sp>
    </p:spTree>
    <p:extLst>
      <p:ext uri="{BB962C8B-B14F-4D97-AF65-F5344CB8AC3E}">
        <p14:creationId xmlns:p14="http://schemas.microsoft.com/office/powerpoint/2010/main" val="3955998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317B96-E352-409D-AFD3-5719B14ED15D}" type="datetimeFigureOut">
              <a:rPr lang="ru-RU" smtClean="0"/>
              <a:t>01.10.2022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5C92183-9979-4921-ACE3-DE6F84784B7F}" type="slidenum">
              <a:rPr lang="ru-RU" smtClean="0"/>
              <a:t>‹#›</a:t>
            </a:fld>
            <a:endParaRPr lang="ru-RU"/>
          </a:p>
        </p:txBody>
      </p:sp>
    </p:spTree>
    <p:extLst>
      <p:ext uri="{BB962C8B-B14F-4D97-AF65-F5344CB8AC3E}">
        <p14:creationId xmlns:p14="http://schemas.microsoft.com/office/powerpoint/2010/main" val="2389836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317B96-E352-409D-AFD3-5719B14ED15D}" type="datetimeFigureOut">
              <a:rPr lang="ru-RU" smtClean="0"/>
              <a:t>01.10.2022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5C92183-9979-4921-ACE3-DE6F84784B7F}" type="slidenum">
              <a:rPr lang="ru-RU" smtClean="0"/>
              <a:t>‹#›</a:t>
            </a:fld>
            <a:endParaRPr lang="ru-RU"/>
          </a:p>
        </p:txBody>
      </p:sp>
    </p:spTree>
    <p:extLst>
      <p:ext uri="{BB962C8B-B14F-4D97-AF65-F5344CB8AC3E}">
        <p14:creationId xmlns:p14="http://schemas.microsoft.com/office/powerpoint/2010/main" val="9466564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317B96-E352-409D-AFD3-5719B14ED15D}" type="datetimeFigureOut">
              <a:rPr lang="ru-RU" smtClean="0"/>
              <a:t>01.10.2022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5C92183-9979-4921-ACE3-DE6F84784B7F}" type="slidenum">
              <a:rPr lang="ru-RU" smtClean="0"/>
              <a:t>‹#›</a:t>
            </a:fld>
            <a:endParaRPr lang="ru-RU"/>
          </a:p>
        </p:txBody>
      </p:sp>
    </p:spTree>
    <p:extLst>
      <p:ext uri="{BB962C8B-B14F-4D97-AF65-F5344CB8AC3E}">
        <p14:creationId xmlns:p14="http://schemas.microsoft.com/office/powerpoint/2010/main" val="374350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317B96-E352-409D-AFD3-5719B14ED15D}" type="datetimeFigureOut">
              <a:rPr lang="ru-RU" smtClean="0"/>
              <a:t>01.10.2022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5C92183-9979-4921-ACE3-DE6F84784B7F}" type="slidenum">
              <a:rPr lang="ru-RU" smtClean="0"/>
              <a:t>‹#›</a:t>
            </a:fld>
            <a:endParaRPr lang="ru-RU"/>
          </a:p>
        </p:txBody>
      </p:sp>
    </p:spTree>
    <p:extLst>
      <p:ext uri="{BB962C8B-B14F-4D97-AF65-F5344CB8AC3E}">
        <p14:creationId xmlns:p14="http://schemas.microsoft.com/office/powerpoint/2010/main" val="2893000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317B96-E352-409D-AFD3-5719B14ED15D}" type="datetimeFigureOut">
              <a:rPr lang="ru-RU" smtClean="0"/>
              <a:t>01.10.2022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5C92183-9979-4921-ACE3-DE6F84784B7F}" type="slidenum">
              <a:rPr lang="ru-RU" smtClean="0"/>
              <a:t>‹#›</a:t>
            </a:fld>
            <a:endParaRPr lang="ru-RU"/>
          </a:p>
        </p:txBody>
      </p:sp>
    </p:spTree>
    <p:extLst>
      <p:ext uri="{BB962C8B-B14F-4D97-AF65-F5344CB8AC3E}">
        <p14:creationId xmlns:p14="http://schemas.microsoft.com/office/powerpoint/2010/main" val="1156966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317B96-E352-409D-AFD3-5719B14ED15D}" type="datetimeFigureOut">
              <a:rPr lang="ru-RU" smtClean="0"/>
              <a:t>01.10.2022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5C92183-9979-4921-ACE3-DE6F84784B7F}" type="slidenum">
              <a:rPr lang="ru-RU" smtClean="0"/>
              <a:t>‹#›</a:t>
            </a:fld>
            <a:endParaRPr lang="ru-RU"/>
          </a:p>
        </p:txBody>
      </p:sp>
    </p:spTree>
    <p:extLst>
      <p:ext uri="{BB962C8B-B14F-4D97-AF65-F5344CB8AC3E}">
        <p14:creationId xmlns:p14="http://schemas.microsoft.com/office/powerpoint/2010/main" val="2746072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317B96-E352-409D-AFD3-5719B14ED15D}" type="datetimeFigureOut">
              <a:rPr lang="ru-RU" smtClean="0"/>
              <a:t>01.10.2022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5C92183-9979-4921-ACE3-DE6F84784B7F}" type="slidenum">
              <a:rPr lang="ru-RU" smtClean="0"/>
              <a:t>‹#›</a:t>
            </a:fld>
            <a:endParaRPr lang="ru-RU"/>
          </a:p>
        </p:txBody>
      </p:sp>
    </p:spTree>
    <p:extLst>
      <p:ext uri="{BB962C8B-B14F-4D97-AF65-F5344CB8AC3E}">
        <p14:creationId xmlns:p14="http://schemas.microsoft.com/office/powerpoint/2010/main" val="3991472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317B96-E352-409D-AFD3-5719B14ED15D}" type="datetimeFigureOut">
              <a:rPr lang="ru-RU" smtClean="0"/>
              <a:t>01.10.2022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5C92183-9979-4921-ACE3-DE6F84784B7F}" type="slidenum">
              <a:rPr lang="ru-RU" smtClean="0"/>
              <a:t>‹#›</a:t>
            </a:fld>
            <a:endParaRPr lang="ru-RU"/>
          </a:p>
        </p:txBody>
      </p:sp>
    </p:spTree>
    <p:extLst>
      <p:ext uri="{BB962C8B-B14F-4D97-AF65-F5344CB8AC3E}">
        <p14:creationId xmlns:p14="http://schemas.microsoft.com/office/powerpoint/2010/main" val="4015260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317B96-E352-409D-AFD3-5719B14ED15D}" type="datetimeFigureOut">
              <a:rPr lang="ru-RU" smtClean="0"/>
              <a:t>01.10.2022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5C92183-9979-4921-ACE3-DE6F84784B7F}" type="slidenum">
              <a:rPr lang="ru-RU" smtClean="0"/>
              <a:t>‹#›</a:t>
            </a:fld>
            <a:endParaRPr lang="ru-RU"/>
          </a:p>
        </p:txBody>
      </p:sp>
    </p:spTree>
    <p:extLst>
      <p:ext uri="{BB962C8B-B14F-4D97-AF65-F5344CB8AC3E}">
        <p14:creationId xmlns:p14="http://schemas.microsoft.com/office/powerpoint/2010/main" val="1836995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317B96-E352-409D-AFD3-5719B14ED15D}" type="datetimeFigureOut">
              <a:rPr lang="ru-RU" smtClean="0"/>
              <a:t>01.10.2022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5C92183-9979-4921-ACE3-DE6F84784B7F}" type="slidenum">
              <a:rPr lang="ru-RU" smtClean="0"/>
              <a:t>‹#›</a:t>
            </a:fld>
            <a:endParaRPr lang="ru-RU"/>
          </a:p>
        </p:txBody>
      </p:sp>
    </p:spTree>
    <p:extLst>
      <p:ext uri="{BB962C8B-B14F-4D97-AF65-F5344CB8AC3E}">
        <p14:creationId xmlns:p14="http://schemas.microsoft.com/office/powerpoint/2010/main" val="1725764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317B96-E352-409D-AFD3-5719B14ED15D}" type="datetimeFigureOut">
              <a:rPr lang="ru-RU" smtClean="0"/>
              <a:t>01.10.2022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5C92183-9979-4921-ACE3-DE6F84784B7F}" type="slidenum">
              <a:rPr lang="ru-RU" smtClean="0"/>
              <a:t>‹#›</a:t>
            </a:fld>
            <a:endParaRPr lang="ru-RU"/>
          </a:p>
        </p:txBody>
      </p:sp>
    </p:spTree>
    <p:extLst>
      <p:ext uri="{BB962C8B-B14F-4D97-AF65-F5344CB8AC3E}">
        <p14:creationId xmlns:p14="http://schemas.microsoft.com/office/powerpoint/2010/main" val="925797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8317B96-E352-409D-AFD3-5719B14ED15D}" type="datetimeFigureOut">
              <a:rPr lang="ru-RU" smtClean="0"/>
              <a:t>01.10.2022</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75C92183-9979-4921-ACE3-DE6F84784B7F}" type="slidenum">
              <a:rPr lang="ru-RU" smtClean="0"/>
              <a:t>‹#›</a:t>
            </a:fld>
            <a:endParaRPr lang="ru-RU"/>
          </a:p>
        </p:txBody>
      </p:sp>
    </p:spTree>
    <p:extLst>
      <p:ext uri="{BB962C8B-B14F-4D97-AF65-F5344CB8AC3E}">
        <p14:creationId xmlns:p14="http://schemas.microsoft.com/office/powerpoint/2010/main" val="4009803758"/>
      </p:ext>
    </p:extLst>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4a"/><Relationship Id="rId1" Type="http://schemas.openxmlformats.org/officeDocument/2006/relationships/audio" Target="NULL"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png"/><Relationship Id="rId5" Type="http://schemas.openxmlformats.org/officeDocument/2006/relationships/hyperlink" Target="https://moffitt.org/cancers/hodgkin-lymphoma/symptoms/" TargetMode="External"/><Relationship Id="rId4" Type="http://schemas.openxmlformats.org/officeDocument/2006/relationships/hyperlink" Target="https://moffitt.org/cancers/hodgkin-lymphoma/diagnosis/"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F0436-CA6E-4E9A-A617-950D3F6CC46F}"/>
              </a:ext>
            </a:extLst>
          </p:cNvPr>
          <p:cNvSpPr>
            <a:spLocks noGrp="1"/>
          </p:cNvSpPr>
          <p:nvPr>
            <p:ph type="ctrTitle"/>
          </p:nvPr>
        </p:nvSpPr>
        <p:spPr>
          <a:xfrm>
            <a:off x="2828778" y="3802846"/>
            <a:ext cx="9144000" cy="1641490"/>
          </a:xfrm>
        </p:spPr>
        <p:txBody>
          <a:bodyPr>
            <a:normAutofit fontScale="90000"/>
          </a:bodyPr>
          <a:lstStyle/>
          <a:p>
            <a:pPr algn="l"/>
            <a:r>
              <a:rPr lang="en-US" sz="3100" dirty="0"/>
              <a:t>Dr   HAYDER  AL-ZUBAIDI </a:t>
            </a:r>
            <a:br>
              <a:rPr lang="en-US" sz="3100" dirty="0"/>
            </a:br>
            <a:r>
              <a:rPr lang="en-US" sz="3100" dirty="0"/>
              <a:t>DEPARTMENT  ASSISTANT/ DEPARTMENT  OF  ONCOLOGY </a:t>
            </a:r>
            <a:br>
              <a:rPr lang="en-US" sz="3100" dirty="0"/>
            </a:br>
            <a:r>
              <a:rPr lang="en-US" sz="3100" b="1" dirty="0"/>
              <a:t>UZHHOROD  NATIONAL  UNIVERSITY</a:t>
            </a:r>
            <a:br>
              <a:rPr lang="ru-RU" dirty="0"/>
            </a:br>
            <a:endParaRPr lang="ru-RU" dirty="0"/>
          </a:p>
        </p:txBody>
      </p:sp>
      <p:sp>
        <p:nvSpPr>
          <p:cNvPr id="3" name="Subtitle 2">
            <a:extLst>
              <a:ext uri="{FF2B5EF4-FFF2-40B4-BE49-F238E27FC236}">
                <a16:creationId xmlns:a16="http://schemas.microsoft.com/office/drawing/2014/main" id="{DC884034-3565-450C-91D7-5F5901907924}"/>
              </a:ext>
            </a:extLst>
          </p:cNvPr>
          <p:cNvSpPr>
            <a:spLocks noGrp="1"/>
          </p:cNvSpPr>
          <p:nvPr>
            <p:ph type="subTitle" idx="1"/>
          </p:nvPr>
        </p:nvSpPr>
        <p:spPr>
          <a:xfrm>
            <a:off x="676420" y="107113"/>
            <a:ext cx="9144000" cy="1641490"/>
          </a:xfrm>
        </p:spPr>
        <p:txBody>
          <a:bodyPr>
            <a:normAutofit/>
          </a:bodyPr>
          <a:lstStyle/>
          <a:p>
            <a:pPr algn="ctr"/>
            <a:r>
              <a:rPr lang="en-US" sz="4400" dirty="0"/>
              <a:t>HODGKIN’S LYMPHOMA </a:t>
            </a:r>
            <a:endParaRPr lang="ru-RU" sz="4400" dirty="0"/>
          </a:p>
        </p:txBody>
      </p:sp>
    </p:spTree>
    <p:extLst>
      <p:ext uri="{BB962C8B-B14F-4D97-AF65-F5344CB8AC3E}">
        <p14:creationId xmlns:p14="http://schemas.microsoft.com/office/powerpoint/2010/main" val="3759379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09313-F0E2-4C1B-BF9B-C5BD4B3C5292}"/>
              </a:ext>
            </a:extLst>
          </p:cNvPr>
          <p:cNvSpPr>
            <a:spLocks noGrp="1"/>
          </p:cNvSpPr>
          <p:nvPr>
            <p:ph type="title"/>
          </p:nvPr>
        </p:nvSpPr>
        <p:spPr/>
        <p:txBody>
          <a:bodyPr/>
          <a:lstStyle/>
          <a:p>
            <a:r>
              <a:rPr lang="en-US" dirty="0"/>
              <a:t>RISK FACTORS</a:t>
            </a:r>
            <a:endParaRPr lang="ru-RU" dirty="0"/>
          </a:p>
        </p:txBody>
      </p:sp>
      <p:sp>
        <p:nvSpPr>
          <p:cNvPr id="3" name="Content Placeholder 2">
            <a:extLst>
              <a:ext uri="{FF2B5EF4-FFF2-40B4-BE49-F238E27FC236}">
                <a16:creationId xmlns:a16="http://schemas.microsoft.com/office/drawing/2014/main" id="{7BFDC7C8-3EBE-422D-9F38-A5556889036F}"/>
              </a:ext>
            </a:extLst>
          </p:cNvPr>
          <p:cNvSpPr>
            <a:spLocks noGrp="1"/>
          </p:cNvSpPr>
          <p:nvPr>
            <p:ph idx="1"/>
          </p:nvPr>
        </p:nvSpPr>
        <p:spPr/>
        <p:txBody>
          <a:bodyPr/>
          <a:lstStyle/>
          <a:p>
            <a:r>
              <a:rPr lang="en-US" dirty="0"/>
              <a:t>Epstein- Barr virus in 50% cases- more in MC HD (60- 70%) than NS HL (15-30%) (Incidence is about 2.55 times higher) </a:t>
            </a:r>
          </a:p>
          <a:p>
            <a:r>
              <a:rPr lang="en-US" dirty="0"/>
              <a:t> 100% of HIV associated HL are EBV (HIV infection is associated with higher incidence of HL, but HL is not a AIDS defining neoplasm) </a:t>
            </a:r>
          </a:p>
          <a:p>
            <a:r>
              <a:rPr lang="en-US" dirty="0"/>
              <a:t>First degree relatives have five fold increase in risk for HL </a:t>
            </a:r>
          </a:p>
          <a:p>
            <a:r>
              <a:rPr lang="en-US" dirty="0"/>
              <a:t>High socio economic status. </a:t>
            </a:r>
          </a:p>
          <a:p>
            <a:r>
              <a:rPr lang="en-US" dirty="0"/>
              <a:t>Prolonged uses of human growth hormone </a:t>
            </a:r>
            <a:endParaRPr lang="ru-RU" dirty="0"/>
          </a:p>
        </p:txBody>
      </p:sp>
      <p:pic>
        <p:nvPicPr>
          <p:cNvPr id="4" name="Recorded Sound">
            <a:hlinkClick r:id="" action="ppaction://media"/>
            <a:extLst>
              <a:ext uri="{FF2B5EF4-FFF2-40B4-BE49-F238E27FC236}">
                <a16:creationId xmlns:a16="http://schemas.microsoft.com/office/drawing/2014/main" id="{63191B6C-EAFB-4E91-980E-4BC18E1854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36591" y="230188"/>
            <a:ext cx="609600" cy="609600"/>
          </a:xfrm>
          <a:prstGeom prst="rect">
            <a:avLst/>
          </a:prstGeom>
        </p:spPr>
      </p:pic>
    </p:spTree>
    <p:extLst>
      <p:ext uri="{BB962C8B-B14F-4D97-AF65-F5344CB8AC3E}">
        <p14:creationId xmlns:p14="http://schemas.microsoft.com/office/powerpoint/2010/main" val="162783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4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AA5A8-DDD5-46C6-8F08-DCB6D9657681}"/>
              </a:ext>
            </a:extLst>
          </p:cNvPr>
          <p:cNvSpPr>
            <a:spLocks noGrp="1"/>
          </p:cNvSpPr>
          <p:nvPr>
            <p:ph type="title"/>
          </p:nvPr>
        </p:nvSpPr>
        <p:spPr/>
        <p:txBody>
          <a:bodyPr>
            <a:normAutofit fontScale="90000"/>
          </a:bodyPr>
          <a:lstStyle/>
          <a:p>
            <a:r>
              <a:rPr lang="en-US" altLang="ru-RU" dirty="0">
                <a:solidFill>
                  <a:schemeClr val="tx1"/>
                </a:solidFill>
                <a:latin typeface="Arial" panose="020B0604020202020204" pitchFamily="34" charset="0"/>
                <a:ea typeface="Times New Roman" panose="02020603050405020304" pitchFamily="18" charset="0"/>
              </a:rPr>
              <a:t>The staging of HL follows the Ann Arbor classiﬁcation</a:t>
            </a:r>
            <a:endParaRPr lang="ru-RU" dirty="0"/>
          </a:p>
        </p:txBody>
      </p:sp>
      <p:sp>
        <p:nvSpPr>
          <p:cNvPr id="6" name="Rectangle 5">
            <a:extLst>
              <a:ext uri="{FF2B5EF4-FFF2-40B4-BE49-F238E27FC236}">
                <a16:creationId xmlns:a16="http://schemas.microsoft.com/office/drawing/2014/main" id="{CD106611-36F8-4CBC-8D63-A8E78F76D910}"/>
              </a:ext>
            </a:extLst>
          </p:cNvPr>
          <p:cNvSpPr/>
          <p:nvPr/>
        </p:nvSpPr>
        <p:spPr>
          <a:xfrm>
            <a:off x="2288344" y="2133158"/>
            <a:ext cx="8782930" cy="2585323"/>
          </a:xfrm>
          <a:prstGeom prst="rect">
            <a:avLst/>
          </a:prstGeom>
        </p:spPr>
        <p:txBody>
          <a:bodyPr wrap="square">
            <a:spAutoFit/>
          </a:bodyPr>
          <a:lstStyle/>
          <a:p>
            <a:pPr lvl="0" indent="342900" defTabSz="914400" eaLnBrk="0" fontAlgn="base" hangingPunct="0">
              <a:spcBef>
                <a:spcPct val="0"/>
              </a:spcBef>
              <a:spcAft>
                <a:spcPct val="0"/>
              </a:spcAft>
            </a:pPr>
            <a:r>
              <a:rPr lang="en-US" altLang="ru-RU" dirty="0">
                <a:latin typeface="Arial" panose="020B0604020202020204" pitchFamily="34" charset="0"/>
                <a:ea typeface="Times New Roman" panose="02020603050405020304" pitchFamily="18" charset="0"/>
              </a:rPr>
              <a:t>■ Stage 1 – Involved lymph nodes limited to one node area only </a:t>
            </a:r>
            <a:endParaRPr lang="ru-RU" altLang="ru-RU" sz="1600" dirty="0">
              <a:latin typeface="Arial" panose="020B0604020202020204" pitchFamily="34" charset="0"/>
            </a:endParaRPr>
          </a:p>
          <a:p>
            <a:pPr lvl="0" indent="342900" defTabSz="914400" eaLnBrk="0" fontAlgn="base" hangingPunct="0">
              <a:spcBef>
                <a:spcPct val="0"/>
              </a:spcBef>
              <a:spcAft>
                <a:spcPct val="0"/>
              </a:spcAft>
            </a:pPr>
            <a:r>
              <a:rPr lang="en-US" altLang="ru-RU" dirty="0">
                <a:latin typeface="Arial" panose="020B0604020202020204" pitchFamily="34" charset="0"/>
                <a:ea typeface="Times New Roman" panose="02020603050405020304" pitchFamily="18" charset="0"/>
              </a:rPr>
              <a:t>■ Stage 2 – Involved lymph nodes involving two or more adjacent areas but remaining on one side of the diaphragm only </a:t>
            </a:r>
            <a:endParaRPr lang="ru-RU" altLang="ru-RU" sz="1600" dirty="0">
              <a:latin typeface="Arial" panose="020B0604020202020204" pitchFamily="34" charset="0"/>
            </a:endParaRPr>
          </a:p>
          <a:p>
            <a:pPr lvl="0" indent="342900" defTabSz="914400" eaLnBrk="0" fontAlgn="base" hangingPunct="0">
              <a:spcBef>
                <a:spcPct val="0"/>
              </a:spcBef>
              <a:spcAft>
                <a:spcPct val="0"/>
              </a:spcAft>
            </a:pPr>
            <a:r>
              <a:rPr lang="en-US" altLang="ru-RU" dirty="0">
                <a:latin typeface="Arial" panose="020B0604020202020204" pitchFamily="34" charset="0"/>
                <a:ea typeface="Times New Roman" panose="02020603050405020304" pitchFamily="18" charset="0"/>
              </a:rPr>
              <a:t>■ Stage 3 – Involved lymph nodes on both sides of the diaphragm </a:t>
            </a:r>
            <a:endParaRPr lang="ru-RU" altLang="ru-RU" sz="1600" dirty="0">
              <a:latin typeface="Arial" panose="020B0604020202020204" pitchFamily="34" charset="0"/>
            </a:endParaRPr>
          </a:p>
          <a:p>
            <a:pPr lvl="0" indent="342900" defTabSz="914400" eaLnBrk="0" fontAlgn="base" hangingPunct="0">
              <a:spcBef>
                <a:spcPct val="0"/>
              </a:spcBef>
              <a:spcAft>
                <a:spcPct val="0"/>
              </a:spcAft>
            </a:pPr>
            <a:r>
              <a:rPr lang="en-US" altLang="ru-RU" dirty="0">
                <a:latin typeface="Arial" panose="020B0604020202020204" pitchFamily="34" charset="0"/>
                <a:ea typeface="Times New Roman" panose="02020603050405020304" pitchFamily="18" charset="0"/>
              </a:rPr>
              <a:t>■ Stage 4 – Involvement of </a:t>
            </a:r>
            <a:r>
              <a:rPr lang="en-US" altLang="ru-RU" dirty="0" err="1">
                <a:latin typeface="Arial" panose="020B0604020202020204" pitchFamily="34" charset="0"/>
                <a:ea typeface="Times New Roman" panose="02020603050405020304" pitchFamily="18" charset="0"/>
              </a:rPr>
              <a:t>extranodal</a:t>
            </a:r>
            <a:r>
              <a:rPr lang="en-US" altLang="ru-RU" dirty="0">
                <a:latin typeface="Arial" panose="020B0604020202020204" pitchFamily="34" charset="0"/>
                <a:ea typeface="Times New Roman" panose="02020603050405020304" pitchFamily="18" charset="0"/>
              </a:rPr>
              <a:t> organs denoted by the following sufﬁxes:</a:t>
            </a:r>
            <a:endParaRPr lang="ru-RU" altLang="ru-RU" sz="1600" dirty="0">
              <a:latin typeface="Arial" panose="020B0604020202020204" pitchFamily="34" charset="0"/>
            </a:endParaRPr>
          </a:p>
          <a:p>
            <a:pPr lvl="0" indent="342900" defTabSz="914400" eaLnBrk="0" fontAlgn="base" hangingPunct="0">
              <a:spcBef>
                <a:spcPct val="0"/>
              </a:spcBef>
              <a:spcAft>
                <a:spcPct val="0"/>
              </a:spcAft>
            </a:pPr>
            <a:r>
              <a:rPr lang="en-US" altLang="ru-RU" dirty="0">
                <a:latin typeface="Arial" panose="020B0604020202020204" pitchFamily="34" charset="0"/>
                <a:ea typeface="Times New Roman" panose="02020603050405020304" pitchFamily="18" charset="0"/>
              </a:rPr>
              <a:t>                   M – bone marrow </a:t>
            </a:r>
            <a:endParaRPr lang="ru-RU" altLang="ru-RU" sz="1600" dirty="0">
              <a:latin typeface="Arial" panose="020B0604020202020204" pitchFamily="34" charset="0"/>
            </a:endParaRPr>
          </a:p>
          <a:p>
            <a:pPr lvl="0" indent="342900" defTabSz="914400" eaLnBrk="0" fontAlgn="base" hangingPunct="0">
              <a:spcBef>
                <a:spcPct val="0"/>
              </a:spcBef>
              <a:spcAft>
                <a:spcPct val="0"/>
              </a:spcAft>
            </a:pPr>
            <a:r>
              <a:rPr lang="en-US" altLang="ru-RU" dirty="0">
                <a:latin typeface="Arial" panose="020B0604020202020204" pitchFamily="34" charset="0"/>
                <a:ea typeface="Times New Roman" panose="02020603050405020304" pitchFamily="18" charset="0"/>
              </a:rPr>
              <a:t>                   D – skin </a:t>
            </a:r>
            <a:endParaRPr lang="ru-RU" altLang="ru-RU" sz="1600" dirty="0">
              <a:latin typeface="Arial" panose="020B0604020202020204" pitchFamily="34" charset="0"/>
            </a:endParaRPr>
          </a:p>
          <a:p>
            <a:pPr lvl="0" indent="342900" defTabSz="914400" eaLnBrk="0" fontAlgn="base" hangingPunct="0">
              <a:spcBef>
                <a:spcPct val="0"/>
              </a:spcBef>
              <a:spcAft>
                <a:spcPct val="0"/>
              </a:spcAft>
            </a:pPr>
            <a:r>
              <a:rPr lang="en-US" altLang="ru-RU" dirty="0">
                <a:latin typeface="Arial" panose="020B0604020202020204" pitchFamily="34" charset="0"/>
                <a:ea typeface="Times New Roman" panose="02020603050405020304" pitchFamily="18" charset="0"/>
              </a:rPr>
              <a:t>                   H – liver </a:t>
            </a:r>
            <a:endParaRPr lang="ru-RU" altLang="ru-RU" sz="1600" dirty="0">
              <a:latin typeface="Arial" panose="020B0604020202020204" pitchFamily="34" charset="0"/>
            </a:endParaRPr>
          </a:p>
          <a:p>
            <a:pPr lvl="0" indent="342900" defTabSz="914400" eaLnBrk="0" fontAlgn="base" hangingPunct="0">
              <a:spcBef>
                <a:spcPct val="0"/>
              </a:spcBef>
              <a:spcAft>
                <a:spcPct val="0"/>
              </a:spcAft>
            </a:pPr>
            <a:r>
              <a:rPr lang="en-US" altLang="ru-RU" dirty="0">
                <a:latin typeface="Arial" panose="020B0604020202020204" pitchFamily="34" charset="0"/>
                <a:ea typeface="Times New Roman" panose="02020603050405020304" pitchFamily="18" charset="0"/>
              </a:rPr>
              <a:t>                   S – spleen. </a:t>
            </a:r>
            <a:endParaRPr lang="ru-RU" dirty="0"/>
          </a:p>
        </p:txBody>
      </p:sp>
      <p:pic>
        <p:nvPicPr>
          <p:cNvPr id="3" name="Recorded Sound">
            <a:hlinkClick r:id="" action="ppaction://media"/>
            <a:extLst>
              <a:ext uri="{FF2B5EF4-FFF2-40B4-BE49-F238E27FC236}">
                <a16:creationId xmlns:a16="http://schemas.microsoft.com/office/drawing/2014/main" id="{1FFAFD40-40D3-4CAB-85AA-716967AE5A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38117" y="592016"/>
            <a:ext cx="609600" cy="609600"/>
          </a:xfrm>
          <a:prstGeom prst="rect">
            <a:avLst/>
          </a:prstGeom>
        </p:spPr>
      </p:pic>
    </p:spTree>
    <p:extLst>
      <p:ext uri="{BB962C8B-B14F-4D97-AF65-F5344CB8AC3E}">
        <p14:creationId xmlns:p14="http://schemas.microsoft.com/office/powerpoint/2010/main" val="242555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2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1B9F4-B327-4E4C-A0B9-F1C70D06F8FD}"/>
              </a:ext>
            </a:extLst>
          </p:cNvPr>
          <p:cNvSpPr>
            <a:spLocks noGrp="1"/>
          </p:cNvSpPr>
          <p:nvPr>
            <p:ph type="title"/>
          </p:nvPr>
        </p:nvSpPr>
        <p:spPr/>
        <p:txBody>
          <a:bodyPr/>
          <a:lstStyle/>
          <a:p>
            <a:r>
              <a:rPr lang="en-US" altLang="ru-RU" dirty="0">
                <a:solidFill>
                  <a:schemeClr val="tx1"/>
                </a:solidFill>
                <a:latin typeface="Arial" panose="020B0604020202020204" pitchFamily="34" charset="0"/>
                <a:ea typeface="Times New Roman" panose="02020603050405020304" pitchFamily="18" charset="0"/>
              </a:rPr>
              <a:t>Ann Arbor classiﬁcation</a:t>
            </a:r>
            <a:endParaRPr lang="ru-RU" dirty="0"/>
          </a:p>
        </p:txBody>
      </p:sp>
      <p:pic>
        <p:nvPicPr>
          <p:cNvPr id="2051" name="Picture 3" descr="375px-Diagram_showing_stage_1_Hogkin%27s_lymphoma_CRUK_191">
            <a:extLst>
              <a:ext uri="{FF2B5EF4-FFF2-40B4-BE49-F238E27FC236}">
                <a16:creationId xmlns:a16="http://schemas.microsoft.com/office/drawing/2014/main" id="{5B5AB59B-3EE1-4160-A5EF-93DC4D51E9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313" y="1878037"/>
            <a:ext cx="3666905" cy="3650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375px-Diagram_showing_stage_2_Hodgkin%27s_lymphoma_CRUK_208">
            <a:extLst>
              <a:ext uri="{FF2B5EF4-FFF2-40B4-BE49-F238E27FC236}">
                <a16:creationId xmlns:a16="http://schemas.microsoft.com/office/drawing/2014/main" id="{AFC55A39-E075-4A76-85AC-AD7CFA6FEE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6911" y="1878036"/>
            <a:ext cx="3516776" cy="336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a:extLst>
              <a:ext uri="{FF2B5EF4-FFF2-40B4-BE49-F238E27FC236}">
                <a16:creationId xmlns:a16="http://schemas.microsoft.com/office/drawing/2014/main" id="{D9F4C3A3-B9E2-4366-80AB-0BE0244A1A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56735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8F1F6-9054-43AB-B6E3-729B3CF920A3}"/>
              </a:ext>
            </a:extLst>
          </p:cNvPr>
          <p:cNvSpPr>
            <a:spLocks noGrp="1"/>
          </p:cNvSpPr>
          <p:nvPr>
            <p:ph type="title"/>
          </p:nvPr>
        </p:nvSpPr>
        <p:spPr/>
        <p:txBody>
          <a:bodyPr/>
          <a:lstStyle/>
          <a:p>
            <a:r>
              <a:rPr lang="en-US" altLang="ru-RU" dirty="0">
                <a:solidFill>
                  <a:schemeClr val="tx1"/>
                </a:solidFill>
                <a:latin typeface="Arial" panose="020B0604020202020204" pitchFamily="34" charset="0"/>
                <a:ea typeface="Times New Roman" panose="02020603050405020304" pitchFamily="18" charset="0"/>
              </a:rPr>
              <a:t>Ann Arbor classiﬁcation</a:t>
            </a:r>
            <a:endParaRPr lang="ru-RU" dirty="0"/>
          </a:p>
        </p:txBody>
      </p:sp>
      <p:pic>
        <p:nvPicPr>
          <p:cNvPr id="3075" name="Picture 3" descr="375px-Diagram_showing_stage_3_Hodgkin%27s_lymphoma_CRUK_221">
            <a:extLst>
              <a:ext uri="{FF2B5EF4-FFF2-40B4-BE49-F238E27FC236}">
                <a16:creationId xmlns:a16="http://schemas.microsoft.com/office/drawing/2014/main" id="{FAC6C2DE-E482-4890-99DB-159CD04B19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052" y="1875767"/>
            <a:ext cx="3343348" cy="408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375px-Diagram_showing_stage_4_Hodgkin%27s_lymphoma_CRUK_230">
            <a:extLst>
              <a:ext uri="{FF2B5EF4-FFF2-40B4-BE49-F238E27FC236}">
                <a16:creationId xmlns:a16="http://schemas.microsoft.com/office/drawing/2014/main" id="{569B9A1F-DB4A-4274-BFA8-7D7E436E16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0296" y="1589649"/>
            <a:ext cx="3343348" cy="408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a:extLst>
              <a:ext uri="{FF2B5EF4-FFF2-40B4-BE49-F238E27FC236}">
                <a16:creationId xmlns:a16="http://schemas.microsoft.com/office/drawing/2014/main" id="{B264A8F5-B5FA-4834-8840-00C03EE970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8050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9FE2A-BFCD-4DAD-91F5-EA1C0CACF76A}"/>
              </a:ext>
            </a:extLst>
          </p:cNvPr>
          <p:cNvSpPr>
            <a:spLocks noGrp="1"/>
          </p:cNvSpPr>
          <p:nvPr>
            <p:ph type="title"/>
          </p:nvPr>
        </p:nvSpPr>
        <p:spPr/>
        <p:txBody>
          <a:bodyPr/>
          <a:lstStyle/>
          <a:p>
            <a:r>
              <a:rPr lang="en-US" dirty="0"/>
              <a:t>A or B</a:t>
            </a:r>
            <a:endParaRPr lang="ru-RU" dirty="0"/>
          </a:p>
        </p:txBody>
      </p:sp>
      <p:sp>
        <p:nvSpPr>
          <p:cNvPr id="3" name="Content Placeholder 2">
            <a:extLst>
              <a:ext uri="{FF2B5EF4-FFF2-40B4-BE49-F238E27FC236}">
                <a16:creationId xmlns:a16="http://schemas.microsoft.com/office/drawing/2014/main" id="{313FFAAD-80A8-4EF7-8B33-EF85D73D9008}"/>
              </a:ext>
            </a:extLst>
          </p:cNvPr>
          <p:cNvSpPr>
            <a:spLocks noGrp="1"/>
          </p:cNvSpPr>
          <p:nvPr>
            <p:ph idx="1"/>
          </p:nvPr>
        </p:nvSpPr>
        <p:spPr/>
        <p:txBody>
          <a:bodyPr/>
          <a:lstStyle/>
          <a:p>
            <a:r>
              <a:rPr lang="en-US" dirty="0"/>
              <a:t>A or B designations denotes presence or absence of B symptoms (A designation is absence of these) B designation includes presence of one or more of : </a:t>
            </a:r>
          </a:p>
          <a:p>
            <a:r>
              <a:rPr lang="en-US" dirty="0"/>
              <a:t>fever (&gt;38 C), </a:t>
            </a:r>
          </a:p>
          <a:p>
            <a:r>
              <a:rPr lang="en-US" dirty="0"/>
              <a:t>night sweats, </a:t>
            </a:r>
          </a:p>
          <a:p>
            <a:r>
              <a:rPr lang="en-US" dirty="0"/>
              <a:t> unexplained loss of &gt;10% of body weight within preceding 6 </a:t>
            </a:r>
            <a:r>
              <a:rPr lang="en-US" dirty="0" err="1"/>
              <a:t>mths</a:t>
            </a:r>
            <a:r>
              <a:rPr lang="en-US" dirty="0"/>
              <a:t>.</a:t>
            </a:r>
            <a:endParaRPr lang="ru-RU" dirty="0"/>
          </a:p>
        </p:txBody>
      </p:sp>
      <p:pic>
        <p:nvPicPr>
          <p:cNvPr id="4" name="Recorded Sound">
            <a:hlinkClick r:id="" action="ppaction://media"/>
            <a:extLst>
              <a:ext uri="{FF2B5EF4-FFF2-40B4-BE49-F238E27FC236}">
                <a16:creationId xmlns:a16="http://schemas.microsoft.com/office/drawing/2014/main" id="{9C02223C-35A2-4C7A-A959-8B98A84E26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575410" y="681037"/>
            <a:ext cx="609600" cy="609600"/>
          </a:xfrm>
          <a:prstGeom prst="rect">
            <a:avLst/>
          </a:prstGeom>
        </p:spPr>
      </p:pic>
    </p:spTree>
    <p:extLst>
      <p:ext uri="{BB962C8B-B14F-4D97-AF65-F5344CB8AC3E}">
        <p14:creationId xmlns:p14="http://schemas.microsoft.com/office/powerpoint/2010/main" val="377566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2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CD3CA-6B4E-4AF9-A208-14175D99754D}"/>
              </a:ext>
            </a:extLst>
          </p:cNvPr>
          <p:cNvSpPr>
            <a:spLocks noGrp="1"/>
          </p:cNvSpPr>
          <p:nvPr>
            <p:ph type="title"/>
          </p:nvPr>
        </p:nvSpPr>
        <p:spPr/>
        <p:txBody>
          <a:bodyPr/>
          <a:lstStyle/>
          <a:p>
            <a:r>
              <a:rPr lang="en-US" dirty="0"/>
              <a:t>Atypical presentations</a:t>
            </a:r>
            <a:endParaRPr lang="ru-RU" dirty="0"/>
          </a:p>
        </p:txBody>
      </p:sp>
      <p:sp>
        <p:nvSpPr>
          <p:cNvPr id="3" name="Content Placeholder 2">
            <a:extLst>
              <a:ext uri="{FF2B5EF4-FFF2-40B4-BE49-F238E27FC236}">
                <a16:creationId xmlns:a16="http://schemas.microsoft.com/office/drawing/2014/main" id="{14049B3C-F7BB-456B-9F21-5E808E4C82EB}"/>
              </a:ext>
            </a:extLst>
          </p:cNvPr>
          <p:cNvSpPr>
            <a:spLocks noGrp="1"/>
          </p:cNvSpPr>
          <p:nvPr>
            <p:ph idx="1"/>
          </p:nvPr>
        </p:nvSpPr>
        <p:spPr/>
        <p:txBody>
          <a:bodyPr/>
          <a:lstStyle/>
          <a:p>
            <a:r>
              <a:rPr lang="en-US" dirty="0"/>
              <a:t>Unexplained itching, </a:t>
            </a:r>
          </a:p>
          <a:p>
            <a:r>
              <a:rPr lang="en-US" dirty="0"/>
              <a:t>cutaneous disorders such as erythema nodosum </a:t>
            </a:r>
          </a:p>
          <a:p>
            <a:r>
              <a:rPr lang="en-US" dirty="0"/>
              <a:t> paraneoplastic cerebellar degeneration , </a:t>
            </a:r>
          </a:p>
          <a:p>
            <a:r>
              <a:rPr lang="en-US" dirty="0"/>
              <a:t>nephrotic syndrome, </a:t>
            </a:r>
          </a:p>
          <a:p>
            <a:r>
              <a:rPr lang="en-US" dirty="0"/>
              <a:t> immune hemolytic anemia &amp; thrombocytopenia, hypercalcemia </a:t>
            </a:r>
          </a:p>
          <a:p>
            <a:r>
              <a:rPr lang="en-US" dirty="0"/>
              <a:t> pain in lymph node region on alcohol ingestion (is specific for HL but is seen in less than 10% of patients</a:t>
            </a:r>
          </a:p>
          <a:p>
            <a:r>
              <a:rPr lang="en-US" dirty="0"/>
              <a:t>back/bone pain is rare</a:t>
            </a:r>
            <a:endParaRPr lang="ru-RU" dirty="0"/>
          </a:p>
        </p:txBody>
      </p:sp>
      <p:pic>
        <p:nvPicPr>
          <p:cNvPr id="4" name="Recorded Sound">
            <a:hlinkClick r:id="" action="ppaction://media"/>
            <a:extLst>
              <a:ext uri="{FF2B5EF4-FFF2-40B4-BE49-F238E27FC236}">
                <a16:creationId xmlns:a16="http://schemas.microsoft.com/office/drawing/2014/main" id="{027AE52E-426A-4BBD-A3D7-7C8E4E1DDF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1407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9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229D5-390F-46CA-9558-9C3FC71ABBDA}"/>
              </a:ext>
            </a:extLst>
          </p:cNvPr>
          <p:cNvSpPr>
            <a:spLocks noGrp="1"/>
          </p:cNvSpPr>
          <p:nvPr>
            <p:ph type="title"/>
          </p:nvPr>
        </p:nvSpPr>
        <p:spPr/>
        <p:txBody>
          <a:bodyPr/>
          <a:lstStyle/>
          <a:p>
            <a:r>
              <a:rPr lang="en-US" dirty="0"/>
              <a:t>Clinical presentation </a:t>
            </a:r>
            <a:endParaRPr lang="ru-RU" dirty="0"/>
          </a:p>
        </p:txBody>
      </p:sp>
      <p:sp>
        <p:nvSpPr>
          <p:cNvPr id="6" name="Content Placeholder 5">
            <a:extLst>
              <a:ext uri="{FF2B5EF4-FFF2-40B4-BE49-F238E27FC236}">
                <a16:creationId xmlns:a16="http://schemas.microsoft.com/office/drawing/2014/main" id="{16DAA7B0-C400-47BF-80F9-8FA833966269}"/>
              </a:ext>
            </a:extLst>
          </p:cNvPr>
          <p:cNvSpPr>
            <a:spLocks noGrp="1"/>
          </p:cNvSpPr>
          <p:nvPr>
            <p:ph idx="1"/>
          </p:nvPr>
        </p:nvSpPr>
        <p:spPr/>
        <p:txBody>
          <a:bodyPr>
            <a:normAutofit lnSpcReduction="10000"/>
          </a:bodyPr>
          <a:lstStyle/>
          <a:p>
            <a:pPr marL="0" lvl="0" indent="342900" eaLnBrk="0" fontAlgn="base" hangingPunct="0">
              <a:lnSpc>
                <a:spcPct val="100000"/>
              </a:lnSpc>
              <a:spcBef>
                <a:spcPct val="0"/>
              </a:spcBef>
              <a:spcAft>
                <a:spcPct val="0"/>
              </a:spcAft>
              <a:buNone/>
            </a:pPr>
            <a:r>
              <a:rPr lang="en-US" altLang="ru-RU" dirty="0">
                <a:solidFill>
                  <a:schemeClr val="tx1"/>
                </a:solidFill>
                <a:latin typeface="Arial" panose="020B0604020202020204" pitchFamily="34" charset="0"/>
                <a:ea typeface="Times New Roman" panose="02020603050405020304" pitchFamily="18" charset="0"/>
              </a:rPr>
              <a:t>Typically the patient is aware of a painless enlarged node in the neck. This might have been present for many weeks or months but can develop more rapidly. </a:t>
            </a:r>
            <a:endParaRPr lang="ru-RU" altLang="ru-RU" sz="2400" dirty="0">
              <a:solidFill>
                <a:schemeClr val="tx1"/>
              </a:solidFill>
              <a:latin typeface="Arial" panose="020B0604020202020204" pitchFamily="34" charset="0"/>
            </a:endParaRPr>
          </a:p>
          <a:p>
            <a:pPr marL="0" lvl="0" indent="342900" eaLnBrk="0" fontAlgn="base" hangingPunct="0">
              <a:lnSpc>
                <a:spcPct val="100000"/>
              </a:lnSpc>
              <a:spcBef>
                <a:spcPct val="0"/>
              </a:spcBef>
              <a:spcAft>
                <a:spcPct val="0"/>
              </a:spcAft>
              <a:buNone/>
            </a:pPr>
            <a:r>
              <a:rPr lang="en-US" altLang="ru-RU" dirty="0">
                <a:solidFill>
                  <a:schemeClr val="tx1"/>
                </a:solidFill>
                <a:latin typeface="Arial" panose="020B0604020202020204" pitchFamily="34" charset="0"/>
                <a:ea typeface="Times New Roman" panose="02020603050405020304" pitchFamily="18" charset="0"/>
              </a:rPr>
              <a:t>‘B’ symptoms are characteristic of lymphomas and are: </a:t>
            </a:r>
            <a:endParaRPr lang="ru-RU" altLang="ru-RU" sz="2400" dirty="0">
              <a:solidFill>
                <a:schemeClr val="tx1"/>
              </a:solidFill>
              <a:latin typeface="Arial" panose="020B0604020202020204" pitchFamily="34" charset="0"/>
            </a:endParaRPr>
          </a:p>
          <a:p>
            <a:pPr eaLnBrk="0" fontAlgn="base" hangingPunct="0">
              <a:lnSpc>
                <a:spcPct val="100000"/>
              </a:lnSpc>
              <a:spcBef>
                <a:spcPct val="0"/>
              </a:spcBef>
              <a:spcAft>
                <a:spcPct val="0"/>
              </a:spcAft>
            </a:pPr>
            <a:r>
              <a:rPr lang="en-US" altLang="ru-RU" dirty="0">
                <a:solidFill>
                  <a:schemeClr val="tx1"/>
                </a:solidFill>
                <a:latin typeface="Arial" panose="020B0604020202020204" pitchFamily="34" charset="0"/>
                <a:ea typeface="Times New Roman" panose="02020603050405020304" pitchFamily="18" charset="0"/>
              </a:rPr>
              <a:t>fever &gt;38°C often with typical remittent pattern (</a:t>
            </a:r>
            <a:r>
              <a:rPr lang="en-US" altLang="ru-RU" dirty="0" err="1">
                <a:solidFill>
                  <a:schemeClr val="tx1"/>
                </a:solidFill>
                <a:latin typeface="Arial" panose="020B0604020202020204" pitchFamily="34" charset="0"/>
                <a:ea typeface="Times New Roman" panose="02020603050405020304" pitchFamily="18" charset="0"/>
              </a:rPr>
              <a:t>Pel</a:t>
            </a:r>
            <a:r>
              <a:rPr lang="en-US" altLang="ru-RU" dirty="0">
                <a:solidFill>
                  <a:schemeClr val="tx1"/>
                </a:solidFill>
                <a:latin typeface="Arial" panose="020B0604020202020204" pitchFamily="34" charset="0"/>
                <a:ea typeface="Times New Roman" panose="02020603050405020304" pitchFamily="18" charset="0"/>
              </a:rPr>
              <a:t>–</a:t>
            </a:r>
            <a:r>
              <a:rPr lang="en-US" altLang="ru-RU" dirty="0" err="1">
                <a:solidFill>
                  <a:schemeClr val="tx1"/>
                </a:solidFill>
                <a:latin typeface="Arial" panose="020B0604020202020204" pitchFamily="34" charset="0"/>
                <a:ea typeface="Times New Roman" panose="02020603050405020304" pitchFamily="18" charset="0"/>
              </a:rPr>
              <a:t>Ebstein</a:t>
            </a:r>
            <a:r>
              <a:rPr lang="en-US" altLang="ru-RU" dirty="0">
                <a:solidFill>
                  <a:schemeClr val="tx1"/>
                </a:solidFill>
                <a:latin typeface="Arial" panose="020B0604020202020204" pitchFamily="34" charset="0"/>
                <a:ea typeface="Times New Roman" panose="02020603050405020304" pitchFamily="18" charset="0"/>
              </a:rPr>
              <a:t> fever)</a:t>
            </a:r>
            <a:endParaRPr lang="ru-RU" altLang="ru-RU" sz="2400" dirty="0">
              <a:solidFill>
                <a:schemeClr val="tx1"/>
              </a:solidFill>
              <a:latin typeface="Arial" panose="020B0604020202020204" pitchFamily="34" charset="0"/>
            </a:endParaRPr>
          </a:p>
          <a:p>
            <a:pPr eaLnBrk="0" fontAlgn="base" hangingPunct="0">
              <a:lnSpc>
                <a:spcPct val="100000"/>
              </a:lnSpc>
              <a:spcBef>
                <a:spcPct val="0"/>
              </a:spcBef>
              <a:spcAft>
                <a:spcPct val="0"/>
              </a:spcAft>
            </a:pPr>
            <a:r>
              <a:rPr lang="en-US" altLang="ru-RU" dirty="0">
                <a:solidFill>
                  <a:schemeClr val="tx1"/>
                </a:solidFill>
                <a:latin typeface="Arial" panose="020B0604020202020204" pitchFamily="34" charset="0"/>
                <a:ea typeface="Times New Roman" panose="02020603050405020304" pitchFamily="18" charset="0"/>
              </a:rPr>
              <a:t>weight loss of &gt;10 per cent body weight </a:t>
            </a:r>
          </a:p>
          <a:p>
            <a:pPr eaLnBrk="0" fontAlgn="base" hangingPunct="0">
              <a:lnSpc>
                <a:spcPct val="100000"/>
              </a:lnSpc>
              <a:spcBef>
                <a:spcPct val="0"/>
              </a:spcBef>
              <a:spcAft>
                <a:spcPct val="0"/>
              </a:spcAft>
            </a:pPr>
            <a:r>
              <a:rPr lang="en-US" altLang="ru-RU" dirty="0">
                <a:solidFill>
                  <a:schemeClr val="tx1"/>
                </a:solidFill>
                <a:latin typeface="Arial" panose="020B0604020202020204" pitchFamily="34" charset="0"/>
                <a:ea typeface="Times New Roman" panose="02020603050405020304" pitchFamily="18" charset="0"/>
              </a:rPr>
              <a:t>night sweats (</a:t>
            </a:r>
            <a:r>
              <a:rPr lang="uk-UA" altLang="ru-RU" dirty="0">
                <a:solidFill>
                  <a:schemeClr val="tx1"/>
                </a:solidFill>
                <a:latin typeface="Arial" panose="020B0604020202020204" pitchFamily="34" charset="0"/>
                <a:ea typeface="Times New Roman" panose="02020603050405020304" pitchFamily="18" charset="0"/>
              </a:rPr>
              <a:t>that include profound sweating, sufﬁcient to drench bedclothes</a:t>
            </a:r>
            <a:endParaRPr lang="en-US" altLang="ru-RU" dirty="0">
              <a:solidFill>
                <a:schemeClr val="tx1"/>
              </a:solidFill>
              <a:latin typeface="Arial" panose="020B0604020202020204" pitchFamily="34" charset="0"/>
              <a:ea typeface="Times New Roman" panose="02020603050405020304" pitchFamily="18" charset="0"/>
            </a:endParaRPr>
          </a:p>
          <a:p>
            <a:pPr eaLnBrk="0" fontAlgn="base" hangingPunct="0">
              <a:lnSpc>
                <a:spcPct val="100000"/>
              </a:lnSpc>
              <a:spcBef>
                <a:spcPct val="0"/>
              </a:spcBef>
              <a:spcAft>
                <a:spcPct val="0"/>
              </a:spcAft>
            </a:pPr>
            <a:r>
              <a:rPr lang="uk-UA" dirty="0"/>
              <a:t>These constitutional symptoms are prognostically important. </a:t>
            </a:r>
            <a:endParaRPr lang="ru-RU" dirty="0"/>
          </a:p>
          <a:p>
            <a:pPr eaLnBrk="0" fontAlgn="base" hangingPunct="0">
              <a:lnSpc>
                <a:spcPct val="100000"/>
              </a:lnSpc>
              <a:spcBef>
                <a:spcPct val="0"/>
              </a:spcBef>
              <a:spcAft>
                <a:spcPct val="0"/>
              </a:spcAft>
            </a:pPr>
            <a:endParaRPr lang="ru-RU" dirty="0"/>
          </a:p>
        </p:txBody>
      </p:sp>
      <p:pic>
        <p:nvPicPr>
          <p:cNvPr id="3" name="Recorded Sound">
            <a:hlinkClick r:id="" action="ppaction://media"/>
            <a:extLst>
              <a:ext uri="{FF2B5EF4-FFF2-40B4-BE49-F238E27FC236}">
                <a16:creationId xmlns:a16="http://schemas.microsoft.com/office/drawing/2014/main" id="{57E14CF0-6D4E-4AC8-BEB7-88B04D06BF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162791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5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BF4AF-0B96-4E05-BF43-70018F55BF58}"/>
              </a:ext>
            </a:extLst>
          </p:cNvPr>
          <p:cNvSpPr>
            <a:spLocks noGrp="1"/>
          </p:cNvSpPr>
          <p:nvPr>
            <p:ph type="title"/>
          </p:nvPr>
        </p:nvSpPr>
        <p:spPr/>
        <p:txBody>
          <a:bodyPr/>
          <a:lstStyle/>
          <a:p>
            <a:r>
              <a:rPr lang="en-US" dirty="0"/>
              <a:t>Clinical presentation </a:t>
            </a:r>
            <a:endParaRPr lang="ru-RU" dirty="0"/>
          </a:p>
        </p:txBody>
      </p:sp>
      <p:sp>
        <p:nvSpPr>
          <p:cNvPr id="3" name="Content Placeholder 2">
            <a:extLst>
              <a:ext uri="{FF2B5EF4-FFF2-40B4-BE49-F238E27FC236}">
                <a16:creationId xmlns:a16="http://schemas.microsoft.com/office/drawing/2014/main" id="{AF3C5E3F-C351-4564-8275-364FB3C00451}"/>
              </a:ext>
            </a:extLst>
          </p:cNvPr>
          <p:cNvSpPr>
            <a:spLocks noGrp="1"/>
          </p:cNvSpPr>
          <p:nvPr>
            <p:ph idx="1"/>
          </p:nvPr>
        </p:nvSpPr>
        <p:spPr/>
        <p:txBody>
          <a:bodyPr/>
          <a:lstStyle/>
          <a:p>
            <a:r>
              <a:rPr lang="en-US" dirty="0"/>
              <a:t>Other uncommon but characteristic symptoms include generalized and often intractable itching and alcohol-induced pain in the enlarged nodes. Although the lymph nodes themselves are usually painless there might be some backache from para-aortic nodes and left sided abdominal pain from splenic enlargement</a:t>
            </a:r>
            <a:endParaRPr lang="ru-RU" dirty="0"/>
          </a:p>
        </p:txBody>
      </p:sp>
      <p:pic>
        <p:nvPicPr>
          <p:cNvPr id="4" name="Recorded Sound">
            <a:hlinkClick r:id="" action="ppaction://media"/>
            <a:extLst>
              <a:ext uri="{FF2B5EF4-FFF2-40B4-BE49-F238E27FC236}">
                <a16:creationId xmlns:a16="http://schemas.microsoft.com/office/drawing/2014/main" id="{32F2BBC4-8DC3-4782-A5FB-05452D4703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28295" y="843757"/>
            <a:ext cx="609600" cy="609600"/>
          </a:xfrm>
          <a:prstGeom prst="rect">
            <a:avLst/>
          </a:prstGeom>
        </p:spPr>
      </p:pic>
    </p:spTree>
    <p:extLst>
      <p:ext uri="{BB962C8B-B14F-4D97-AF65-F5344CB8AC3E}">
        <p14:creationId xmlns:p14="http://schemas.microsoft.com/office/powerpoint/2010/main" val="91112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75A003A-8F82-4AC1-9D13-D47AA0F3F99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391508" y="281354"/>
            <a:ext cx="7287064" cy="6274191"/>
          </a:xfrm>
        </p:spPr>
      </p:pic>
      <p:pic>
        <p:nvPicPr>
          <p:cNvPr id="2" name="Recorded Sound">
            <a:hlinkClick r:id="" action="ppaction://media"/>
            <a:extLst>
              <a:ext uri="{FF2B5EF4-FFF2-40B4-BE49-F238E27FC236}">
                <a16:creationId xmlns:a16="http://schemas.microsoft.com/office/drawing/2014/main" id="{77FFE978-0B9B-47B5-BFCD-0905A47EF4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89809" y="5445368"/>
            <a:ext cx="609600" cy="609600"/>
          </a:xfrm>
          <a:prstGeom prst="rect">
            <a:avLst/>
          </a:prstGeom>
        </p:spPr>
      </p:pic>
    </p:spTree>
    <p:extLst>
      <p:ext uri="{BB962C8B-B14F-4D97-AF65-F5344CB8AC3E}">
        <p14:creationId xmlns:p14="http://schemas.microsoft.com/office/powerpoint/2010/main" val="149455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3360866-EC2F-4BEA-96E5-6C9FB5A00C7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931386" y="1153551"/>
            <a:ext cx="8611802" cy="4557932"/>
          </a:xfrm>
        </p:spPr>
      </p:pic>
      <p:pic>
        <p:nvPicPr>
          <p:cNvPr id="2" name="Recorded Sound">
            <a:hlinkClick r:id="" action="ppaction://media"/>
            <a:extLst>
              <a:ext uri="{FF2B5EF4-FFF2-40B4-BE49-F238E27FC236}">
                <a16:creationId xmlns:a16="http://schemas.microsoft.com/office/drawing/2014/main" id="{10427AAF-1EBC-4BEC-998C-58C169A23C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107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D508F-0D75-4669-95D9-468A8AEF6FD9}"/>
              </a:ext>
            </a:extLst>
          </p:cNvPr>
          <p:cNvSpPr>
            <a:spLocks noGrp="1"/>
          </p:cNvSpPr>
          <p:nvPr>
            <p:ph type="title"/>
          </p:nvPr>
        </p:nvSpPr>
        <p:spPr/>
        <p:txBody>
          <a:bodyPr/>
          <a:lstStyle/>
          <a:p>
            <a:r>
              <a:rPr lang="en-US" dirty="0"/>
              <a:t>OVERVIEW </a:t>
            </a:r>
            <a:endParaRPr lang="ru-RU" dirty="0"/>
          </a:p>
        </p:txBody>
      </p:sp>
      <p:sp>
        <p:nvSpPr>
          <p:cNvPr id="3" name="Content Placeholder 2">
            <a:extLst>
              <a:ext uri="{FF2B5EF4-FFF2-40B4-BE49-F238E27FC236}">
                <a16:creationId xmlns:a16="http://schemas.microsoft.com/office/drawing/2014/main" id="{B6A408E7-B7A9-43E6-A965-3CE3B6B0DCB3}"/>
              </a:ext>
            </a:extLst>
          </p:cNvPr>
          <p:cNvSpPr>
            <a:spLocks noGrp="1"/>
          </p:cNvSpPr>
          <p:nvPr>
            <p:ph idx="1"/>
          </p:nvPr>
        </p:nvSpPr>
        <p:spPr/>
        <p:txBody>
          <a:bodyPr/>
          <a:lstStyle/>
          <a:p>
            <a:r>
              <a:rPr lang="en-US" dirty="0"/>
              <a:t>HODGKIN’S LYMPHOMA (HL) (Hodgkin’s disease) is potentially curable malignant lymphoma </a:t>
            </a:r>
          </a:p>
          <a:p>
            <a:r>
              <a:rPr lang="en-US" dirty="0"/>
              <a:t> Thomas Hodgkin described it in 1852 </a:t>
            </a:r>
          </a:p>
          <a:p>
            <a:r>
              <a:rPr lang="en-US" dirty="0"/>
              <a:t>Reed and Carl Stenberg first described the malignant cells of Hodgkin’s lymphoma called Reed Stenberg cells.</a:t>
            </a:r>
          </a:p>
          <a:p>
            <a:r>
              <a:rPr lang="en-US" dirty="0"/>
              <a:t>It is defined in terms of – microscopic appearance &amp; expression of cell surface markers </a:t>
            </a:r>
            <a:endParaRPr lang="ru-RU" dirty="0"/>
          </a:p>
        </p:txBody>
      </p:sp>
      <p:pic>
        <p:nvPicPr>
          <p:cNvPr id="5" name="Recorded Sound">
            <a:hlinkClick r:id="" action="ppaction://media"/>
            <a:extLst>
              <a:ext uri="{FF2B5EF4-FFF2-40B4-BE49-F238E27FC236}">
                <a16:creationId xmlns:a16="http://schemas.microsoft.com/office/drawing/2014/main" id="{191AD112-41AE-473D-BC27-830946D2A4F5}"/>
              </a:ext>
            </a:extLst>
          </p:cNvPr>
          <p:cNvPicPr>
            <a:picLocks noChangeAspect="1"/>
          </p:cNvPicPr>
          <p:nvPr>
            <a:audioFile r:link="rId1"/>
            <p:extLst>
              <p:ext uri="{DAA4B4D4-6D71-4841-9C94-3DE7FCFB9230}">
                <p14:media xmlns:p14="http://schemas.microsoft.com/office/powerpoint/2010/main" r:embed="rId2">
                  <p14:trim end="16000.9274"/>
                </p14:media>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8129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D5A2F-E976-4955-A59B-8184DBE78EBE}"/>
              </a:ext>
            </a:extLst>
          </p:cNvPr>
          <p:cNvSpPr>
            <a:spLocks noGrp="1"/>
          </p:cNvSpPr>
          <p:nvPr>
            <p:ph type="title"/>
          </p:nvPr>
        </p:nvSpPr>
        <p:spPr/>
        <p:txBody>
          <a:bodyPr/>
          <a:lstStyle/>
          <a:p>
            <a:r>
              <a:rPr lang="en-US" dirty="0"/>
              <a:t>HEPATOSPLEENOMEGALY </a:t>
            </a:r>
            <a:endParaRPr lang="ru-RU" dirty="0"/>
          </a:p>
        </p:txBody>
      </p:sp>
      <p:pic>
        <p:nvPicPr>
          <p:cNvPr id="5" name="Content Placeholder 4">
            <a:extLst>
              <a:ext uri="{FF2B5EF4-FFF2-40B4-BE49-F238E27FC236}">
                <a16:creationId xmlns:a16="http://schemas.microsoft.com/office/drawing/2014/main" id="{0E85FAEF-AB63-4095-A3AD-DC0218CA8D1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61514" y="1690688"/>
            <a:ext cx="7938541" cy="4583503"/>
          </a:xfrm>
        </p:spPr>
      </p:pic>
      <p:pic>
        <p:nvPicPr>
          <p:cNvPr id="3" name="Recorded Sound">
            <a:hlinkClick r:id="" action="ppaction://media"/>
            <a:extLst>
              <a:ext uri="{FF2B5EF4-FFF2-40B4-BE49-F238E27FC236}">
                <a16:creationId xmlns:a16="http://schemas.microsoft.com/office/drawing/2014/main" id="{993CA670-267F-4265-811D-D5A8E2D933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75463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D3748-30FF-4509-A323-9A32F3B6FCCD}"/>
              </a:ext>
            </a:extLst>
          </p:cNvPr>
          <p:cNvSpPr>
            <a:spLocks noGrp="1"/>
          </p:cNvSpPr>
          <p:nvPr>
            <p:ph type="title"/>
          </p:nvPr>
        </p:nvSpPr>
        <p:spPr/>
        <p:txBody>
          <a:bodyPr/>
          <a:lstStyle/>
          <a:p>
            <a:r>
              <a:rPr lang="en-US" dirty="0"/>
              <a:t>Investigation </a:t>
            </a:r>
            <a:endParaRPr lang="ru-RU" dirty="0"/>
          </a:p>
        </p:txBody>
      </p:sp>
      <p:sp>
        <p:nvSpPr>
          <p:cNvPr id="3" name="Content Placeholder 2">
            <a:extLst>
              <a:ext uri="{FF2B5EF4-FFF2-40B4-BE49-F238E27FC236}">
                <a16:creationId xmlns:a16="http://schemas.microsoft.com/office/drawing/2014/main" id="{D38E2F09-A8FA-4F33-B9FA-40CDC13AA61F}"/>
              </a:ext>
            </a:extLst>
          </p:cNvPr>
          <p:cNvSpPr>
            <a:spLocks noGrp="1"/>
          </p:cNvSpPr>
          <p:nvPr>
            <p:ph idx="1"/>
          </p:nvPr>
        </p:nvSpPr>
        <p:spPr/>
        <p:txBody>
          <a:bodyPr/>
          <a:lstStyle/>
          <a:p>
            <a:r>
              <a:rPr lang="en-US" dirty="0"/>
              <a:t>Physical examination: palpable painless lymphadenopathy, rubbery consistency</a:t>
            </a:r>
          </a:p>
          <a:p>
            <a:r>
              <a:rPr lang="en-US" dirty="0"/>
              <a:t>cervical (60-80%), axillae (6-20%), inguinal (6-20%). </a:t>
            </a:r>
          </a:p>
          <a:p>
            <a:r>
              <a:rPr lang="en-US" dirty="0"/>
              <a:t> </a:t>
            </a:r>
            <a:r>
              <a:rPr lang="en-US" dirty="0" err="1"/>
              <a:t>Waldeyer’s</a:t>
            </a:r>
            <a:r>
              <a:rPr lang="en-US" dirty="0"/>
              <a:t> ring or occipital/epitrochlear lymphadenopathy rare. </a:t>
            </a:r>
          </a:p>
          <a:p>
            <a:r>
              <a:rPr lang="en-US" dirty="0"/>
              <a:t> Splenomegaly, hepatomegaly, SVC syndrome due to mediastinal lymphadenopathy, CNS symptoms ( multi focal leukoencephalopathy) </a:t>
            </a:r>
            <a:endParaRPr lang="ru-RU" dirty="0"/>
          </a:p>
        </p:txBody>
      </p:sp>
      <p:pic>
        <p:nvPicPr>
          <p:cNvPr id="4" name="Recorded Sound">
            <a:hlinkClick r:id="" action="ppaction://media"/>
            <a:extLst>
              <a:ext uri="{FF2B5EF4-FFF2-40B4-BE49-F238E27FC236}">
                <a16:creationId xmlns:a16="http://schemas.microsoft.com/office/drawing/2014/main" id="{0505CCD2-A715-47B7-B2FB-B3BE0C41B2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49132" y="365125"/>
            <a:ext cx="609600" cy="609600"/>
          </a:xfrm>
          <a:prstGeom prst="rect">
            <a:avLst/>
          </a:prstGeom>
        </p:spPr>
      </p:pic>
    </p:spTree>
    <p:extLst>
      <p:ext uri="{BB962C8B-B14F-4D97-AF65-F5344CB8AC3E}">
        <p14:creationId xmlns:p14="http://schemas.microsoft.com/office/powerpoint/2010/main" val="198408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2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BA2AA-59AB-4370-98AA-2D0DDCA9C573}"/>
              </a:ext>
            </a:extLst>
          </p:cNvPr>
          <p:cNvSpPr>
            <a:spLocks noGrp="1"/>
          </p:cNvSpPr>
          <p:nvPr>
            <p:ph type="title"/>
          </p:nvPr>
        </p:nvSpPr>
        <p:spPr/>
        <p:txBody>
          <a:bodyPr/>
          <a:lstStyle/>
          <a:p>
            <a:r>
              <a:rPr lang="en-US" dirty="0"/>
              <a:t>Investigation </a:t>
            </a:r>
            <a:endParaRPr lang="ru-RU" dirty="0"/>
          </a:p>
        </p:txBody>
      </p:sp>
      <p:sp>
        <p:nvSpPr>
          <p:cNvPr id="3" name="Content Placeholder 2">
            <a:extLst>
              <a:ext uri="{FF2B5EF4-FFF2-40B4-BE49-F238E27FC236}">
                <a16:creationId xmlns:a16="http://schemas.microsoft.com/office/drawing/2014/main" id="{E222AFBD-D99D-4C83-A763-B0A40FCBE8DD}"/>
              </a:ext>
            </a:extLst>
          </p:cNvPr>
          <p:cNvSpPr>
            <a:spLocks noGrp="1"/>
          </p:cNvSpPr>
          <p:nvPr>
            <p:ph idx="1"/>
          </p:nvPr>
        </p:nvSpPr>
        <p:spPr/>
        <p:txBody>
          <a:bodyPr>
            <a:normAutofit fontScale="92500" lnSpcReduction="10000"/>
          </a:bodyPr>
          <a:lstStyle/>
          <a:p>
            <a:r>
              <a:rPr lang="en-US" dirty="0"/>
              <a:t>BIOCHEMICAL: </a:t>
            </a:r>
          </a:p>
          <a:p>
            <a:pPr marL="0" indent="0">
              <a:buNone/>
            </a:pPr>
            <a:r>
              <a:rPr lang="en-US" dirty="0"/>
              <a:t>ESR- elevated level - poor prognosis, </a:t>
            </a:r>
          </a:p>
          <a:p>
            <a:pPr marL="0" indent="0">
              <a:buNone/>
            </a:pPr>
            <a:r>
              <a:rPr lang="en-US" dirty="0"/>
              <a:t>LDH- correlate with bulk of disease, </a:t>
            </a:r>
          </a:p>
          <a:p>
            <a:pPr marL="0" indent="0">
              <a:buNone/>
            </a:pPr>
            <a:r>
              <a:rPr lang="en-US" dirty="0"/>
              <a:t>CBC- anemia of chronic disease, lymphopenia, neutrophilia, eosinophilia. </a:t>
            </a:r>
          </a:p>
          <a:p>
            <a:pPr marL="0" indent="0">
              <a:buNone/>
            </a:pPr>
            <a:r>
              <a:rPr lang="en-US" dirty="0"/>
              <a:t>Serum creatinine – for nephrotic syndrome, </a:t>
            </a:r>
          </a:p>
          <a:p>
            <a:pPr marL="0" indent="0">
              <a:buNone/>
            </a:pPr>
            <a:r>
              <a:rPr lang="en-US" dirty="0"/>
              <a:t>ALP- liver/bone marrow involvement, </a:t>
            </a:r>
          </a:p>
          <a:p>
            <a:pPr marL="0" indent="0">
              <a:buNone/>
            </a:pPr>
            <a:r>
              <a:rPr lang="en-US" dirty="0"/>
              <a:t>elevated serum calcium and sodium, hypoglycemia (due to presence of insulin auto antibodies) </a:t>
            </a:r>
          </a:p>
          <a:p>
            <a:pPr marL="0" indent="0">
              <a:buNone/>
            </a:pPr>
            <a:r>
              <a:rPr lang="en-US" dirty="0"/>
              <a:t> HIV test : as anti retroviral therapy can improve outcome in positive pations</a:t>
            </a:r>
            <a:endParaRPr lang="ru-RU" dirty="0"/>
          </a:p>
        </p:txBody>
      </p:sp>
      <p:pic>
        <p:nvPicPr>
          <p:cNvPr id="4" name="Recorded Sound">
            <a:hlinkClick r:id="" action="ppaction://media"/>
            <a:extLst>
              <a:ext uri="{FF2B5EF4-FFF2-40B4-BE49-F238E27FC236}">
                <a16:creationId xmlns:a16="http://schemas.microsoft.com/office/drawing/2014/main" id="{5582CF08-112A-494E-A916-A5BB9CB6DE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26120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9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57EC8-3993-417F-B1F3-ADAB167F50FB}"/>
              </a:ext>
            </a:extLst>
          </p:cNvPr>
          <p:cNvSpPr>
            <a:spLocks noGrp="1"/>
          </p:cNvSpPr>
          <p:nvPr>
            <p:ph type="title"/>
          </p:nvPr>
        </p:nvSpPr>
        <p:spPr/>
        <p:txBody>
          <a:bodyPr/>
          <a:lstStyle/>
          <a:p>
            <a:r>
              <a:rPr lang="en-US" dirty="0"/>
              <a:t>Investigation </a:t>
            </a:r>
            <a:endParaRPr lang="ru-RU" dirty="0"/>
          </a:p>
        </p:txBody>
      </p:sp>
      <p:sp>
        <p:nvSpPr>
          <p:cNvPr id="3" name="Content Placeholder 2">
            <a:extLst>
              <a:ext uri="{FF2B5EF4-FFF2-40B4-BE49-F238E27FC236}">
                <a16:creationId xmlns:a16="http://schemas.microsoft.com/office/drawing/2014/main" id="{D2888FBE-E87D-4D7C-A670-4A0FF1D8DFA8}"/>
              </a:ext>
            </a:extLst>
          </p:cNvPr>
          <p:cNvSpPr>
            <a:spLocks noGrp="1"/>
          </p:cNvSpPr>
          <p:nvPr>
            <p:ph idx="1"/>
          </p:nvPr>
        </p:nvSpPr>
        <p:spPr/>
        <p:txBody>
          <a:bodyPr/>
          <a:lstStyle/>
          <a:p>
            <a:r>
              <a:rPr lang="en-US" u="sng" dirty="0"/>
              <a:t>Biopsy </a:t>
            </a:r>
            <a:endParaRPr lang="ru-RU" dirty="0"/>
          </a:p>
          <a:p>
            <a:r>
              <a:rPr lang="en-US" dirty="0"/>
              <a:t>A tissue diagnosis is mandatory to conﬁrm the diagnosis and deﬁne the histological subtype of HL. This will usually take the form of an open lymph node biopsy where there is an accessible node in the neck, axilla, supraclavicular fossa or groin. Mediastinoscopy or laparoscopy could be required where there are no other sites accessible for biopsy.</a:t>
            </a:r>
            <a:endParaRPr lang="ru-RU" dirty="0"/>
          </a:p>
          <a:p>
            <a:endParaRPr lang="ru-RU" dirty="0"/>
          </a:p>
        </p:txBody>
      </p:sp>
      <p:pic>
        <p:nvPicPr>
          <p:cNvPr id="4" name="Recorded Sound">
            <a:hlinkClick r:id="" action="ppaction://media"/>
            <a:extLst>
              <a:ext uri="{FF2B5EF4-FFF2-40B4-BE49-F238E27FC236}">
                <a16:creationId xmlns:a16="http://schemas.microsoft.com/office/drawing/2014/main" id="{A2F38149-20A5-4202-BA21-D82D4040A5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9675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5B6DA-4D3F-4A38-B8DE-0852D761A751}"/>
              </a:ext>
            </a:extLst>
          </p:cNvPr>
          <p:cNvSpPr>
            <a:spLocks noGrp="1"/>
          </p:cNvSpPr>
          <p:nvPr>
            <p:ph type="title"/>
          </p:nvPr>
        </p:nvSpPr>
        <p:spPr/>
        <p:txBody>
          <a:bodyPr/>
          <a:lstStyle/>
          <a:p>
            <a:r>
              <a:rPr lang="en-US" dirty="0"/>
              <a:t>Investigation </a:t>
            </a:r>
            <a:endParaRPr lang="ru-RU" dirty="0"/>
          </a:p>
        </p:txBody>
      </p:sp>
      <p:sp>
        <p:nvSpPr>
          <p:cNvPr id="3" name="Content Placeholder 2">
            <a:extLst>
              <a:ext uri="{FF2B5EF4-FFF2-40B4-BE49-F238E27FC236}">
                <a16:creationId xmlns:a16="http://schemas.microsoft.com/office/drawing/2014/main" id="{EAF16CBC-6A69-4D52-BECB-C157B7D138D1}"/>
              </a:ext>
            </a:extLst>
          </p:cNvPr>
          <p:cNvSpPr>
            <a:spLocks noGrp="1"/>
          </p:cNvSpPr>
          <p:nvPr>
            <p:ph idx="1"/>
          </p:nvPr>
        </p:nvSpPr>
        <p:spPr/>
        <p:txBody>
          <a:bodyPr/>
          <a:lstStyle/>
          <a:p>
            <a:r>
              <a:rPr lang="en-US" dirty="0"/>
              <a:t>Staging laparotomies (biopsy of liver, splenectomy &amp; biopsy from multiple lymph nodes i.e. para aortic, mesenteric, portal &amp; splenic hilar region if enlarged) were once popular for most patients with HL but are now done rarely because of an increased reliance on systemic rather than local therapy. The procedure can be helpful in rare cases where radio therapy is considered as sole t/t of early stage HL </a:t>
            </a:r>
            <a:endParaRPr lang="ru-RU" dirty="0"/>
          </a:p>
        </p:txBody>
      </p:sp>
      <p:pic>
        <p:nvPicPr>
          <p:cNvPr id="4" name="Recorded Sound">
            <a:hlinkClick r:id="" action="ppaction://media"/>
            <a:extLst>
              <a:ext uri="{FF2B5EF4-FFF2-40B4-BE49-F238E27FC236}">
                <a16:creationId xmlns:a16="http://schemas.microsoft.com/office/drawing/2014/main" id="{0ED496CC-5BC3-4021-9C8C-2295183E77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10649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4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AA77E-8D56-4925-B40A-A581B1F1AF4C}"/>
              </a:ext>
            </a:extLst>
          </p:cNvPr>
          <p:cNvSpPr>
            <a:spLocks noGrp="1"/>
          </p:cNvSpPr>
          <p:nvPr>
            <p:ph type="title"/>
          </p:nvPr>
        </p:nvSpPr>
        <p:spPr/>
        <p:txBody>
          <a:bodyPr/>
          <a:lstStyle/>
          <a:p>
            <a:r>
              <a:rPr lang="en-US" dirty="0"/>
              <a:t>Investigation</a:t>
            </a:r>
            <a:endParaRPr lang="ru-RU" dirty="0"/>
          </a:p>
        </p:txBody>
      </p:sp>
      <p:sp>
        <p:nvSpPr>
          <p:cNvPr id="5" name="Rectangle 4">
            <a:extLst>
              <a:ext uri="{FF2B5EF4-FFF2-40B4-BE49-F238E27FC236}">
                <a16:creationId xmlns:a16="http://schemas.microsoft.com/office/drawing/2014/main" id="{1585F881-45A3-43D3-AA39-E5433E8C7C20}"/>
              </a:ext>
            </a:extLst>
          </p:cNvPr>
          <p:cNvSpPr/>
          <p:nvPr/>
        </p:nvSpPr>
        <p:spPr>
          <a:xfrm>
            <a:off x="1575582" y="2020616"/>
            <a:ext cx="8679766" cy="3477875"/>
          </a:xfrm>
          <a:prstGeom prst="rect">
            <a:avLst/>
          </a:prstGeom>
        </p:spPr>
        <p:txBody>
          <a:bodyPr wrap="square">
            <a:spAutoFit/>
          </a:bodyPr>
          <a:lstStyle/>
          <a:p>
            <a:pPr marL="285750" lvl="0" indent="-285750" algn="justLow" defTabSz="914400" eaLnBrk="0" fontAlgn="base" hangingPunct="0">
              <a:spcBef>
                <a:spcPct val="0"/>
              </a:spcBef>
              <a:spcAft>
                <a:spcPct val="0"/>
              </a:spcAft>
              <a:buFont typeface="Arial" panose="020B0604020202020204" pitchFamily="34" charset="0"/>
              <a:buChar char="•"/>
            </a:pPr>
            <a:r>
              <a:rPr lang="en-US" altLang="ru-RU" sz="2000" dirty="0">
                <a:latin typeface="Arial" panose="020B0604020202020204" pitchFamily="34" charset="0"/>
                <a:ea typeface="Times New Roman" panose="02020603050405020304" pitchFamily="18" charset="0"/>
              </a:rPr>
              <a:t>Chest X-ray can show widened mediastinal shadow owing to enlarged nodes or, more rarely, lung parenchymal inﬁltration. Pleural effusion is also a recognized ﬁnding.</a:t>
            </a:r>
            <a:endParaRPr lang="ru-RU" altLang="ru-RU" sz="2000" dirty="0">
              <a:latin typeface="Arial" panose="020B0604020202020204" pitchFamily="34" charset="0"/>
            </a:endParaRPr>
          </a:p>
          <a:p>
            <a:pPr marL="285750" lvl="0" indent="-285750" algn="justLow" defTabSz="914400" eaLnBrk="0" fontAlgn="base" hangingPunct="0">
              <a:spcBef>
                <a:spcPct val="0"/>
              </a:spcBef>
              <a:spcAft>
                <a:spcPct val="0"/>
              </a:spcAft>
              <a:buFont typeface="Arial" panose="020B0604020202020204" pitchFamily="34" charset="0"/>
              <a:buChar char="•"/>
            </a:pPr>
            <a:r>
              <a:rPr lang="en-US" altLang="ru-RU" sz="2000" dirty="0">
                <a:latin typeface="Arial" panose="020B0604020202020204" pitchFamily="34" charset="0"/>
                <a:ea typeface="Times New Roman" panose="02020603050405020304" pitchFamily="18" charset="0"/>
              </a:rPr>
              <a:t>CT and MRI CT scan of the chest, abdomen and pelvis will give the most accurate assessment of internal lymphadenopathy and has now superseded the use of bipedal lymphangiography as the imaging of choice for staging in lymphoma. </a:t>
            </a:r>
            <a:endParaRPr lang="ru-RU" altLang="ru-RU" sz="2000" dirty="0">
              <a:latin typeface="Arial" panose="020B0604020202020204" pitchFamily="34" charset="0"/>
            </a:endParaRPr>
          </a:p>
          <a:p>
            <a:pPr marL="285750" lvl="0" indent="-285750" algn="justLow" defTabSz="914400" eaLnBrk="0" fontAlgn="base" hangingPunct="0">
              <a:spcBef>
                <a:spcPct val="0"/>
              </a:spcBef>
              <a:spcAft>
                <a:spcPct val="0"/>
              </a:spcAft>
              <a:buFont typeface="Arial" panose="020B0604020202020204" pitchFamily="34" charset="0"/>
              <a:buChar char="•"/>
            </a:pPr>
            <a:r>
              <a:rPr lang="en-US" altLang="ru-RU" sz="2000" dirty="0">
                <a:latin typeface="Arial" panose="020B0604020202020204" pitchFamily="34" charset="0"/>
                <a:ea typeface="Times New Roman" panose="02020603050405020304" pitchFamily="18" charset="0"/>
              </a:rPr>
              <a:t>Additional staging information can be seen on ﬂuorodeoxyglucose PET scans with normal size nodes demonstrating increased uptake indicative of lymphoma. PET can also have an important role in response assessment and follow-up</a:t>
            </a:r>
            <a:r>
              <a:rPr lang="en-US" altLang="ru-RU" dirty="0">
                <a:latin typeface="Arial" panose="020B0604020202020204" pitchFamily="34" charset="0"/>
                <a:ea typeface="Times New Roman" panose="02020603050405020304" pitchFamily="18" charset="0"/>
              </a:rPr>
              <a:t>.</a:t>
            </a:r>
            <a:endParaRPr lang="en-US" altLang="ru-RU" sz="2800" dirty="0">
              <a:latin typeface="Arial" panose="020B0604020202020204" pitchFamily="34" charset="0"/>
            </a:endParaRPr>
          </a:p>
        </p:txBody>
      </p:sp>
      <p:pic>
        <p:nvPicPr>
          <p:cNvPr id="3" name="Recorded Sound">
            <a:hlinkClick r:id="" action="ppaction://media"/>
            <a:extLst>
              <a:ext uri="{FF2B5EF4-FFF2-40B4-BE49-F238E27FC236}">
                <a16:creationId xmlns:a16="http://schemas.microsoft.com/office/drawing/2014/main" id="{D02A8E24-5761-419E-ACF5-3505DC6FDB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55348" y="319405"/>
            <a:ext cx="609600" cy="609600"/>
          </a:xfrm>
          <a:prstGeom prst="rect">
            <a:avLst/>
          </a:prstGeom>
        </p:spPr>
      </p:pic>
    </p:spTree>
    <p:extLst>
      <p:ext uri="{BB962C8B-B14F-4D97-AF65-F5344CB8AC3E}">
        <p14:creationId xmlns:p14="http://schemas.microsoft.com/office/powerpoint/2010/main" val="54872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A4C1468-3059-4DBB-9298-BD044417E821}"/>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12192000" cy="6858000"/>
          </a:xfrm>
        </p:spPr>
      </p:pic>
      <p:pic>
        <p:nvPicPr>
          <p:cNvPr id="2" name="Recorded Sound">
            <a:hlinkClick r:id="" action="ppaction://media"/>
            <a:extLst>
              <a:ext uri="{FF2B5EF4-FFF2-40B4-BE49-F238E27FC236}">
                <a16:creationId xmlns:a16="http://schemas.microsoft.com/office/drawing/2014/main" id="{EA475173-02D2-4251-B437-D003C8E0C1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300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4BE583E-B079-43FE-B596-D0D7B6962F1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 y="0"/>
            <a:ext cx="12192000" cy="6752491"/>
          </a:xfrm>
        </p:spPr>
      </p:pic>
      <p:pic>
        <p:nvPicPr>
          <p:cNvPr id="2" name="Recorded Sound">
            <a:hlinkClick r:id="" action="ppaction://media"/>
            <a:extLst>
              <a:ext uri="{FF2B5EF4-FFF2-40B4-BE49-F238E27FC236}">
                <a16:creationId xmlns:a16="http://schemas.microsoft.com/office/drawing/2014/main" id="{9F5D9055-3D99-4862-867D-6AB05C0CB3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07504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FE37119-E499-4054-986F-347244DD296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78302" y="196948"/>
            <a:ext cx="11493304" cy="6555544"/>
          </a:xfrm>
        </p:spPr>
      </p:pic>
      <p:pic>
        <p:nvPicPr>
          <p:cNvPr id="2" name="Recorded Sound">
            <a:hlinkClick r:id="" action="ppaction://media"/>
            <a:extLst>
              <a:ext uri="{FF2B5EF4-FFF2-40B4-BE49-F238E27FC236}">
                <a16:creationId xmlns:a16="http://schemas.microsoft.com/office/drawing/2014/main" id="{A34F5CB6-25C8-4D12-B5ED-F3DD7EB8B8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07564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4A8B5-BE84-42E7-BF34-495CD975F057}"/>
              </a:ext>
            </a:extLst>
          </p:cNvPr>
          <p:cNvSpPr>
            <a:spLocks noGrp="1"/>
          </p:cNvSpPr>
          <p:nvPr>
            <p:ph type="title"/>
          </p:nvPr>
        </p:nvSpPr>
        <p:spPr/>
        <p:txBody>
          <a:bodyPr/>
          <a:lstStyle/>
          <a:p>
            <a:r>
              <a:rPr lang="en-US" dirty="0"/>
              <a:t>Ultrasonography </a:t>
            </a:r>
            <a:endParaRPr lang="ru-RU" dirty="0"/>
          </a:p>
        </p:txBody>
      </p:sp>
      <p:pic>
        <p:nvPicPr>
          <p:cNvPr id="5" name="Content Placeholder 4">
            <a:extLst>
              <a:ext uri="{FF2B5EF4-FFF2-40B4-BE49-F238E27FC236}">
                <a16:creationId xmlns:a16="http://schemas.microsoft.com/office/drawing/2014/main" id="{7A4FE85A-6C5C-46B2-966D-761DFE21012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293035" y="1533378"/>
            <a:ext cx="6759284" cy="4639919"/>
          </a:xfrm>
        </p:spPr>
      </p:pic>
      <p:pic>
        <p:nvPicPr>
          <p:cNvPr id="6" name="Recorded Sound">
            <a:hlinkClick r:id="" action="ppaction://media"/>
            <a:extLst>
              <a:ext uri="{FF2B5EF4-FFF2-40B4-BE49-F238E27FC236}">
                <a16:creationId xmlns:a16="http://schemas.microsoft.com/office/drawing/2014/main" id="{066A7FC4-7912-4CF4-BBFF-CC9A94F138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5217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9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8291B01-AA03-4785-890D-77BD7F4FEB9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941342" y="647114"/>
            <a:ext cx="7230793" cy="4554497"/>
          </a:xfrm>
        </p:spPr>
      </p:pic>
      <p:pic>
        <p:nvPicPr>
          <p:cNvPr id="2" name="Recorded Sound">
            <a:hlinkClick r:id="" action="ppaction://media"/>
            <a:extLst>
              <a:ext uri="{FF2B5EF4-FFF2-40B4-BE49-F238E27FC236}">
                <a16:creationId xmlns:a16="http://schemas.microsoft.com/office/drawing/2014/main" id="{F9432BCE-9D6D-442F-B6A2-18E150C8B0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25626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4A265-048C-446B-A730-149FD9A71FAE}"/>
              </a:ext>
            </a:extLst>
          </p:cNvPr>
          <p:cNvSpPr>
            <a:spLocks noGrp="1"/>
          </p:cNvSpPr>
          <p:nvPr>
            <p:ph type="title"/>
          </p:nvPr>
        </p:nvSpPr>
        <p:spPr/>
        <p:txBody>
          <a:bodyPr/>
          <a:lstStyle/>
          <a:p>
            <a:r>
              <a:rPr lang="en-US" dirty="0"/>
              <a:t>Ultrasonography </a:t>
            </a:r>
            <a:endParaRPr lang="ru-RU" dirty="0"/>
          </a:p>
        </p:txBody>
      </p:sp>
      <p:pic>
        <p:nvPicPr>
          <p:cNvPr id="5" name="Content Placeholder 4">
            <a:extLst>
              <a:ext uri="{FF2B5EF4-FFF2-40B4-BE49-F238E27FC236}">
                <a16:creationId xmlns:a16="http://schemas.microsoft.com/office/drawing/2014/main" id="{591263FF-58B2-4272-9596-B0E6E8760E6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969477" y="1547446"/>
            <a:ext cx="6892314" cy="4586068"/>
          </a:xfrm>
        </p:spPr>
      </p:pic>
      <p:pic>
        <p:nvPicPr>
          <p:cNvPr id="6" name="Recorded Sound">
            <a:hlinkClick r:id="" action="ppaction://media"/>
            <a:extLst>
              <a:ext uri="{FF2B5EF4-FFF2-40B4-BE49-F238E27FC236}">
                <a16:creationId xmlns:a16="http://schemas.microsoft.com/office/drawing/2014/main" id="{01A6264F-309B-47D1-8B72-84CD6A19E2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86425" y="361608"/>
            <a:ext cx="609600" cy="609600"/>
          </a:xfrm>
          <a:prstGeom prst="rect">
            <a:avLst/>
          </a:prstGeom>
        </p:spPr>
      </p:pic>
    </p:spTree>
    <p:extLst>
      <p:ext uri="{BB962C8B-B14F-4D97-AF65-F5344CB8AC3E}">
        <p14:creationId xmlns:p14="http://schemas.microsoft.com/office/powerpoint/2010/main" val="318295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5D78B-5960-4421-8018-70643D459244}"/>
              </a:ext>
            </a:extLst>
          </p:cNvPr>
          <p:cNvSpPr>
            <a:spLocks noGrp="1"/>
          </p:cNvSpPr>
          <p:nvPr>
            <p:ph type="title"/>
          </p:nvPr>
        </p:nvSpPr>
        <p:spPr/>
        <p:txBody>
          <a:bodyPr>
            <a:normAutofit fontScale="90000"/>
          </a:bodyPr>
          <a:lstStyle/>
          <a:p>
            <a:r>
              <a:rPr lang="en-US" dirty="0"/>
              <a:t>UNFAVORABLE FACTORS IN EARLY STAGE HL</a:t>
            </a:r>
            <a:endParaRPr lang="ru-RU" dirty="0"/>
          </a:p>
        </p:txBody>
      </p:sp>
      <p:sp>
        <p:nvSpPr>
          <p:cNvPr id="3" name="Content Placeholder 2">
            <a:extLst>
              <a:ext uri="{FF2B5EF4-FFF2-40B4-BE49-F238E27FC236}">
                <a16:creationId xmlns:a16="http://schemas.microsoft.com/office/drawing/2014/main" id="{49036240-C1D8-4736-A153-6DB603FE3CA7}"/>
              </a:ext>
            </a:extLst>
          </p:cNvPr>
          <p:cNvSpPr>
            <a:spLocks noGrp="1"/>
          </p:cNvSpPr>
          <p:nvPr>
            <p:ph idx="1"/>
          </p:nvPr>
        </p:nvSpPr>
        <p:spPr/>
        <p:txBody>
          <a:bodyPr/>
          <a:lstStyle/>
          <a:p>
            <a:r>
              <a:rPr lang="en-US" dirty="0"/>
              <a:t>Bulky disease: defined as mediastinal mass &gt;1/3 of intra thoracic diameter on CXRAY or &gt;35% of thoracic diameter at vertebral level T5-6 or &gt;10 cm in diameter on CT scan </a:t>
            </a:r>
          </a:p>
          <a:p>
            <a:r>
              <a:rPr lang="en-US" dirty="0"/>
              <a:t>ESR ≥ 50 if pt. is otherwise asymptomatic </a:t>
            </a:r>
          </a:p>
          <a:p>
            <a:r>
              <a:rPr lang="en-US" dirty="0"/>
              <a:t>&gt; 3 sites of HL involvement </a:t>
            </a:r>
          </a:p>
          <a:p>
            <a:r>
              <a:rPr lang="en-US" dirty="0"/>
              <a:t>The presence B symptoms </a:t>
            </a:r>
          </a:p>
          <a:p>
            <a:r>
              <a:rPr lang="en-US" dirty="0"/>
              <a:t> The presence of extra nodal disease</a:t>
            </a:r>
            <a:endParaRPr lang="ru-RU" dirty="0"/>
          </a:p>
        </p:txBody>
      </p:sp>
      <p:pic>
        <p:nvPicPr>
          <p:cNvPr id="4" name="Recorded Sound">
            <a:hlinkClick r:id="" action="ppaction://media"/>
            <a:extLst>
              <a:ext uri="{FF2B5EF4-FFF2-40B4-BE49-F238E27FC236}">
                <a16:creationId xmlns:a16="http://schemas.microsoft.com/office/drawing/2014/main" id="{BF7E0C84-1235-42AF-9EAA-E82B538EE5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53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9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6E856-2F43-4EB7-9047-E11EBB124D42}"/>
              </a:ext>
            </a:extLst>
          </p:cNvPr>
          <p:cNvSpPr>
            <a:spLocks noGrp="1"/>
          </p:cNvSpPr>
          <p:nvPr>
            <p:ph type="title"/>
          </p:nvPr>
        </p:nvSpPr>
        <p:spPr/>
        <p:txBody>
          <a:bodyPr/>
          <a:lstStyle/>
          <a:p>
            <a:r>
              <a:rPr lang="en-US" dirty="0"/>
              <a:t>Treatment of HL</a:t>
            </a:r>
            <a:endParaRPr lang="ru-RU" dirty="0"/>
          </a:p>
        </p:txBody>
      </p:sp>
      <p:sp>
        <p:nvSpPr>
          <p:cNvPr id="3" name="Content Placeholder 2">
            <a:extLst>
              <a:ext uri="{FF2B5EF4-FFF2-40B4-BE49-F238E27FC236}">
                <a16:creationId xmlns:a16="http://schemas.microsoft.com/office/drawing/2014/main" id="{EB17E776-DEF9-44AF-9BCA-9AD00B5FECA3}"/>
              </a:ext>
            </a:extLst>
          </p:cNvPr>
          <p:cNvSpPr>
            <a:spLocks noGrp="1"/>
          </p:cNvSpPr>
          <p:nvPr>
            <p:ph idx="1"/>
          </p:nvPr>
        </p:nvSpPr>
        <p:spPr/>
        <p:txBody>
          <a:bodyPr/>
          <a:lstStyle/>
          <a:p>
            <a:r>
              <a:rPr lang="en-US" dirty="0"/>
              <a:t>Specific risk factors for unfavorable prognosis include: the presence of 3 or more involved lymph node areas, elevated ESR, bulky mediastinal mass and extra nodal disease.  </a:t>
            </a:r>
          </a:p>
          <a:p>
            <a:r>
              <a:rPr lang="en-US" dirty="0"/>
              <a:t>The preferred treatment for early-stage disease is combined-modality therapy consisting of combination chemotherapy (typically </a:t>
            </a:r>
            <a:r>
              <a:rPr lang="en-US" u="sng" dirty="0"/>
              <a:t>ABVD</a:t>
            </a:r>
            <a:r>
              <a:rPr lang="en-US" dirty="0"/>
              <a:t> [doxorubicin, bleomycin, vinblastine, dacarbazine]) followed by involved-field radiotherapy.</a:t>
            </a:r>
            <a:endParaRPr lang="ru-RU" dirty="0"/>
          </a:p>
          <a:p>
            <a:endParaRPr lang="ru-RU" dirty="0"/>
          </a:p>
        </p:txBody>
      </p:sp>
      <p:pic>
        <p:nvPicPr>
          <p:cNvPr id="4" name="Recorded Sound">
            <a:hlinkClick r:id="" action="ppaction://media"/>
            <a:extLst>
              <a:ext uri="{FF2B5EF4-FFF2-40B4-BE49-F238E27FC236}">
                <a16:creationId xmlns:a16="http://schemas.microsoft.com/office/drawing/2014/main" id="{D5621FD1-4755-409B-9D0E-E4D9630617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1074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BF986-AEB9-4505-8C94-66555B8EAEB3}"/>
              </a:ext>
            </a:extLst>
          </p:cNvPr>
          <p:cNvSpPr>
            <a:spLocks noGrp="1"/>
          </p:cNvSpPr>
          <p:nvPr>
            <p:ph type="title"/>
          </p:nvPr>
        </p:nvSpPr>
        <p:spPr/>
        <p:txBody>
          <a:bodyPr/>
          <a:lstStyle/>
          <a:p>
            <a:r>
              <a:rPr lang="en-US" dirty="0"/>
              <a:t>Treatment of HL</a:t>
            </a:r>
            <a:endParaRPr lang="ru-RU" dirty="0"/>
          </a:p>
        </p:txBody>
      </p:sp>
      <p:sp>
        <p:nvSpPr>
          <p:cNvPr id="3" name="Content Placeholder 2">
            <a:extLst>
              <a:ext uri="{FF2B5EF4-FFF2-40B4-BE49-F238E27FC236}">
                <a16:creationId xmlns:a16="http://schemas.microsoft.com/office/drawing/2014/main" id="{8FA785F9-8526-4F78-BC88-2990E84AFA0F}"/>
              </a:ext>
            </a:extLst>
          </p:cNvPr>
          <p:cNvSpPr>
            <a:spLocks noGrp="1"/>
          </p:cNvSpPr>
          <p:nvPr>
            <p:ph idx="1"/>
          </p:nvPr>
        </p:nvSpPr>
        <p:spPr/>
        <p:txBody>
          <a:bodyPr/>
          <a:lstStyle/>
          <a:p>
            <a:r>
              <a:rPr lang="en-US" dirty="0"/>
              <a:t>Favorable disease is treated with 2 cycles of ABVD followed by 20 Gy radiation while unfavorable disease is typically treated with 4 cycles of ABVD followed by 30 Gy radiation. </a:t>
            </a:r>
            <a:endParaRPr lang="ru-RU" dirty="0"/>
          </a:p>
          <a:p>
            <a:r>
              <a:rPr lang="en-US" dirty="0"/>
              <a:t>Intensive chemotherapy with 2 cycles of escalated BEACOPP (bleomycin, etoposide, doxorubicin, cyclophosphamide, vincristine, procarbazine, prednisolone) followed by 2 cycles of ABVD and radiotherapy improves tumor control in high-risk patients at the cost of higher toxicity. </a:t>
            </a:r>
            <a:endParaRPr lang="ru-RU" dirty="0"/>
          </a:p>
          <a:p>
            <a:endParaRPr lang="ru-RU" dirty="0"/>
          </a:p>
        </p:txBody>
      </p:sp>
      <p:pic>
        <p:nvPicPr>
          <p:cNvPr id="4" name="Recorded Sound">
            <a:hlinkClick r:id="" action="ppaction://media"/>
            <a:extLst>
              <a:ext uri="{FF2B5EF4-FFF2-40B4-BE49-F238E27FC236}">
                <a16:creationId xmlns:a16="http://schemas.microsoft.com/office/drawing/2014/main" id="{8E71E3C5-145F-40AF-A2DF-E438C5BE5F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45748" y="621249"/>
            <a:ext cx="609600" cy="609600"/>
          </a:xfrm>
          <a:prstGeom prst="rect">
            <a:avLst/>
          </a:prstGeom>
        </p:spPr>
      </p:pic>
    </p:spTree>
    <p:extLst>
      <p:ext uri="{BB962C8B-B14F-4D97-AF65-F5344CB8AC3E}">
        <p14:creationId xmlns:p14="http://schemas.microsoft.com/office/powerpoint/2010/main" val="29766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3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0C0D1-5DD1-468F-91BA-88B9B1DD8F4B}"/>
              </a:ext>
            </a:extLst>
          </p:cNvPr>
          <p:cNvSpPr>
            <a:spLocks noGrp="1"/>
          </p:cNvSpPr>
          <p:nvPr>
            <p:ph type="title"/>
          </p:nvPr>
        </p:nvSpPr>
        <p:spPr/>
        <p:txBody>
          <a:bodyPr/>
          <a:lstStyle/>
          <a:p>
            <a:r>
              <a:rPr lang="en-US" dirty="0"/>
              <a:t>Treatment of HL</a:t>
            </a:r>
            <a:endParaRPr lang="ru-RU" dirty="0"/>
          </a:p>
        </p:txBody>
      </p:sp>
      <p:sp>
        <p:nvSpPr>
          <p:cNvPr id="5" name="Rectangle 4">
            <a:extLst>
              <a:ext uri="{FF2B5EF4-FFF2-40B4-BE49-F238E27FC236}">
                <a16:creationId xmlns:a16="http://schemas.microsoft.com/office/drawing/2014/main" id="{738B5D1C-D1D6-4287-B3F2-A06971124333}"/>
              </a:ext>
            </a:extLst>
          </p:cNvPr>
          <p:cNvSpPr/>
          <p:nvPr/>
        </p:nvSpPr>
        <p:spPr>
          <a:xfrm>
            <a:off x="838199" y="1782396"/>
            <a:ext cx="10078329" cy="3416320"/>
          </a:xfrm>
          <a:prstGeom prst="rect">
            <a:avLst/>
          </a:prstGeom>
        </p:spPr>
        <p:txBody>
          <a:bodyPr wrap="square">
            <a:spAutoFit/>
          </a:bodyPr>
          <a:lstStyle/>
          <a:p>
            <a:pPr lvl="0" indent="342900" algn="justLow" defTabSz="914400" eaLnBrk="0" fontAlgn="base" hangingPunct="0">
              <a:spcBef>
                <a:spcPct val="0"/>
              </a:spcBef>
              <a:spcAft>
                <a:spcPct val="0"/>
              </a:spcAft>
              <a:buFontTx/>
              <a:buChar char="•"/>
            </a:pPr>
            <a:r>
              <a:rPr lang="en-US" altLang="ru-RU" sz="2400">
                <a:latin typeface="Arial" panose="020B0604020202020204" pitchFamily="34" charset="0"/>
                <a:ea typeface="Times New Roman" panose="02020603050405020304" pitchFamily="18" charset="0"/>
              </a:rPr>
              <a:t>Advanced </a:t>
            </a:r>
            <a:r>
              <a:rPr lang="en-US" altLang="ru-RU" sz="2400" dirty="0">
                <a:latin typeface="Arial" panose="020B0604020202020204" pitchFamily="34" charset="0"/>
                <a:ea typeface="Times New Roman" panose="02020603050405020304" pitchFamily="18" charset="0"/>
              </a:rPr>
              <a:t>(stage III to stage IV) HL</a:t>
            </a:r>
            <a:endParaRPr lang="ru-RU" altLang="ru-RU" sz="2400" dirty="0">
              <a:latin typeface="Arial" panose="020B0604020202020204" pitchFamily="34" charset="0"/>
            </a:endParaRPr>
          </a:p>
          <a:p>
            <a:pPr lvl="0" indent="342900" algn="justLow" defTabSz="914400" eaLnBrk="0" fontAlgn="base" hangingPunct="0">
              <a:spcBef>
                <a:spcPct val="0"/>
              </a:spcBef>
              <a:spcAft>
                <a:spcPct val="0"/>
              </a:spcAft>
            </a:pPr>
            <a:r>
              <a:rPr lang="en-US" altLang="ru-RU" sz="2400" dirty="0">
                <a:latin typeface="Arial" panose="020B0604020202020204" pitchFamily="34" charset="0"/>
                <a:ea typeface="Times New Roman" panose="02020603050405020304" pitchFamily="18" charset="0"/>
              </a:rPr>
              <a:t>The goal of therapy is cure. Initial treatment should be combination chemotherapy. Acceptable regimens include ABVD or escalated BEACOPP. Stanford V chemotherapy (doxorubicin, vinblastine, chlormethine, vincristine, bleomycin, etoposide, prednisolone) can be considered. The role of consolidation radiotherapy in advanced HL is controversial but generally recommended for patients with bulky disease (&gt;5 cm), or for patients receiving Stanford V, in which radiotherapy is an essential component. </a:t>
            </a:r>
            <a:endParaRPr lang="en-US" altLang="ru-RU" sz="2400" dirty="0">
              <a:latin typeface="Arial" panose="020B0604020202020204" pitchFamily="34" charset="0"/>
            </a:endParaRPr>
          </a:p>
        </p:txBody>
      </p:sp>
      <p:pic>
        <p:nvPicPr>
          <p:cNvPr id="3" name="Recorded Sound">
            <a:hlinkClick r:id="" action="ppaction://media"/>
            <a:extLst>
              <a:ext uri="{FF2B5EF4-FFF2-40B4-BE49-F238E27FC236}">
                <a16:creationId xmlns:a16="http://schemas.microsoft.com/office/drawing/2014/main" id="{686F5E69-880C-429D-A392-0717872760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2369" y="418306"/>
            <a:ext cx="609600" cy="609600"/>
          </a:xfrm>
          <a:prstGeom prst="rect">
            <a:avLst/>
          </a:prstGeom>
        </p:spPr>
      </p:pic>
    </p:spTree>
    <p:extLst>
      <p:ext uri="{BB962C8B-B14F-4D97-AF65-F5344CB8AC3E}">
        <p14:creationId xmlns:p14="http://schemas.microsoft.com/office/powerpoint/2010/main" val="82277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0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A5D02-D907-4BD9-8E00-A3475B570FA2}"/>
              </a:ext>
            </a:extLst>
          </p:cNvPr>
          <p:cNvSpPr>
            <a:spLocks noGrp="1"/>
          </p:cNvSpPr>
          <p:nvPr>
            <p:ph type="title"/>
          </p:nvPr>
        </p:nvSpPr>
        <p:spPr/>
        <p:txBody>
          <a:bodyPr/>
          <a:lstStyle/>
          <a:p>
            <a:r>
              <a:rPr lang="en-US" dirty="0"/>
              <a:t>Treatment of HL</a:t>
            </a:r>
            <a:endParaRPr lang="ru-RU" dirty="0"/>
          </a:p>
        </p:txBody>
      </p:sp>
      <p:sp>
        <p:nvSpPr>
          <p:cNvPr id="3" name="Content Placeholder 2">
            <a:extLst>
              <a:ext uri="{FF2B5EF4-FFF2-40B4-BE49-F238E27FC236}">
                <a16:creationId xmlns:a16="http://schemas.microsoft.com/office/drawing/2014/main" id="{449B1BCB-98F6-40B7-924A-B35B4E29A036}"/>
              </a:ext>
            </a:extLst>
          </p:cNvPr>
          <p:cNvSpPr>
            <a:spLocks noGrp="1"/>
          </p:cNvSpPr>
          <p:nvPr>
            <p:ph idx="1"/>
          </p:nvPr>
        </p:nvSpPr>
        <p:spPr/>
        <p:txBody>
          <a:bodyPr/>
          <a:lstStyle/>
          <a:p>
            <a:r>
              <a:rPr lang="en-US" dirty="0"/>
              <a:t>The acute side effects of therapy depend on the region treated and the dose employed. Most patients treated to the mediastinum develop esophagitis, clinically apparent as odynophagia that sometimes requires narcotic analgesics to maintain oral intake. Infra-diaphragmatic radiotherapy can cause nausea and/or diarrhea. Fatigue is common in all patients receiving radiotherapy</a:t>
            </a:r>
            <a:endParaRPr lang="ru-RU" dirty="0"/>
          </a:p>
        </p:txBody>
      </p:sp>
      <p:pic>
        <p:nvPicPr>
          <p:cNvPr id="4" name="Recorded Sound">
            <a:hlinkClick r:id="" action="ppaction://media"/>
            <a:extLst>
              <a:ext uri="{FF2B5EF4-FFF2-40B4-BE49-F238E27FC236}">
                <a16:creationId xmlns:a16="http://schemas.microsoft.com/office/drawing/2014/main" id="{2563D331-37C6-4151-8BDF-C80B7CDC60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60148" y="230188"/>
            <a:ext cx="609600" cy="609600"/>
          </a:xfrm>
          <a:prstGeom prst="rect">
            <a:avLst/>
          </a:prstGeom>
        </p:spPr>
      </p:pic>
    </p:spTree>
    <p:extLst>
      <p:ext uri="{BB962C8B-B14F-4D97-AF65-F5344CB8AC3E}">
        <p14:creationId xmlns:p14="http://schemas.microsoft.com/office/powerpoint/2010/main" val="334848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1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DEF64-D1B3-43A0-99C5-824D7A3B9835}"/>
              </a:ext>
            </a:extLst>
          </p:cNvPr>
          <p:cNvSpPr>
            <a:spLocks noGrp="1"/>
          </p:cNvSpPr>
          <p:nvPr>
            <p:ph type="title"/>
          </p:nvPr>
        </p:nvSpPr>
        <p:spPr/>
        <p:txBody>
          <a:bodyPr/>
          <a:lstStyle/>
          <a:p>
            <a:r>
              <a:rPr lang="en-US" dirty="0"/>
              <a:t>Treatment of HL</a:t>
            </a:r>
            <a:endParaRPr lang="ru-RU" dirty="0"/>
          </a:p>
        </p:txBody>
      </p:sp>
      <p:sp>
        <p:nvSpPr>
          <p:cNvPr id="3" name="Content Placeholder 2">
            <a:extLst>
              <a:ext uri="{FF2B5EF4-FFF2-40B4-BE49-F238E27FC236}">
                <a16:creationId xmlns:a16="http://schemas.microsoft.com/office/drawing/2014/main" id="{09166BF2-FF1C-4335-A981-0CE9AA70BD98}"/>
              </a:ext>
            </a:extLst>
          </p:cNvPr>
          <p:cNvSpPr>
            <a:spLocks noGrp="1"/>
          </p:cNvSpPr>
          <p:nvPr>
            <p:ph idx="1"/>
          </p:nvPr>
        </p:nvSpPr>
        <p:spPr/>
        <p:txBody>
          <a:bodyPr/>
          <a:lstStyle/>
          <a:p>
            <a:r>
              <a:rPr lang="en-US" i="1" dirty="0"/>
              <a:t>Refractory and relapsed disease</a:t>
            </a:r>
            <a:endParaRPr lang="ru-RU" dirty="0"/>
          </a:p>
          <a:p>
            <a:r>
              <a:rPr lang="en-US" dirty="0"/>
              <a:t>Management of relapsed HL must be </a:t>
            </a:r>
            <a:r>
              <a:rPr lang="en-US" dirty="0" err="1"/>
              <a:t>individualised</a:t>
            </a:r>
            <a:r>
              <a:rPr lang="en-US" dirty="0"/>
              <a:t>. The goal of therapy, at least initially, remains curative. The recommended treatment will vary and depends on several factors including previous first-line treatment (radiotherapy alone, chemotherapy alone, or combined-modality therapy), patient age and medical comorbidities, duration of first remission, and stage at relapse.</a:t>
            </a:r>
            <a:endParaRPr lang="ru-RU" dirty="0"/>
          </a:p>
          <a:p>
            <a:endParaRPr lang="ru-RU" dirty="0"/>
          </a:p>
        </p:txBody>
      </p:sp>
      <p:pic>
        <p:nvPicPr>
          <p:cNvPr id="6" name="Recorded Sound">
            <a:hlinkClick r:id="" action="ppaction://media"/>
            <a:extLst>
              <a:ext uri="{FF2B5EF4-FFF2-40B4-BE49-F238E27FC236}">
                <a16:creationId xmlns:a16="http://schemas.microsoft.com/office/drawing/2014/main" id="{511005A5-A706-470E-B826-2C11D1636A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42363" y="1027906"/>
            <a:ext cx="609600" cy="609600"/>
          </a:xfrm>
          <a:prstGeom prst="rect">
            <a:avLst/>
          </a:prstGeom>
        </p:spPr>
      </p:pic>
    </p:spTree>
    <p:extLst>
      <p:ext uri="{BB962C8B-B14F-4D97-AF65-F5344CB8AC3E}">
        <p14:creationId xmlns:p14="http://schemas.microsoft.com/office/powerpoint/2010/main" val="362429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D3E50-4B90-4BB4-94F6-2712442B883F}"/>
              </a:ext>
            </a:extLst>
          </p:cNvPr>
          <p:cNvSpPr>
            <a:spLocks noGrp="1"/>
          </p:cNvSpPr>
          <p:nvPr>
            <p:ph type="title"/>
          </p:nvPr>
        </p:nvSpPr>
        <p:spPr/>
        <p:txBody>
          <a:bodyPr/>
          <a:lstStyle/>
          <a:p>
            <a:r>
              <a:rPr lang="en-US" dirty="0"/>
              <a:t>Treatment of HL</a:t>
            </a:r>
            <a:endParaRPr lang="ru-RU" dirty="0"/>
          </a:p>
        </p:txBody>
      </p:sp>
      <p:sp>
        <p:nvSpPr>
          <p:cNvPr id="3" name="Content Placeholder 2">
            <a:extLst>
              <a:ext uri="{FF2B5EF4-FFF2-40B4-BE49-F238E27FC236}">
                <a16:creationId xmlns:a16="http://schemas.microsoft.com/office/drawing/2014/main" id="{0144B194-54EA-43F6-BCBD-886E0F1EA562}"/>
              </a:ext>
            </a:extLst>
          </p:cNvPr>
          <p:cNvSpPr>
            <a:spLocks noGrp="1"/>
          </p:cNvSpPr>
          <p:nvPr>
            <p:ph idx="1"/>
          </p:nvPr>
        </p:nvSpPr>
        <p:spPr/>
        <p:txBody>
          <a:bodyPr/>
          <a:lstStyle/>
          <a:p>
            <a:r>
              <a:rPr lang="en-US" dirty="0"/>
              <a:t>Secondary Therapy of Classical HL Fortunately, fewer patients with Hodgkin’s lymphoma currently progress after primary treatment. Those with advanced disease may be offered :</a:t>
            </a:r>
          </a:p>
          <a:p>
            <a:r>
              <a:rPr lang="en-US" dirty="0"/>
              <a:t>High-Dose Chemotherapy with either the CBV (cyclophosphamide, </a:t>
            </a:r>
            <a:r>
              <a:rPr lang="en-US" dirty="0" err="1"/>
              <a:t>carmustine</a:t>
            </a:r>
            <a:r>
              <a:rPr lang="en-US" dirty="0"/>
              <a:t>, etoposide) or BEAM (</a:t>
            </a:r>
            <a:r>
              <a:rPr lang="en-US" dirty="0" err="1"/>
              <a:t>carmustine</a:t>
            </a:r>
            <a:r>
              <a:rPr lang="en-US" dirty="0"/>
              <a:t>, etoposide, cytarabine, melphalan) regimen followed by Autologous Stem Cell Transplantation has been the most successful approach .</a:t>
            </a:r>
            <a:endParaRPr lang="ru-RU" dirty="0"/>
          </a:p>
        </p:txBody>
      </p:sp>
      <p:pic>
        <p:nvPicPr>
          <p:cNvPr id="4" name="Recorded Sound">
            <a:hlinkClick r:id="" action="ppaction://media"/>
            <a:extLst>
              <a:ext uri="{FF2B5EF4-FFF2-40B4-BE49-F238E27FC236}">
                <a16:creationId xmlns:a16="http://schemas.microsoft.com/office/drawing/2014/main" id="{CD10A428-2D55-48BB-8C3A-DE8742BB3C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04739" y="418306"/>
            <a:ext cx="609600" cy="609600"/>
          </a:xfrm>
          <a:prstGeom prst="rect">
            <a:avLst/>
          </a:prstGeom>
        </p:spPr>
      </p:pic>
    </p:spTree>
    <p:extLst>
      <p:ext uri="{BB962C8B-B14F-4D97-AF65-F5344CB8AC3E}">
        <p14:creationId xmlns:p14="http://schemas.microsoft.com/office/powerpoint/2010/main" val="282213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38BDB-3108-4D3E-A723-0A5E91DF9E10}"/>
              </a:ext>
            </a:extLst>
          </p:cNvPr>
          <p:cNvSpPr>
            <a:spLocks noGrp="1"/>
          </p:cNvSpPr>
          <p:nvPr>
            <p:ph type="title"/>
          </p:nvPr>
        </p:nvSpPr>
        <p:spPr/>
        <p:txBody>
          <a:bodyPr/>
          <a:lstStyle/>
          <a:p>
            <a:r>
              <a:rPr lang="en-US" dirty="0"/>
              <a:t>Role of surgery in HL</a:t>
            </a:r>
            <a:endParaRPr lang="ru-RU" dirty="0"/>
          </a:p>
        </p:txBody>
      </p:sp>
      <p:sp>
        <p:nvSpPr>
          <p:cNvPr id="3" name="Content Placeholder 2">
            <a:extLst>
              <a:ext uri="{FF2B5EF4-FFF2-40B4-BE49-F238E27FC236}">
                <a16:creationId xmlns:a16="http://schemas.microsoft.com/office/drawing/2014/main" id="{698449DD-497A-4645-A8B8-54593561DA93}"/>
              </a:ext>
            </a:extLst>
          </p:cNvPr>
          <p:cNvSpPr>
            <a:spLocks noGrp="1"/>
          </p:cNvSpPr>
          <p:nvPr>
            <p:ph idx="1"/>
          </p:nvPr>
        </p:nvSpPr>
        <p:spPr/>
        <p:txBody>
          <a:bodyPr/>
          <a:lstStyle/>
          <a:p>
            <a:r>
              <a:rPr lang="en-US" dirty="0"/>
              <a:t>Surgery can be used to obtain biopsy samples for diagnosing and classifying Hodgkin lymphoma, but it is rarely used as a treatment, considering that lymphomas do not often produce solid tumors in the way that many other cancers do. However, surgery may be used in rare cases of extra nodal lymphoma, where the condition develops outside of the lymph nodes (in the thyroid gland or the stomach, for instance).</a:t>
            </a:r>
            <a:endParaRPr lang="ru-RU" dirty="0"/>
          </a:p>
        </p:txBody>
      </p:sp>
      <p:pic>
        <p:nvPicPr>
          <p:cNvPr id="4" name="Recorded Sound">
            <a:hlinkClick r:id="" action="ppaction://media"/>
            <a:extLst>
              <a:ext uri="{FF2B5EF4-FFF2-40B4-BE49-F238E27FC236}">
                <a16:creationId xmlns:a16="http://schemas.microsoft.com/office/drawing/2014/main" id="{3FCB1EF5-A00C-4FB5-8394-8A1B21DC02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51852" y="621249"/>
            <a:ext cx="609600" cy="609600"/>
          </a:xfrm>
          <a:prstGeom prst="rect">
            <a:avLst/>
          </a:prstGeom>
        </p:spPr>
      </p:pic>
    </p:spTree>
    <p:extLst>
      <p:ext uri="{BB962C8B-B14F-4D97-AF65-F5344CB8AC3E}">
        <p14:creationId xmlns:p14="http://schemas.microsoft.com/office/powerpoint/2010/main" val="1432808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0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9C15C-1123-4694-B2F8-439C0D4ECA16}"/>
              </a:ext>
            </a:extLst>
          </p:cNvPr>
          <p:cNvSpPr>
            <a:spLocks noGrp="1"/>
          </p:cNvSpPr>
          <p:nvPr>
            <p:ph type="title"/>
          </p:nvPr>
        </p:nvSpPr>
        <p:spPr/>
        <p:txBody>
          <a:bodyPr/>
          <a:lstStyle/>
          <a:p>
            <a:r>
              <a:rPr lang="en-US" dirty="0"/>
              <a:t>Role of surgery in HL</a:t>
            </a:r>
            <a:endParaRPr lang="ru-RU" dirty="0"/>
          </a:p>
        </p:txBody>
      </p:sp>
      <p:sp>
        <p:nvSpPr>
          <p:cNvPr id="3" name="Content Placeholder 2">
            <a:extLst>
              <a:ext uri="{FF2B5EF4-FFF2-40B4-BE49-F238E27FC236}">
                <a16:creationId xmlns:a16="http://schemas.microsoft.com/office/drawing/2014/main" id="{0B820734-7A38-40C3-A4B9-C483D2532506}"/>
              </a:ext>
            </a:extLst>
          </p:cNvPr>
          <p:cNvSpPr>
            <a:spLocks noGrp="1"/>
          </p:cNvSpPr>
          <p:nvPr>
            <p:ph idx="1"/>
          </p:nvPr>
        </p:nvSpPr>
        <p:spPr/>
        <p:txBody>
          <a:bodyPr>
            <a:normAutofit fontScale="85000" lnSpcReduction="10000"/>
          </a:bodyPr>
          <a:lstStyle/>
          <a:p>
            <a:pPr marL="0" indent="0">
              <a:buNone/>
            </a:pPr>
            <a:r>
              <a:rPr lang="en-US" dirty="0"/>
              <a:t>Rare instances in which surgery may be used to address Hodgkin lymphoma include:</a:t>
            </a:r>
          </a:p>
          <a:p>
            <a:r>
              <a:rPr lang="en-US" dirty="0"/>
              <a:t>During diagnosis – When </a:t>
            </a:r>
            <a:r>
              <a:rPr lang="en-US" dirty="0">
                <a:solidFill>
                  <a:schemeClr val="tx1"/>
                </a:solidFill>
                <a:hlinkClick r:id="rId4" tooltip="Diagnosis">
                  <a:extLst>
                    <a:ext uri="{A12FA001-AC4F-418D-AE19-62706E023703}">
                      <ahyp:hlinkClr xmlns:ahyp="http://schemas.microsoft.com/office/drawing/2018/hyperlinkcolor" val="tx"/>
                    </a:ext>
                  </a:extLst>
                </a:hlinkClick>
              </a:rPr>
              <a:t>diagnosing lymphoma</a:t>
            </a:r>
            <a:r>
              <a:rPr lang="en-US" dirty="0"/>
              <a:t>, it’s typically ideal to examine an entire lymph node for signs of cancer. Surgeons may recommend removing one or more lymph nodes through an open excisional biopsy.</a:t>
            </a:r>
          </a:p>
          <a:p>
            <a:r>
              <a:rPr lang="en-US" dirty="0"/>
              <a:t>During staging – To determine if a patient’s lymphoma is confined to one specific area or if it has spread throughout the body, surgeons may perform a procedure known as a staging laparotomy.</a:t>
            </a:r>
          </a:p>
          <a:p>
            <a:r>
              <a:rPr lang="en-US" dirty="0"/>
              <a:t>When treating </a:t>
            </a:r>
            <a:r>
              <a:rPr lang="en-US" dirty="0">
                <a:solidFill>
                  <a:schemeClr val="tx1"/>
                </a:solidFill>
                <a:hlinkClick r:id="rId5" tooltip="Symptoms">
                  <a:extLst>
                    <a:ext uri="{A12FA001-AC4F-418D-AE19-62706E023703}">
                      <ahyp:hlinkClr xmlns:ahyp="http://schemas.microsoft.com/office/drawing/2018/hyperlinkcolor" val="tx"/>
                    </a:ext>
                  </a:extLst>
                </a:hlinkClick>
              </a:rPr>
              <a:t>symptoms</a:t>
            </a:r>
            <a:r>
              <a:rPr lang="en-US" dirty="0"/>
              <a:t> such as pain, weakness and appetite loss – A splenectomy may be recommended for patients who are experiencing a reduced quality of life due to Hodgkin lymphoma side effects. This procedure may also be helpful for managing a platelet, iron or white blood cell deficiency following Hodgkin lymphoma treatment.</a:t>
            </a:r>
          </a:p>
          <a:p>
            <a:endParaRPr lang="ru-RU" dirty="0"/>
          </a:p>
        </p:txBody>
      </p:sp>
      <p:pic>
        <p:nvPicPr>
          <p:cNvPr id="4" name="Recorded Sound">
            <a:hlinkClick r:id="" action="ppaction://media"/>
            <a:extLst>
              <a:ext uri="{FF2B5EF4-FFF2-40B4-BE49-F238E27FC236}">
                <a16:creationId xmlns:a16="http://schemas.microsoft.com/office/drawing/2014/main" id="{BF177136-3A5A-4042-AD9C-FF3978643D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92197" y="418306"/>
            <a:ext cx="609600" cy="609600"/>
          </a:xfrm>
          <a:prstGeom prst="rect">
            <a:avLst/>
          </a:prstGeom>
        </p:spPr>
      </p:pic>
    </p:spTree>
    <p:extLst>
      <p:ext uri="{BB962C8B-B14F-4D97-AF65-F5344CB8AC3E}">
        <p14:creationId xmlns:p14="http://schemas.microsoft.com/office/powerpoint/2010/main" val="417746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25F4E81-52A0-4FBE-B5CF-1429B3D8BBA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856936" y="1294228"/>
            <a:ext cx="8201464" cy="5198647"/>
          </a:xfrm>
        </p:spPr>
      </p:pic>
      <p:pic>
        <p:nvPicPr>
          <p:cNvPr id="2" name="Recorded Sound">
            <a:hlinkClick r:id="" action="ppaction://media"/>
            <a:extLst>
              <a:ext uri="{FF2B5EF4-FFF2-40B4-BE49-F238E27FC236}">
                <a16:creationId xmlns:a16="http://schemas.microsoft.com/office/drawing/2014/main" id="{BD0965A8-1BC6-4254-8BE6-E90EE06598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9124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C034C-DEEC-4344-9C0F-2104B225095F}"/>
              </a:ext>
            </a:extLst>
          </p:cNvPr>
          <p:cNvSpPr>
            <a:spLocks noGrp="1"/>
          </p:cNvSpPr>
          <p:nvPr>
            <p:ph type="title"/>
          </p:nvPr>
        </p:nvSpPr>
        <p:spPr/>
        <p:txBody>
          <a:bodyPr/>
          <a:lstStyle/>
          <a:p>
            <a:r>
              <a:rPr lang="en-US" dirty="0"/>
              <a:t>FOLLOW UP OF PATIENTS</a:t>
            </a:r>
            <a:endParaRPr lang="ru-RU" dirty="0"/>
          </a:p>
        </p:txBody>
      </p:sp>
      <p:sp>
        <p:nvSpPr>
          <p:cNvPr id="3" name="Content Placeholder 2">
            <a:extLst>
              <a:ext uri="{FF2B5EF4-FFF2-40B4-BE49-F238E27FC236}">
                <a16:creationId xmlns:a16="http://schemas.microsoft.com/office/drawing/2014/main" id="{649EAB82-5508-4A23-B63A-63AAA3EC042C}"/>
              </a:ext>
            </a:extLst>
          </p:cNvPr>
          <p:cNvSpPr>
            <a:spLocks noGrp="1"/>
          </p:cNvSpPr>
          <p:nvPr>
            <p:ph idx="1"/>
          </p:nvPr>
        </p:nvSpPr>
        <p:spPr/>
        <p:txBody>
          <a:bodyPr>
            <a:normAutofit/>
          </a:bodyPr>
          <a:lstStyle/>
          <a:p>
            <a:r>
              <a:rPr lang="en-US" dirty="0"/>
              <a:t>Most relapse in first 3 </a:t>
            </a:r>
            <a:r>
              <a:rPr lang="en-US" dirty="0" err="1"/>
              <a:t>yrs</a:t>
            </a:r>
            <a:r>
              <a:rPr lang="en-US" dirty="0"/>
              <a:t> after therapy Follow every 2-4 </a:t>
            </a:r>
            <a:r>
              <a:rPr lang="en-US" dirty="0" err="1"/>
              <a:t>mths</a:t>
            </a:r>
            <a:r>
              <a:rPr lang="en-US" dirty="0"/>
              <a:t> for first 1-2 years &amp; every 3-6 </a:t>
            </a:r>
            <a:r>
              <a:rPr lang="en-US" dirty="0" err="1"/>
              <a:t>mths</a:t>
            </a:r>
            <a:r>
              <a:rPr lang="en-US" dirty="0"/>
              <a:t> for next 3-5 </a:t>
            </a:r>
            <a:r>
              <a:rPr lang="en-US" dirty="0" err="1"/>
              <a:t>yrs</a:t>
            </a:r>
            <a:r>
              <a:rPr lang="en-US" dirty="0"/>
              <a:t> </a:t>
            </a:r>
          </a:p>
          <a:p>
            <a:r>
              <a:rPr lang="en-US" dirty="0"/>
              <a:t>examinations: </a:t>
            </a:r>
          </a:p>
          <a:p>
            <a:r>
              <a:rPr lang="en-US" dirty="0"/>
              <a:t>1. History &amp; physical examination </a:t>
            </a:r>
          </a:p>
          <a:p>
            <a:r>
              <a:rPr lang="en-US" dirty="0"/>
              <a:t>2. CBC, LDH, ESR, glucose, lipids </a:t>
            </a:r>
          </a:p>
          <a:p>
            <a:r>
              <a:rPr lang="en-US" dirty="0"/>
              <a:t>3. TSH: annually in pts of hx/RT </a:t>
            </a:r>
          </a:p>
          <a:p>
            <a:r>
              <a:rPr lang="en-US" dirty="0"/>
              <a:t>4. </a:t>
            </a:r>
            <a:r>
              <a:rPr lang="en-US" dirty="0" err="1"/>
              <a:t>CXRay</a:t>
            </a:r>
            <a:r>
              <a:rPr lang="en-US" dirty="0"/>
              <a:t> &amp; CT scan of chest every 3-6 </a:t>
            </a:r>
            <a:r>
              <a:rPr lang="en-US" dirty="0" err="1"/>
              <a:t>mths</a:t>
            </a:r>
            <a:r>
              <a:rPr lang="en-US" dirty="0"/>
              <a:t> for first 2-3 </a:t>
            </a:r>
            <a:r>
              <a:rPr lang="en-US" dirty="0" err="1"/>
              <a:t>yrs</a:t>
            </a:r>
            <a:r>
              <a:rPr lang="en-US" dirty="0"/>
              <a:t> then at least annually up to 5 </a:t>
            </a:r>
            <a:r>
              <a:rPr lang="en-US" dirty="0" err="1"/>
              <a:t>yrs</a:t>
            </a:r>
            <a:endParaRPr lang="ru-RU" dirty="0"/>
          </a:p>
        </p:txBody>
      </p:sp>
      <p:pic>
        <p:nvPicPr>
          <p:cNvPr id="4" name="Recorded Sound">
            <a:hlinkClick r:id="" action="ppaction://media"/>
            <a:extLst>
              <a:ext uri="{FF2B5EF4-FFF2-40B4-BE49-F238E27FC236}">
                <a16:creationId xmlns:a16="http://schemas.microsoft.com/office/drawing/2014/main" id="{6C81E4AF-F5D2-436D-A43F-970D4B611E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97440" y="499195"/>
            <a:ext cx="609600" cy="609600"/>
          </a:xfrm>
          <a:prstGeom prst="rect">
            <a:avLst/>
          </a:prstGeom>
        </p:spPr>
      </p:pic>
    </p:spTree>
    <p:extLst>
      <p:ext uri="{BB962C8B-B14F-4D97-AF65-F5344CB8AC3E}">
        <p14:creationId xmlns:p14="http://schemas.microsoft.com/office/powerpoint/2010/main" val="222592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87754-BE8E-4FF9-BB65-BA697300B0BC}"/>
              </a:ext>
            </a:extLst>
          </p:cNvPr>
          <p:cNvSpPr>
            <a:spLocks noGrp="1"/>
          </p:cNvSpPr>
          <p:nvPr>
            <p:ph type="title"/>
          </p:nvPr>
        </p:nvSpPr>
        <p:spPr/>
        <p:txBody>
          <a:bodyPr/>
          <a:lstStyle/>
          <a:p>
            <a:r>
              <a:rPr lang="en-US" dirty="0"/>
              <a:t>FOLLOW UP OF PATIENTS</a:t>
            </a:r>
            <a:endParaRPr lang="ru-RU" dirty="0"/>
          </a:p>
        </p:txBody>
      </p:sp>
      <p:sp>
        <p:nvSpPr>
          <p:cNvPr id="3" name="Content Placeholder 2">
            <a:extLst>
              <a:ext uri="{FF2B5EF4-FFF2-40B4-BE49-F238E27FC236}">
                <a16:creationId xmlns:a16="http://schemas.microsoft.com/office/drawing/2014/main" id="{3515919F-7D9D-4EF9-A73C-B3E25347201F}"/>
              </a:ext>
            </a:extLst>
          </p:cNvPr>
          <p:cNvSpPr>
            <a:spLocks noGrp="1"/>
          </p:cNvSpPr>
          <p:nvPr>
            <p:ph idx="1"/>
          </p:nvPr>
        </p:nvSpPr>
        <p:spPr/>
        <p:txBody>
          <a:bodyPr/>
          <a:lstStyle/>
          <a:p>
            <a:pPr marL="0" indent="0">
              <a:buNone/>
            </a:pPr>
            <a:r>
              <a:rPr lang="en-US" dirty="0"/>
              <a:t>5. Abdomen &amp; pelvis CT every 3-12 months (if indicated) </a:t>
            </a:r>
          </a:p>
          <a:p>
            <a:pPr marL="0" indent="0">
              <a:buNone/>
            </a:pPr>
            <a:r>
              <a:rPr lang="en-US" dirty="0"/>
              <a:t>6. PET scan not specifically recommended </a:t>
            </a:r>
          </a:p>
          <a:p>
            <a:pPr marL="0" indent="0">
              <a:buNone/>
            </a:pPr>
            <a:r>
              <a:rPr lang="en-US" dirty="0"/>
              <a:t>7. Spiral CT chest 5 </a:t>
            </a:r>
            <a:r>
              <a:rPr lang="en-US" dirty="0" err="1"/>
              <a:t>yrs</a:t>
            </a:r>
            <a:r>
              <a:rPr lang="en-US" dirty="0"/>
              <a:t> after for lung cancer </a:t>
            </a:r>
          </a:p>
          <a:p>
            <a:pPr marL="0" indent="0">
              <a:buNone/>
            </a:pPr>
            <a:r>
              <a:rPr lang="en-US" dirty="0"/>
              <a:t>8. Mammography in female patients annually from 40 </a:t>
            </a:r>
            <a:r>
              <a:rPr lang="en-US" dirty="0" err="1"/>
              <a:t>yrs</a:t>
            </a:r>
            <a:r>
              <a:rPr lang="en-US" dirty="0"/>
              <a:t> or 5-8 </a:t>
            </a:r>
            <a:r>
              <a:rPr lang="en-US" dirty="0" err="1"/>
              <a:t>yrs</a:t>
            </a:r>
            <a:r>
              <a:rPr lang="en-US" dirty="0"/>
              <a:t> after RT</a:t>
            </a:r>
            <a:endParaRPr lang="ru-RU" dirty="0"/>
          </a:p>
        </p:txBody>
      </p:sp>
      <p:pic>
        <p:nvPicPr>
          <p:cNvPr id="4" name="Recorded Sound">
            <a:hlinkClick r:id="" action="ppaction://media"/>
            <a:extLst>
              <a:ext uri="{FF2B5EF4-FFF2-40B4-BE49-F238E27FC236}">
                <a16:creationId xmlns:a16="http://schemas.microsoft.com/office/drawing/2014/main" id="{EB485EC0-CF1C-4A73-9721-91D0FEFFAD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561341" y="681037"/>
            <a:ext cx="609600" cy="609600"/>
          </a:xfrm>
          <a:prstGeom prst="rect">
            <a:avLst/>
          </a:prstGeom>
        </p:spPr>
      </p:pic>
    </p:spTree>
    <p:extLst>
      <p:ext uri="{BB962C8B-B14F-4D97-AF65-F5344CB8AC3E}">
        <p14:creationId xmlns:p14="http://schemas.microsoft.com/office/powerpoint/2010/main" val="307081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7F322E9-A187-4A6D-8A04-0DBBF13411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3378" y="211015"/>
            <a:ext cx="8650471" cy="5965948"/>
          </a:xfrm>
        </p:spPr>
      </p:pic>
    </p:spTree>
    <p:extLst>
      <p:ext uri="{BB962C8B-B14F-4D97-AF65-F5344CB8AC3E}">
        <p14:creationId xmlns:p14="http://schemas.microsoft.com/office/powerpoint/2010/main" val="28695173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15F9D2C-687C-4827-902D-37D74BABB2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4062" y="379828"/>
            <a:ext cx="9232336" cy="6189784"/>
          </a:xfrm>
        </p:spPr>
      </p:pic>
    </p:spTree>
    <p:extLst>
      <p:ext uri="{BB962C8B-B14F-4D97-AF65-F5344CB8AC3E}">
        <p14:creationId xmlns:p14="http://schemas.microsoft.com/office/powerpoint/2010/main" val="33121466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BD0E5-7231-4764-AE1D-251779145EB3}"/>
              </a:ext>
            </a:extLst>
          </p:cNvPr>
          <p:cNvSpPr>
            <a:spLocks noGrp="1"/>
          </p:cNvSpPr>
          <p:nvPr>
            <p:ph type="title"/>
          </p:nvPr>
        </p:nvSpPr>
        <p:spPr/>
        <p:txBody>
          <a:bodyPr/>
          <a:lstStyle/>
          <a:p>
            <a:r>
              <a:rPr lang="en-US" dirty="0"/>
              <a:t>THANK YOU FOR ATTENTION </a:t>
            </a:r>
            <a:endParaRPr lang="ru-RU" dirty="0"/>
          </a:p>
        </p:txBody>
      </p:sp>
      <p:sp>
        <p:nvSpPr>
          <p:cNvPr id="3" name="Content Placeholder 2">
            <a:extLst>
              <a:ext uri="{FF2B5EF4-FFF2-40B4-BE49-F238E27FC236}">
                <a16:creationId xmlns:a16="http://schemas.microsoft.com/office/drawing/2014/main" id="{B90E98E4-85F3-4E54-9A67-B0BBE29A6251}"/>
              </a:ext>
            </a:extLst>
          </p:cNvPr>
          <p:cNvSpPr>
            <a:spLocks noGrp="1"/>
          </p:cNvSpPr>
          <p:nvPr>
            <p:ph idx="1"/>
          </p:nvPr>
        </p:nvSpPr>
        <p:spPr>
          <a:xfrm>
            <a:off x="1120000" y="4346917"/>
            <a:ext cx="10233800" cy="1830046"/>
          </a:xfrm>
        </p:spPr>
        <p:txBody>
          <a:bodyPr/>
          <a:lstStyle/>
          <a:p>
            <a:r>
              <a:rPr lang="en-US" dirty="0"/>
              <a:t>Dr   HAYDER  AL-ZUBAIDI </a:t>
            </a:r>
            <a:br>
              <a:rPr lang="en-US" dirty="0"/>
            </a:br>
            <a:r>
              <a:rPr lang="en-US" dirty="0"/>
              <a:t>DEPARTMENT  ASSISTANT/ DEPARTMENT  OF  ONCOLOGY </a:t>
            </a:r>
            <a:br>
              <a:rPr lang="en-US" dirty="0"/>
            </a:br>
            <a:r>
              <a:rPr lang="en-US" b="1" dirty="0"/>
              <a:t>UZHHOROD  NATIONAL  UNIVERSITY</a:t>
            </a:r>
            <a:endParaRPr lang="ru-RU" dirty="0"/>
          </a:p>
        </p:txBody>
      </p:sp>
    </p:spTree>
    <p:extLst>
      <p:ext uri="{BB962C8B-B14F-4D97-AF65-F5344CB8AC3E}">
        <p14:creationId xmlns:p14="http://schemas.microsoft.com/office/powerpoint/2010/main" val="2712245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5F82C00-0935-4B88-BEBE-BE79B2C5BA6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814732" y="534572"/>
            <a:ext cx="8222972" cy="5642391"/>
          </a:xfrm>
        </p:spPr>
      </p:pic>
      <p:pic>
        <p:nvPicPr>
          <p:cNvPr id="2" name="Recorded Sound">
            <a:hlinkClick r:id="" action="ppaction://media"/>
            <a:extLst>
              <a:ext uri="{FF2B5EF4-FFF2-40B4-BE49-F238E27FC236}">
                <a16:creationId xmlns:a16="http://schemas.microsoft.com/office/drawing/2014/main" id="{2D964588-532A-4110-9921-CD82D70036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67335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06BE7-FC7D-4AC3-9585-0D41A57D88DE}"/>
              </a:ext>
            </a:extLst>
          </p:cNvPr>
          <p:cNvSpPr>
            <a:spLocks noGrp="1"/>
          </p:cNvSpPr>
          <p:nvPr>
            <p:ph type="title"/>
          </p:nvPr>
        </p:nvSpPr>
        <p:spPr/>
        <p:txBody>
          <a:bodyPr/>
          <a:lstStyle/>
          <a:p>
            <a:r>
              <a:rPr lang="en-US" dirty="0"/>
              <a:t>EPIDEMIOLOGY</a:t>
            </a:r>
            <a:endParaRPr lang="ru-RU" dirty="0"/>
          </a:p>
        </p:txBody>
      </p:sp>
      <p:sp>
        <p:nvSpPr>
          <p:cNvPr id="3" name="Content Placeholder 2">
            <a:extLst>
              <a:ext uri="{FF2B5EF4-FFF2-40B4-BE49-F238E27FC236}">
                <a16:creationId xmlns:a16="http://schemas.microsoft.com/office/drawing/2014/main" id="{A403C6AC-FB2A-447C-A109-0BB333F8D859}"/>
              </a:ext>
            </a:extLst>
          </p:cNvPr>
          <p:cNvSpPr>
            <a:spLocks noGrp="1"/>
          </p:cNvSpPr>
          <p:nvPr>
            <p:ph idx="1"/>
          </p:nvPr>
        </p:nvSpPr>
        <p:spPr/>
        <p:txBody>
          <a:bodyPr>
            <a:normAutofit/>
          </a:bodyPr>
          <a:lstStyle/>
          <a:p>
            <a:r>
              <a:rPr lang="uk-UA" dirty="0"/>
              <a:t>Tumors of the immune system include Hodgkin's disease (Hodgkin’s </a:t>
            </a:r>
            <a:r>
              <a:rPr lang="en-US" dirty="0"/>
              <a:t>lymphoma</a:t>
            </a:r>
            <a:r>
              <a:rPr lang="uk-UA" dirty="0"/>
              <a:t>) and lymphocytic (non-Hodgkin) lymphoma. Lymphoma develop in the lymph nodes or lymphatic tissue </a:t>
            </a:r>
            <a:r>
              <a:rPr lang="en-US" dirty="0"/>
              <a:t>extra nodal sites</a:t>
            </a:r>
            <a:r>
              <a:rPr lang="uk-UA" dirty="0"/>
              <a:t>. </a:t>
            </a:r>
            <a:endParaRPr lang="en-US" dirty="0"/>
          </a:p>
          <a:p>
            <a:r>
              <a:rPr lang="uk-UA" dirty="0"/>
              <a:t>Lymphogranulomatosis occurs with a frequency of 3-4 cases per 100 000 population per year. Men suffer more (60-70% of cases). The average age of patients with Hodgkin's disease - 32 years, in other forms of lymphoma - 42 years.</a:t>
            </a:r>
            <a:endParaRPr lang="en-US" dirty="0"/>
          </a:p>
        </p:txBody>
      </p:sp>
      <p:pic>
        <p:nvPicPr>
          <p:cNvPr id="4" name="Recorded Sound">
            <a:hlinkClick r:id="" action="ppaction://media"/>
            <a:extLst>
              <a:ext uri="{FF2B5EF4-FFF2-40B4-BE49-F238E27FC236}">
                <a16:creationId xmlns:a16="http://schemas.microsoft.com/office/drawing/2014/main" id="{0F9CA5F1-61B0-49AC-A190-41CDFF2408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67716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7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6CAF3-6587-4E62-9B7F-3AF74DC75FDB}"/>
              </a:ext>
            </a:extLst>
          </p:cNvPr>
          <p:cNvSpPr>
            <a:spLocks noGrp="1"/>
          </p:cNvSpPr>
          <p:nvPr>
            <p:ph type="title"/>
          </p:nvPr>
        </p:nvSpPr>
        <p:spPr/>
        <p:txBody>
          <a:bodyPr/>
          <a:lstStyle/>
          <a:p>
            <a:r>
              <a:rPr lang="en-US" dirty="0"/>
              <a:t>EPIDEMIOLOGY</a:t>
            </a:r>
            <a:endParaRPr lang="ru-RU" dirty="0"/>
          </a:p>
        </p:txBody>
      </p:sp>
      <p:sp>
        <p:nvSpPr>
          <p:cNvPr id="3" name="Content Placeholder 2">
            <a:extLst>
              <a:ext uri="{FF2B5EF4-FFF2-40B4-BE49-F238E27FC236}">
                <a16:creationId xmlns:a16="http://schemas.microsoft.com/office/drawing/2014/main" id="{5D7E5933-5A30-476A-A4F9-426932F4887D}"/>
              </a:ext>
            </a:extLst>
          </p:cNvPr>
          <p:cNvSpPr>
            <a:spLocks noGrp="1"/>
          </p:cNvSpPr>
          <p:nvPr>
            <p:ph idx="1"/>
          </p:nvPr>
        </p:nvSpPr>
        <p:spPr/>
        <p:txBody>
          <a:bodyPr/>
          <a:lstStyle/>
          <a:p>
            <a:r>
              <a:rPr lang="en-US" dirty="0"/>
              <a:t>5 yrs. disease specific survival rate- stage 1 &amp; 2 (90%), stage 3 (84%), stage 4 (65%). </a:t>
            </a:r>
          </a:p>
          <a:p>
            <a:r>
              <a:rPr lang="en-US" dirty="0"/>
              <a:t> HL more common in males than females &amp; in males particularly in children </a:t>
            </a:r>
          </a:p>
          <a:p>
            <a:r>
              <a:rPr lang="en-US" dirty="0"/>
              <a:t>Age incidence is bimodal peaking in 15-34 </a:t>
            </a:r>
            <a:r>
              <a:rPr lang="en-US" dirty="0" err="1"/>
              <a:t>yrs</a:t>
            </a:r>
            <a:r>
              <a:rPr lang="en-US" dirty="0"/>
              <a:t> &amp; &gt;55 yrs. </a:t>
            </a:r>
          </a:p>
          <a:p>
            <a:r>
              <a:rPr lang="en-US" dirty="0"/>
              <a:t>NS HL in 15-34 </a:t>
            </a:r>
            <a:r>
              <a:rPr lang="en-US" dirty="0" err="1"/>
              <a:t>yrs</a:t>
            </a:r>
            <a:r>
              <a:rPr lang="en-US" dirty="0"/>
              <a:t> &amp; MC HL in old &amp; children </a:t>
            </a:r>
            <a:endParaRPr lang="ru-RU" dirty="0"/>
          </a:p>
          <a:p>
            <a:endParaRPr lang="ru-RU" dirty="0"/>
          </a:p>
        </p:txBody>
      </p:sp>
      <p:pic>
        <p:nvPicPr>
          <p:cNvPr id="4" name="Recorded Sound">
            <a:hlinkClick r:id="" action="ppaction://media"/>
            <a:extLst>
              <a:ext uri="{FF2B5EF4-FFF2-40B4-BE49-F238E27FC236}">
                <a16:creationId xmlns:a16="http://schemas.microsoft.com/office/drawing/2014/main" id="{2A1898C9-7930-41BE-8C81-1CC7B518A3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75637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B769E-620D-4E1B-ADC5-E327351C4539}"/>
              </a:ext>
            </a:extLst>
          </p:cNvPr>
          <p:cNvSpPr>
            <a:spLocks noGrp="1"/>
          </p:cNvSpPr>
          <p:nvPr>
            <p:ph type="title"/>
          </p:nvPr>
        </p:nvSpPr>
        <p:spPr/>
        <p:txBody>
          <a:bodyPr/>
          <a:lstStyle/>
          <a:p>
            <a:r>
              <a:rPr lang="en-US" dirty="0"/>
              <a:t>WHO CLASSIFICATION OF HL</a:t>
            </a:r>
            <a:endParaRPr lang="ru-RU" dirty="0"/>
          </a:p>
        </p:txBody>
      </p:sp>
      <p:sp>
        <p:nvSpPr>
          <p:cNvPr id="3" name="Content Placeholder 2">
            <a:extLst>
              <a:ext uri="{FF2B5EF4-FFF2-40B4-BE49-F238E27FC236}">
                <a16:creationId xmlns:a16="http://schemas.microsoft.com/office/drawing/2014/main" id="{0E987442-E72E-45DC-B7CA-1F19151B7DC3}"/>
              </a:ext>
            </a:extLst>
          </p:cNvPr>
          <p:cNvSpPr>
            <a:spLocks noGrp="1"/>
          </p:cNvSpPr>
          <p:nvPr>
            <p:ph idx="1"/>
          </p:nvPr>
        </p:nvSpPr>
        <p:spPr/>
        <p:txBody>
          <a:bodyPr/>
          <a:lstStyle/>
          <a:p>
            <a:r>
              <a:rPr lang="en-US" dirty="0"/>
              <a:t>Nodular Sclerosis Classical HL (NSCHL)</a:t>
            </a:r>
          </a:p>
          <a:p>
            <a:r>
              <a:rPr lang="en-US" dirty="0"/>
              <a:t>Mixed Cellularity Classical HL</a:t>
            </a:r>
          </a:p>
          <a:p>
            <a:r>
              <a:rPr lang="en-US" dirty="0"/>
              <a:t>Lymphocyte-Depleted Classical HL</a:t>
            </a:r>
          </a:p>
          <a:p>
            <a:r>
              <a:rPr lang="en-US" dirty="0"/>
              <a:t>Lymphocyte-Rich Classical HL</a:t>
            </a:r>
          </a:p>
          <a:p>
            <a:r>
              <a:rPr lang="en-US" dirty="0"/>
              <a:t>Nodular Lymphocyte Predominant</a:t>
            </a:r>
            <a:endParaRPr lang="ru-RU" dirty="0"/>
          </a:p>
        </p:txBody>
      </p:sp>
      <p:pic>
        <p:nvPicPr>
          <p:cNvPr id="4" name="Recorded Sound">
            <a:hlinkClick r:id="" action="ppaction://media"/>
            <a:extLst>
              <a:ext uri="{FF2B5EF4-FFF2-40B4-BE49-F238E27FC236}">
                <a16:creationId xmlns:a16="http://schemas.microsoft.com/office/drawing/2014/main" id="{666560C1-F642-4E60-8A28-A161AA30FA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4681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82021-9216-4A56-9C1D-B9032D945377}"/>
              </a:ext>
            </a:extLst>
          </p:cNvPr>
          <p:cNvSpPr>
            <a:spLocks noGrp="1"/>
          </p:cNvSpPr>
          <p:nvPr>
            <p:ph type="title"/>
          </p:nvPr>
        </p:nvSpPr>
        <p:spPr/>
        <p:txBody>
          <a:bodyPr/>
          <a:lstStyle/>
          <a:p>
            <a:r>
              <a:rPr lang="en-US" dirty="0"/>
              <a:t>WHO CLASSIFICATION OF HL</a:t>
            </a:r>
            <a:endParaRPr lang="ru-RU" dirty="0"/>
          </a:p>
        </p:txBody>
      </p:sp>
      <p:sp>
        <p:nvSpPr>
          <p:cNvPr id="3" name="Content Placeholder 2">
            <a:extLst>
              <a:ext uri="{FF2B5EF4-FFF2-40B4-BE49-F238E27FC236}">
                <a16:creationId xmlns:a16="http://schemas.microsoft.com/office/drawing/2014/main" id="{BB14B2EB-2628-4FC8-9DD9-4C132A92A119}"/>
              </a:ext>
            </a:extLst>
          </p:cNvPr>
          <p:cNvSpPr>
            <a:spLocks noGrp="1"/>
          </p:cNvSpPr>
          <p:nvPr>
            <p:ph idx="1"/>
          </p:nvPr>
        </p:nvSpPr>
        <p:spPr/>
        <p:txBody>
          <a:bodyPr>
            <a:normAutofit fontScale="92500" lnSpcReduction="10000"/>
          </a:bodyPr>
          <a:lstStyle/>
          <a:p>
            <a:r>
              <a:rPr lang="en-US" dirty="0"/>
              <a:t>Nodular sclerosis HL: 60-80% of all cases, affects mainly adolescents &amp; young adults, involves mediastinum and other supra diaphragmatic sites </a:t>
            </a:r>
          </a:p>
          <a:p>
            <a:r>
              <a:rPr lang="en-US" dirty="0"/>
              <a:t> MC HL: 15-30% of all cases, commonly affects abdominal lymph nodes and spleen, pt. usually presents in advanced stage, common in HIV pt. </a:t>
            </a:r>
          </a:p>
          <a:p>
            <a:r>
              <a:rPr lang="en-US" dirty="0"/>
              <a:t>LD HL: less than 1% of cases, affects mainly old age and HIV +VE pt., usually present with advanced stage, cells shows expression of EB virus protein</a:t>
            </a:r>
          </a:p>
          <a:p>
            <a:r>
              <a:rPr lang="en-US" dirty="0"/>
              <a:t>LR HL: 5% of cases, requires immunohistochemical diagnosis, clinically similar to MC HD </a:t>
            </a:r>
          </a:p>
          <a:p>
            <a:r>
              <a:rPr lang="en-US" dirty="0"/>
              <a:t> NLPHD: 5% of cases, RS cells are infrequent or absent, pop corn cells (nuclei like exposed kernel of corn) are seen</a:t>
            </a:r>
            <a:endParaRPr lang="ru-RU" dirty="0"/>
          </a:p>
        </p:txBody>
      </p:sp>
      <p:pic>
        <p:nvPicPr>
          <p:cNvPr id="4" name="Recorded Sound">
            <a:hlinkClick r:id="" action="ppaction://media"/>
            <a:extLst>
              <a:ext uri="{FF2B5EF4-FFF2-40B4-BE49-F238E27FC236}">
                <a16:creationId xmlns:a16="http://schemas.microsoft.com/office/drawing/2014/main" id="{40AAE304-1FC8-4DEE-8FB5-ABF07B9B2B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36348" y="548336"/>
            <a:ext cx="609600" cy="609600"/>
          </a:xfrm>
          <a:prstGeom prst="rect">
            <a:avLst/>
          </a:prstGeom>
        </p:spPr>
      </p:pic>
    </p:spTree>
    <p:extLst>
      <p:ext uri="{BB962C8B-B14F-4D97-AF65-F5344CB8AC3E}">
        <p14:creationId xmlns:p14="http://schemas.microsoft.com/office/powerpoint/2010/main" val="43765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1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emplate>TM04033923[[fn=Depth]]</Template>
  <TotalTime>1061</TotalTime>
  <Words>1895</Words>
  <Application>Microsoft Office PowerPoint</Application>
  <PresentationFormat>Widescreen</PresentationFormat>
  <Paragraphs>136</Paragraphs>
  <Slides>44</Slides>
  <Notes>0</Notes>
  <HiddenSlides>0</HiddenSlides>
  <MMClips>40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44</vt:i4>
      </vt:variant>
    </vt:vector>
  </HeadingPairs>
  <TitlesOfParts>
    <vt:vector size="47" baseType="lpstr">
      <vt:lpstr>Arial</vt:lpstr>
      <vt:lpstr>Corbel</vt:lpstr>
      <vt:lpstr>Depth</vt:lpstr>
      <vt:lpstr>Dr   HAYDER  AL-ZUBAIDI  DEPARTMENT  ASSISTANT/ DEPARTMENT  OF  ONCOLOGY  UZHHOROD  NATIONAL  UNIVERSITY </vt:lpstr>
      <vt:lpstr>OVERVIEW </vt:lpstr>
      <vt:lpstr>PowerPoint Presentation</vt:lpstr>
      <vt:lpstr>PowerPoint Presentation</vt:lpstr>
      <vt:lpstr>PowerPoint Presentation</vt:lpstr>
      <vt:lpstr>EPIDEMIOLOGY</vt:lpstr>
      <vt:lpstr>EPIDEMIOLOGY</vt:lpstr>
      <vt:lpstr>WHO CLASSIFICATION OF HL</vt:lpstr>
      <vt:lpstr>WHO CLASSIFICATION OF HL</vt:lpstr>
      <vt:lpstr>RISK FACTORS</vt:lpstr>
      <vt:lpstr>The staging of HL follows the Ann Arbor classiﬁcation</vt:lpstr>
      <vt:lpstr>Ann Arbor classiﬁcation</vt:lpstr>
      <vt:lpstr>Ann Arbor classiﬁcation</vt:lpstr>
      <vt:lpstr>A or B</vt:lpstr>
      <vt:lpstr>Atypical presentations</vt:lpstr>
      <vt:lpstr>Clinical presentation </vt:lpstr>
      <vt:lpstr>Clinical presentation </vt:lpstr>
      <vt:lpstr>PowerPoint Presentation</vt:lpstr>
      <vt:lpstr>PowerPoint Presentation</vt:lpstr>
      <vt:lpstr>HEPATOSPLEENOMEGALY </vt:lpstr>
      <vt:lpstr>Investigation </vt:lpstr>
      <vt:lpstr>Investigation </vt:lpstr>
      <vt:lpstr>Investigation </vt:lpstr>
      <vt:lpstr>Investigation </vt:lpstr>
      <vt:lpstr>Investigation</vt:lpstr>
      <vt:lpstr>PowerPoint Presentation</vt:lpstr>
      <vt:lpstr>PowerPoint Presentation</vt:lpstr>
      <vt:lpstr>PowerPoint Presentation</vt:lpstr>
      <vt:lpstr>Ultrasonography </vt:lpstr>
      <vt:lpstr>Ultrasonography </vt:lpstr>
      <vt:lpstr>UNFAVORABLE FACTORS IN EARLY STAGE HL</vt:lpstr>
      <vt:lpstr>Treatment of HL</vt:lpstr>
      <vt:lpstr>Treatment of HL</vt:lpstr>
      <vt:lpstr>Treatment of HL</vt:lpstr>
      <vt:lpstr>Treatment of HL</vt:lpstr>
      <vt:lpstr>Treatment of HL</vt:lpstr>
      <vt:lpstr>Treatment of HL</vt:lpstr>
      <vt:lpstr>Role of surgery in HL</vt:lpstr>
      <vt:lpstr>Role of surgery in HL</vt:lpstr>
      <vt:lpstr>FOLLOW UP OF PATIENTS</vt:lpstr>
      <vt:lpstr>FOLLOW UP OF PATIENTS</vt:lpstr>
      <vt:lpstr>PowerPoint Presentation</vt:lpstr>
      <vt:lpstr>PowerPoint Presentation</vt:lpstr>
      <vt:lpstr>THANK YOU FOR ATTENTION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47</cp:revision>
  <dcterms:created xsi:type="dcterms:W3CDTF">2022-09-29T11:06:13Z</dcterms:created>
  <dcterms:modified xsi:type="dcterms:W3CDTF">2022-10-02T02:07:27Z</dcterms:modified>
</cp:coreProperties>
</file>