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0" r:id="rId1"/>
  </p:sldMasterIdLst>
  <p:sldIdLst>
    <p:sldId id="256" r:id="rId2"/>
    <p:sldId id="257" r:id="rId3"/>
    <p:sldId id="258" r:id="rId4"/>
    <p:sldId id="260" r:id="rId5"/>
    <p:sldId id="261" r:id="rId6"/>
    <p:sldId id="276"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5" r:id="rId20"/>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5"/>
          <p:cNvGrpSpPr>
            <a:grpSpLocks/>
          </p:cNvGrpSpPr>
          <p:nvPr/>
        </p:nvGrpSpPr>
        <p:grpSpPr bwMode="auto">
          <a:xfrm>
            <a:off x="0" y="-7938"/>
            <a:ext cx="12192000" cy="6865938"/>
            <a:chOff x="0" y="-8467"/>
            <a:chExt cx="12192000" cy="6866467"/>
          </a:xfrm>
        </p:grpSpPr>
        <p:sp>
          <p:nvSpPr>
            <p:cNvPr id="5" name="Freeform 14"/>
            <p:cNvSpPr/>
            <p:nvPr/>
          </p:nvSpPr>
          <p:spPr>
            <a:xfrm>
              <a:off x="0" y="-8467"/>
              <a:ext cx="863600" cy="569797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6" name="Straight Connector 18"/>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19"/>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3"/>
          <p:cNvSpPr>
            <a:spLocks noGrp="1"/>
          </p:cNvSpPr>
          <p:nvPr>
            <p:ph type="dt" sz="half" idx="10"/>
          </p:nvPr>
        </p:nvSpPr>
        <p:spPr/>
        <p:txBody>
          <a:bodyPr/>
          <a:lstStyle>
            <a:lvl1pPr>
              <a:defRPr/>
            </a:lvl1pPr>
          </a:lstStyle>
          <a:p>
            <a:pPr>
              <a:defRPr/>
            </a:pPr>
            <a:fld id="{3D2E5821-4824-4D97-B4B5-14B1A4EB7513}" type="datetimeFigureOut">
              <a:rPr lang="en-US"/>
              <a:pPr>
                <a:defRPr/>
              </a:pPr>
              <a:t>4/29/2015</a:t>
            </a:fld>
            <a:endParaRPr lang="en-US" dirty="0"/>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A2C23529-4C4F-4A52-B97C-DD05D1220672}" type="slidenum">
              <a:rPr lang="en-US"/>
              <a:pPr>
                <a:defRPr/>
              </a:pPr>
              <a:t>‹#›</a:t>
            </a:fld>
            <a:endParaRPr lang="en-US" dirty="0"/>
          </a:p>
        </p:txBody>
      </p:sp>
    </p:spTree>
    <p:extLst>
      <p:ext uri="{BB962C8B-B14F-4D97-AF65-F5344CB8AC3E}">
        <p14:creationId xmlns:p14="http://schemas.microsoft.com/office/powerpoint/2010/main" val="119330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74938DE1-7F21-4840-9143-1EE4A273DA1B}"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D662C-6886-4F73-884A-3EA78F2FA66F}" type="slidenum">
              <a:rPr lang="en-US"/>
              <a:pPr>
                <a:defRPr/>
              </a:pPr>
              <a:t>‹#›</a:t>
            </a:fld>
            <a:endParaRPr lang="en-US" dirty="0"/>
          </a:p>
        </p:txBody>
      </p:sp>
    </p:spTree>
    <p:extLst>
      <p:ext uri="{BB962C8B-B14F-4D97-AF65-F5344CB8AC3E}">
        <p14:creationId xmlns:p14="http://schemas.microsoft.com/office/powerpoint/2010/main" val="407392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sz="8000">
                <a:solidFill>
                  <a:srgbClr val="9FE0F5"/>
                </a:solidFill>
                <a:latin typeface="Arial" panose="020B0604020202020204" pitchFamily="34" charset="0"/>
              </a:rPr>
              <a:t>“</a:t>
            </a:r>
          </a:p>
        </p:txBody>
      </p:sp>
      <p:sp>
        <p:nvSpPr>
          <p:cNvPr id="6" name="TextBox 28"/>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8AD4CFE1-B839-43FF-A4B0-1402BBC60E48}" type="datetimeFigureOut">
              <a:rPr lang="en-US"/>
              <a:pPr>
                <a:defRPr/>
              </a:pPr>
              <a:t>4/29/2015</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A80CA2D-49A1-4AC1-AE71-97B31AA43838}" type="slidenum">
              <a:rPr lang="en-US"/>
              <a:pPr>
                <a:defRPr/>
              </a:pPr>
              <a:t>‹#›</a:t>
            </a:fld>
            <a:endParaRPr lang="en-US" dirty="0"/>
          </a:p>
        </p:txBody>
      </p:sp>
    </p:spTree>
    <p:extLst>
      <p:ext uri="{BB962C8B-B14F-4D97-AF65-F5344CB8AC3E}">
        <p14:creationId xmlns:p14="http://schemas.microsoft.com/office/powerpoint/2010/main" val="1003472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EBBC9206-DED6-407B-8DBE-187715025223}"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46EA9E-9E05-49EA-8A61-82EEAB44843F}" type="slidenum">
              <a:rPr lang="en-US"/>
              <a:pPr>
                <a:defRPr/>
              </a:pPr>
              <a:t>‹#›</a:t>
            </a:fld>
            <a:endParaRPr lang="en-US" dirty="0"/>
          </a:p>
        </p:txBody>
      </p:sp>
    </p:spTree>
    <p:extLst>
      <p:ext uri="{BB962C8B-B14F-4D97-AF65-F5344CB8AC3E}">
        <p14:creationId xmlns:p14="http://schemas.microsoft.com/office/powerpoint/2010/main" val="13843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5" name="TextBox 17"/>
          <p:cNvSpPr txBox="1">
            <a:spLocks noChangeArrowheads="1"/>
          </p:cNvSpPr>
          <p:nvPr/>
        </p:nvSpPr>
        <p:spPr bwMode="auto">
          <a:xfrm>
            <a:off x="541338" y="79057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sz="8000">
                <a:solidFill>
                  <a:srgbClr val="9FE0F5"/>
                </a:solidFill>
                <a:latin typeface="Arial" panose="020B0604020202020204" pitchFamily="34" charset="0"/>
              </a:rPr>
              <a:t>“</a:t>
            </a:r>
          </a:p>
        </p:txBody>
      </p:sp>
      <p:sp>
        <p:nvSpPr>
          <p:cNvPr id="6" name="TextBox 28"/>
          <p:cNvSpPr txBox="1">
            <a:spLocks noChangeArrowheads="1"/>
          </p:cNvSpPr>
          <p:nvPr/>
        </p:nvSpPr>
        <p:spPr bwMode="auto">
          <a:xfrm>
            <a:off x="8893175" y="2886075"/>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sz="8000">
                <a:solidFill>
                  <a:srgbClr val="9FE0F5"/>
                </a:solidFill>
                <a:latin typeface="Arial" panose="020B0604020202020204" pitchFamily="34" charset="0"/>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4"/>
          </p:nvPr>
        </p:nvSpPr>
        <p:spPr/>
        <p:txBody>
          <a:bodyPr/>
          <a:lstStyle>
            <a:lvl1pPr>
              <a:defRPr/>
            </a:lvl1pPr>
          </a:lstStyle>
          <a:p>
            <a:pPr>
              <a:defRPr/>
            </a:pPr>
            <a:fld id="{37BF3FBD-43B2-4F3F-AC06-E597D9619001}" type="datetimeFigureOut">
              <a:rPr lang="en-US"/>
              <a:pPr>
                <a:defRPr/>
              </a:pPr>
              <a:t>4/29/2015</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47BE1780-3EC4-4DBD-9127-01F349C04DA6}" type="slidenum">
              <a:rPr lang="en-US"/>
              <a:pPr>
                <a:defRPr/>
              </a:pPr>
              <a:t>‹#›</a:t>
            </a:fld>
            <a:endParaRPr lang="en-US" dirty="0"/>
          </a:p>
        </p:txBody>
      </p:sp>
    </p:spTree>
    <p:extLst>
      <p:ext uri="{BB962C8B-B14F-4D97-AF65-F5344CB8AC3E}">
        <p14:creationId xmlns:p14="http://schemas.microsoft.com/office/powerpoint/2010/main" val="433356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9DB8C7FB-E5FF-47C4-8083-491081F7EBB5}" type="datetimeFigureOut">
              <a:rPr lang="en-US"/>
              <a:pPr>
                <a:defRPr/>
              </a:pPr>
              <a:t>4/29/2015</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CB820CF-1B48-41E0-9A86-E698D9673DCC}" type="slidenum">
              <a:rPr lang="en-US"/>
              <a:pPr>
                <a:defRPr/>
              </a:pPr>
              <a:t>‹#›</a:t>
            </a:fld>
            <a:endParaRPr lang="en-US" dirty="0"/>
          </a:p>
        </p:txBody>
      </p:sp>
    </p:spTree>
    <p:extLst>
      <p:ext uri="{BB962C8B-B14F-4D97-AF65-F5344CB8AC3E}">
        <p14:creationId xmlns:p14="http://schemas.microsoft.com/office/powerpoint/2010/main" val="1183659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8B8470F1-AF11-40EB-9296-5557E982CE94}"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C13789-EEAF-4AC2-9220-C5AF246A453F}" type="slidenum">
              <a:rPr lang="en-US"/>
              <a:pPr>
                <a:defRPr/>
              </a:pPr>
              <a:t>‹#›</a:t>
            </a:fld>
            <a:endParaRPr lang="en-US" dirty="0"/>
          </a:p>
        </p:txBody>
      </p:sp>
    </p:spTree>
    <p:extLst>
      <p:ext uri="{BB962C8B-B14F-4D97-AF65-F5344CB8AC3E}">
        <p14:creationId xmlns:p14="http://schemas.microsoft.com/office/powerpoint/2010/main" val="2091130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7FE29A9-A2AE-4F88-B340-160365DB730B}"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65F86C-7AD2-4CBF-BE5B-BE0DB224EAC6}" type="slidenum">
              <a:rPr lang="en-US"/>
              <a:pPr>
                <a:defRPr/>
              </a:pPr>
              <a:t>‹#›</a:t>
            </a:fld>
            <a:endParaRPr lang="en-US" dirty="0"/>
          </a:p>
        </p:txBody>
      </p:sp>
    </p:spTree>
    <p:extLst>
      <p:ext uri="{BB962C8B-B14F-4D97-AF65-F5344CB8AC3E}">
        <p14:creationId xmlns:p14="http://schemas.microsoft.com/office/powerpoint/2010/main" val="42509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A6C4219F-EFAA-401B-A563-38280C09292F}"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FF54E3-7D96-4913-9F16-6EE7FDA8F3C7}" type="slidenum">
              <a:rPr lang="en-US"/>
              <a:pPr>
                <a:defRPr/>
              </a:pPr>
              <a:t>‹#›</a:t>
            </a:fld>
            <a:endParaRPr lang="en-US" dirty="0"/>
          </a:p>
        </p:txBody>
      </p:sp>
    </p:spTree>
    <p:extLst>
      <p:ext uri="{BB962C8B-B14F-4D97-AF65-F5344CB8AC3E}">
        <p14:creationId xmlns:p14="http://schemas.microsoft.com/office/powerpoint/2010/main" val="1879184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A8258613-6842-48A3-AD35-8DE7207893B3}" type="datetimeFigureOut">
              <a:rPr lang="en-US"/>
              <a:pPr>
                <a:defRPr/>
              </a:pPr>
              <a:t>4/29/2015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C648F5-1B1E-43A4-A6D5-4271825BAC7A}" type="slidenum">
              <a:rPr lang="en-US"/>
              <a:pPr>
                <a:defRPr/>
              </a:pPr>
              <a:t>‹#›</a:t>
            </a:fld>
            <a:endParaRPr lang="en-US" dirty="0"/>
          </a:p>
        </p:txBody>
      </p:sp>
    </p:spTree>
    <p:extLst>
      <p:ext uri="{BB962C8B-B14F-4D97-AF65-F5344CB8AC3E}">
        <p14:creationId xmlns:p14="http://schemas.microsoft.com/office/powerpoint/2010/main" val="3043986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C2A2C9A2-7216-47F8-A6AC-7B3D682FC1A2}" type="datetimeFigureOut">
              <a:rPr lang="en-US"/>
              <a:pPr>
                <a:defRPr/>
              </a:pPr>
              <a:t>4/29/2015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41DA45-E620-4514-9C55-2B5947EBF665}" type="slidenum">
              <a:rPr lang="en-US"/>
              <a:pPr>
                <a:defRPr/>
              </a:pPr>
              <a:t>‹#›</a:t>
            </a:fld>
            <a:endParaRPr lang="en-US" dirty="0"/>
          </a:p>
        </p:txBody>
      </p:sp>
    </p:spTree>
    <p:extLst>
      <p:ext uri="{BB962C8B-B14F-4D97-AF65-F5344CB8AC3E}">
        <p14:creationId xmlns:p14="http://schemas.microsoft.com/office/powerpoint/2010/main" val="246480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52C30AB7-3B92-4B51-B804-C27CE91524D7}" type="datetimeFigureOut">
              <a:rPr lang="en-US"/>
              <a:pPr>
                <a:defRPr/>
              </a:pPr>
              <a:t>4/29/2015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5F3FD64-001B-4DBD-BE7D-71385DF7229E}" type="slidenum">
              <a:rPr lang="en-US"/>
              <a:pPr>
                <a:defRPr/>
              </a:pPr>
              <a:t>‹#›</a:t>
            </a:fld>
            <a:endParaRPr lang="en-US" dirty="0"/>
          </a:p>
        </p:txBody>
      </p:sp>
    </p:spTree>
    <p:extLst>
      <p:ext uri="{BB962C8B-B14F-4D97-AF65-F5344CB8AC3E}">
        <p14:creationId xmlns:p14="http://schemas.microsoft.com/office/powerpoint/2010/main" val="328911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819FE02E-3FD3-49F0-8379-5510CAEDBDD4}" type="datetimeFigureOut">
              <a:rPr lang="en-US"/>
              <a:pPr>
                <a:defRPr/>
              </a:pPr>
              <a:t>4/29/2015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052613-9BEF-40A9-BF3C-58CBF314AD20}" type="slidenum">
              <a:rPr lang="en-US"/>
              <a:pPr>
                <a:defRPr/>
              </a:pPr>
              <a:t>‹#›</a:t>
            </a:fld>
            <a:endParaRPr lang="en-US" dirty="0"/>
          </a:p>
        </p:txBody>
      </p:sp>
    </p:spTree>
    <p:extLst>
      <p:ext uri="{BB962C8B-B14F-4D97-AF65-F5344CB8AC3E}">
        <p14:creationId xmlns:p14="http://schemas.microsoft.com/office/powerpoint/2010/main" val="3755337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128EBA-500A-46D1-9464-76346B2E5A38}" type="datetimeFigureOut">
              <a:rPr lang="en-US"/>
              <a:pPr>
                <a:defRPr/>
              </a:pPr>
              <a:t>4/29/2015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5AE176-F92D-49AE-A6A7-65CA05C08123}" type="slidenum">
              <a:rPr lang="en-US"/>
              <a:pPr>
                <a:defRPr/>
              </a:pPr>
              <a:t>‹#›</a:t>
            </a:fld>
            <a:endParaRPr lang="en-US" dirty="0"/>
          </a:p>
        </p:txBody>
      </p:sp>
    </p:spTree>
    <p:extLst>
      <p:ext uri="{BB962C8B-B14F-4D97-AF65-F5344CB8AC3E}">
        <p14:creationId xmlns:p14="http://schemas.microsoft.com/office/powerpoint/2010/main" val="3865240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015C8D8B-D7D5-4B1D-B0E5-FD4FCE56C80E}" type="datetimeFigureOut">
              <a:rPr lang="en-US"/>
              <a:pPr>
                <a:defRPr/>
              </a:pPr>
              <a:t>4/29/2015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C37528-3AE3-4F1A-A6F4-3A3705C86394}" type="slidenum">
              <a:rPr lang="en-US"/>
              <a:pPr>
                <a:defRPr/>
              </a:pPr>
              <a:t>‹#›</a:t>
            </a:fld>
            <a:endParaRPr lang="en-US" dirty="0"/>
          </a:p>
        </p:txBody>
      </p:sp>
    </p:spTree>
    <p:extLst>
      <p:ext uri="{BB962C8B-B14F-4D97-AF65-F5344CB8AC3E}">
        <p14:creationId xmlns:p14="http://schemas.microsoft.com/office/powerpoint/2010/main" val="2883308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848D45F1-DA5F-451A-8699-6492BF1B67F8}" type="datetimeFigureOut">
              <a:rPr lang="en-US"/>
              <a:pPr>
                <a:defRPr/>
              </a:pPr>
              <a:t>4/29/2015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32654B6-1E7F-44EF-9992-23BB93812FF6}" type="slidenum">
              <a:rPr lang="en-US"/>
              <a:pPr>
                <a:defRPr/>
              </a:pPr>
              <a:t>‹#›</a:t>
            </a:fld>
            <a:endParaRPr lang="en-US" dirty="0"/>
          </a:p>
        </p:txBody>
      </p:sp>
    </p:spTree>
    <p:extLst>
      <p:ext uri="{BB962C8B-B14F-4D97-AF65-F5344CB8AC3E}">
        <p14:creationId xmlns:p14="http://schemas.microsoft.com/office/powerpoint/2010/main" val="53439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43"/>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2981"/>
              <a:ext cx="449263" cy="2845019"/>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заголовка</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3E1E3011-591E-436D-9122-1CB609EA0E8E}" type="datetimeFigureOut">
              <a:rPr lang="en-US"/>
              <a:pPr>
                <a:defRPr/>
              </a:pPr>
              <a:t>4/29/2015</a:t>
            </a:fld>
            <a:endParaRPr lang="en-US" dirty="0"/>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a:defRPr/>
            </a:pPr>
            <a:fld id="{3F5E9449-AB43-48F9-89E2-0DF6966FE9F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3"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804" r:id="rId11"/>
    <p:sldLayoutId id="2147483799" r:id="rId12"/>
    <p:sldLayoutId id="2147483805" r:id="rId13"/>
    <p:sldLayoutId id="2147483800" r:id="rId14"/>
    <p:sldLayoutId id="2147483801" r:id="rId15"/>
    <p:sldLayoutId id="2147483802"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6538" y="2405063"/>
            <a:ext cx="7767637" cy="1646237"/>
          </a:xfrm>
        </p:spPr>
        <p:txBody>
          <a:bodyPr rtlCol="0"/>
          <a:lstStyle/>
          <a:p>
            <a:pPr algn="l" fontAlgn="auto">
              <a:spcAft>
                <a:spcPts val="0"/>
              </a:spcAft>
              <a:defRPr/>
            </a:pPr>
            <a:r>
              <a:rPr lang="ru-RU" sz="3200" b="1" dirty="0" err="1">
                <a:solidFill>
                  <a:schemeClr val="accent2">
                    <a:lumMod val="75000"/>
                  </a:schemeClr>
                </a:solidFill>
              </a:rPr>
              <a:t>Інноваційні</a:t>
            </a:r>
            <a:r>
              <a:rPr lang="ru-RU" sz="3200" b="1" dirty="0">
                <a:solidFill>
                  <a:schemeClr val="accent2">
                    <a:lumMod val="75000"/>
                  </a:schemeClr>
                </a:solidFill>
              </a:rPr>
              <a:t> </a:t>
            </a:r>
            <a:r>
              <a:rPr lang="ru-RU" sz="3200" b="1" dirty="0" err="1">
                <a:solidFill>
                  <a:schemeClr val="accent2">
                    <a:lumMod val="75000"/>
                  </a:schemeClr>
                </a:solidFill>
              </a:rPr>
              <a:t>методи</a:t>
            </a:r>
            <a:r>
              <a:rPr lang="ru-RU" sz="3200" b="1" dirty="0">
                <a:solidFill>
                  <a:schemeClr val="accent2">
                    <a:lumMod val="75000"/>
                  </a:schemeClr>
                </a:solidFill>
              </a:rPr>
              <a:t> </a:t>
            </a:r>
            <a:r>
              <a:rPr lang="ru-RU" sz="3200" b="1" dirty="0" err="1">
                <a:solidFill>
                  <a:schemeClr val="accent2">
                    <a:lumMod val="75000"/>
                  </a:schemeClr>
                </a:solidFill>
              </a:rPr>
              <a:t>навчання</a:t>
            </a:r>
            <a:r>
              <a:rPr lang="ru-RU" sz="3200" b="1" dirty="0">
                <a:solidFill>
                  <a:schemeClr val="accent2">
                    <a:lumMod val="75000"/>
                  </a:schemeClr>
                </a:solidFill>
              </a:rPr>
              <a:t> у </a:t>
            </a:r>
            <a:r>
              <a:rPr lang="ru-RU" sz="3200" b="1" dirty="0" smtClean="0">
                <a:solidFill>
                  <a:schemeClr val="accent2">
                    <a:lumMod val="75000"/>
                  </a:schemeClr>
                </a:solidFill>
              </a:rPr>
              <a:t>ВНЗ</a:t>
            </a:r>
            <a:r>
              <a:rPr lang="en-US" sz="3200" b="1" dirty="0" smtClean="0">
                <a:solidFill>
                  <a:schemeClr val="accent2">
                    <a:lumMod val="75000"/>
                  </a:schemeClr>
                </a:solidFill>
              </a:rPr>
              <a:t> </a:t>
            </a:r>
            <a:r>
              <a:rPr lang="uk-UA" sz="3200" b="1" dirty="0" smtClean="0">
                <a:solidFill>
                  <a:schemeClr val="accent2">
                    <a:lumMod val="75000"/>
                  </a:schemeClr>
                </a:solidFill>
              </a:rPr>
              <a:t>в контексті реалізації академічної мобільності викладача</a:t>
            </a:r>
            <a:r>
              <a:rPr lang="ru-RU" sz="2800" dirty="0">
                <a:solidFill>
                  <a:schemeClr val="accent2">
                    <a:lumMod val="75000"/>
                  </a:schemeClr>
                </a:solidFill>
              </a:rPr>
              <a:t/>
            </a:r>
            <a:br>
              <a:rPr lang="ru-RU" sz="2800" dirty="0">
                <a:solidFill>
                  <a:schemeClr val="accent2">
                    <a:lumMod val="75000"/>
                  </a:schemeClr>
                </a:solidFill>
              </a:rPr>
            </a:br>
            <a:endParaRPr lang="ru-RU" sz="2800" dirty="0">
              <a:solidFill>
                <a:schemeClr val="accent2">
                  <a:lumMod val="75000"/>
                </a:schemeClr>
              </a:solidFill>
            </a:endParaRPr>
          </a:p>
        </p:txBody>
      </p:sp>
      <p:sp>
        <p:nvSpPr>
          <p:cNvPr id="3" name="Подзаголовок 2"/>
          <p:cNvSpPr>
            <a:spLocks noGrp="1"/>
          </p:cNvSpPr>
          <p:nvPr>
            <p:ph type="subTitle" idx="1"/>
          </p:nvPr>
        </p:nvSpPr>
        <p:spPr>
          <a:xfrm>
            <a:off x="1506538" y="4051300"/>
            <a:ext cx="7767637" cy="1096963"/>
          </a:xfrm>
        </p:spPr>
        <p:txBody>
          <a:bodyPr rtlCol="0">
            <a:normAutofit lnSpcReduction="10000"/>
          </a:bodyPr>
          <a:lstStyle/>
          <a:p>
            <a:pPr fontAlgn="auto">
              <a:spcAft>
                <a:spcPts val="0"/>
              </a:spcAft>
              <a:buFont typeface="Wingdings 3" charset="2"/>
              <a:buNone/>
              <a:defRPr/>
            </a:pPr>
            <a:r>
              <a:rPr lang="ru-RU" b="1" dirty="0"/>
              <a:t>«</a:t>
            </a:r>
            <a:r>
              <a:rPr lang="ru-RU" b="1" dirty="0" err="1"/>
              <a:t>Виживає</a:t>
            </a:r>
            <a:r>
              <a:rPr lang="ru-RU" b="1" dirty="0"/>
              <a:t> не </a:t>
            </a:r>
            <a:r>
              <a:rPr lang="ru-RU" b="1" dirty="0" err="1"/>
              <a:t>найсильніший</a:t>
            </a:r>
            <a:r>
              <a:rPr lang="ru-RU" b="1" dirty="0"/>
              <a:t> і не </a:t>
            </a:r>
            <a:r>
              <a:rPr lang="ru-RU" b="1" dirty="0" err="1"/>
              <a:t>найрозумніший</a:t>
            </a:r>
            <a:r>
              <a:rPr lang="ru-RU" b="1" dirty="0"/>
              <a:t>, </a:t>
            </a:r>
          </a:p>
          <a:p>
            <a:pPr fontAlgn="auto">
              <a:spcAft>
                <a:spcPts val="0"/>
              </a:spcAft>
              <a:buFont typeface="Wingdings 3" charset="2"/>
              <a:buNone/>
              <a:defRPr/>
            </a:pPr>
            <a:r>
              <a:rPr lang="ru-RU" b="1" dirty="0"/>
              <a:t>а той, </a:t>
            </a:r>
            <a:r>
              <a:rPr lang="ru-RU" b="1" dirty="0" err="1"/>
              <a:t>що</a:t>
            </a:r>
            <a:r>
              <a:rPr lang="ru-RU" b="1" dirty="0"/>
              <a:t> </a:t>
            </a:r>
            <a:r>
              <a:rPr lang="ru-RU" b="1" dirty="0" err="1"/>
              <a:t>краще</a:t>
            </a:r>
            <a:r>
              <a:rPr lang="ru-RU" b="1" dirty="0"/>
              <a:t> </a:t>
            </a:r>
            <a:r>
              <a:rPr lang="ru-RU" b="1" dirty="0" err="1"/>
              <a:t>інших</a:t>
            </a:r>
            <a:r>
              <a:rPr lang="ru-RU" b="1" dirty="0"/>
              <a:t> </a:t>
            </a:r>
            <a:r>
              <a:rPr lang="ru-RU" b="1" dirty="0" err="1"/>
              <a:t>відкликається</a:t>
            </a:r>
            <a:r>
              <a:rPr lang="ru-RU" b="1" dirty="0"/>
              <a:t> на </a:t>
            </a:r>
            <a:r>
              <a:rPr lang="ru-RU" b="1" dirty="0" err="1"/>
              <a:t>зміни</a:t>
            </a:r>
            <a:r>
              <a:rPr lang="ru-RU" b="1" dirty="0"/>
              <a:t>»</a:t>
            </a:r>
          </a:p>
          <a:p>
            <a:pPr fontAlgn="auto">
              <a:spcAft>
                <a:spcPts val="0"/>
              </a:spcAft>
              <a:buFont typeface="Wingdings 3" charset="2"/>
              <a:buNone/>
              <a:defRPr/>
            </a:pPr>
            <a:r>
              <a:rPr lang="ru-RU" b="1" dirty="0"/>
              <a:t>Чарльз </a:t>
            </a:r>
            <a:r>
              <a:rPr lang="ru-RU" b="1" dirty="0" err="1"/>
              <a:t>Дарвін</a:t>
            </a:r>
            <a:endParaRPr lang="ru-RU" b="1" dirty="0"/>
          </a:p>
          <a:p>
            <a:pPr fontAlgn="auto">
              <a:spcAft>
                <a:spcPts val="0"/>
              </a:spcAft>
              <a:buFont typeface="Wingdings 3" charset="2"/>
              <a:buNone/>
              <a:defRPr/>
            </a:pP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uk-UA" sz="2700" b="1" dirty="0">
                <a:solidFill>
                  <a:schemeClr val="accent2">
                    <a:lumMod val="75000"/>
                  </a:schemeClr>
                </a:solidFill>
              </a:rPr>
              <a:t>Класифікація технологій активного навчання</a:t>
            </a:r>
            <a:r>
              <a:rPr lang="ru-RU" dirty="0">
                <a:solidFill>
                  <a:schemeClr val="accent2">
                    <a:lumMod val="75000"/>
                  </a:schemeClr>
                </a:solidFill>
              </a:rPr>
              <a:t/>
            </a:r>
            <a:br>
              <a:rPr lang="ru-RU" dirty="0">
                <a:solidFill>
                  <a:schemeClr val="accent2">
                    <a:lumMod val="75000"/>
                  </a:schemeClr>
                </a:solidFill>
              </a:rPr>
            </a:br>
            <a:endParaRPr lang="ru-RU" dirty="0">
              <a:solidFill>
                <a:schemeClr val="accent2">
                  <a:lumMod val="75000"/>
                </a:schemeClr>
              </a:solidFill>
            </a:endParaRPr>
          </a:p>
        </p:txBody>
      </p:sp>
      <p:pic>
        <p:nvPicPr>
          <p:cNvPr id="14339" name="Рисунок 3" descr="Вырезка экрана"/>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8738" y="1270000"/>
            <a:ext cx="6542087" cy="548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uk-UA" sz="2400" b="1" dirty="0" smtClean="0">
                <a:solidFill>
                  <a:schemeClr val="accent2">
                    <a:lumMod val="75000"/>
                  </a:schemeClr>
                </a:solidFill>
              </a:rPr>
              <a:t>Деякі інтерактивні технології навчання</a:t>
            </a:r>
            <a:endParaRPr lang="ru-RU" sz="2400" b="1" dirty="0">
              <a:solidFill>
                <a:schemeClr val="accent2">
                  <a:lumMod val="75000"/>
                </a:schemeClr>
              </a:solidFill>
            </a:endParaRPr>
          </a:p>
        </p:txBody>
      </p:sp>
      <p:graphicFrame>
        <p:nvGraphicFramePr>
          <p:cNvPr id="4" name="Объект 3"/>
          <p:cNvGraphicFramePr>
            <a:graphicFrameLocks noGrp="1"/>
          </p:cNvGraphicFramePr>
          <p:nvPr>
            <p:ph idx="1"/>
          </p:nvPr>
        </p:nvGraphicFramePr>
        <p:xfrm>
          <a:off x="1306513" y="1308100"/>
          <a:ext cx="7400925" cy="5157804"/>
        </p:xfrm>
        <a:graphic>
          <a:graphicData uri="http://schemas.openxmlformats.org/drawingml/2006/table">
            <a:tbl>
              <a:tblPr firstRow="1" firstCol="1" lastRow="1" lastCol="1" bandRow="1" bandCol="1">
                <a:tableStyleId>{72833802-FEF1-4C79-8D5D-14CF1EAF98D9}</a:tableStyleId>
              </a:tblPr>
              <a:tblGrid>
                <a:gridCol w="2069389"/>
                <a:gridCol w="1948061"/>
                <a:gridCol w="3383475"/>
              </a:tblGrid>
              <a:tr h="515023">
                <a:tc>
                  <a:txBody>
                    <a:bodyPr/>
                    <a:lstStyle/>
                    <a:p>
                      <a:pPr algn="ctr">
                        <a:spcAft>
                          <a:spcPts val="0"/>
                        </a:spcAft>
                      </a:pPr>
                      <a:r>
                        <a:rPr lang="uk-UA" sz="1500" dirty="0">
                          <a:effectLst/>
                        </a:rPr>
                        <a:t>Інтерактивні технології</a:t>
                      </a:r>
                      <a:endParaRPr lang="ru-RU" sz="1200" dirty="0">
                        <a:effectLst/>
                        <a:latin typeface="Times New Roman" panose="02020603050405020304" pitchFamily="18" charset="0"/>
                        <a:ea typeface="Times New Roman" panose="02020603050405020304" pitchFamily="18" charset="0"/>
                      </a:endParaRPr>
                    </a:p>
                  </a:txBody>
                  <a:tcPr marL="69911" marR="69911"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500" dirty="0">
                          <a:effectLst/>
                        </a:rPr>
                        <a:t>Технологічні методи і прийоми</a:t>
                      </a:r>
                      <a:endParaRPr lang="ru-RU" sz="1200" dirty="0">
                        <a:effectLst/>
                        <a:latin typeface="Times New Roman" panose="02020603050405020304" pitchFamily="18" charset="0"/>
                        <a:ea typeface="Times New Roman" panose="02020603050405020304" pitchFamily="18" charset="0"/>
                      </a:endParaRPr>
                    </a:p>
                  </a:txBody>
                  <a:tcPr marL="69911" marR="69911"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500" dirty="0">
                          <a:effectLst/>
                        </a:rPr>
                        <a:t>Суть застосування</a:t>
                      </a:r>
                      <a:endParaRPr lang="ru-RU" sz="1200" dirty="0">
                        <a:effectLst/>
                        <a:latin typeface="Times New Roman" panose="02020603050405020304" pitchFamily="18" charset="0"/>
                        <a:ea typeface="Times New Roman" panose="02020603050405020304" pitchFamily="18" charset="0"/>
                      </a:endParaRPr>
                    </a:p>
                  </a:txBody>
                  <a:tcPr marL="69911" marR="69911" marT="0" marB="0">
                    <a:lnB w="12700" cap="flat" cmpd="sng" algn="ctr">
                      <a:solidFill>
                        <a:schemeClr val="tx1"/>
                      </a:solidFill>
                      <a:prstDash val="solid"/>
                      <a:round/>
                      <a:headEnd type="none" w="med" len="med"/>
                      <a:tailEnd type="none" w="med" len="med"/>
                    </a:lnB>
                  </a:tcPr>
                </a:tc>
              </a:tr>
              <a:tr h="750507">
                <a:tc rowSpan="4">
                  <a:txBody>
                    <a:bodyPr/>
                    <a:lstStyle/>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r>
                        <a:rPr lang="uk-UA" sz="1400" b="0" dirty="0" smtClean="0">
                          <a:effectLst/>
                        </a:rPr>
                        <a:t>Кооперативне </a:t>
                      </a:r>
                      <a:r>
                        <a:rPr lang="uk-UA" sz="1400" b="0" dirty="0">
                          <a:effectLst/>
                        </a:rPr>
                        <a:t>навчання</a:t>
                      </a:r>
                      <a:endParaRPr lang="ru-RU" sz="1400" b="0" dirty="0">
                        <a:effectLst/>
                        <a:latin typeface="Times New Roman" panose="02020603050405020304" pitchFamily="18" charset="0"/>
                        <a:ea typeface="Times New Roman" panose="02020603050405020304" pitchFamily="18" charset="0"/>
                      </a:endParaRPr>
                    </a:p>
                  </a:txBody>
                  <a:tcPr marL="69911" marR="699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Робота в парах</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a:effectLst/>
                        </a:rPr>
                        <a:t>Для засвоєння, закріплення та перевірки знань</a:t>
                      </a:r>
                      <a:endParaRPr lang="ru-RU" sz="1400" b="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50843">
                <a:tc vMerge="1">
                  <a:txBody>
                    <a:bodyPr/>
                    <a:lstStyle/>
                    <a:p>
                      <a:endParaRPr lang="ru-RU"/>
                    </a:p>
                  </a:txBody>
                  <a:tcPr/>
                </a:tc>
                <a:tc>
                  <a:txBody>
                    <a:bodyPr/>
                    <a:lstStyle/>
                    <a:p>
                      <a:pPr algn="just">
                        <a:spcAft>
                          <a:spcPts val="0"/>
                        </a:spcAft>
                      </a:pPr>
                      <a:r>
                        <a:rPr lang="uk-UA" sz="1400" b="0" dirty="0">
                          <a:effectLst/>
                        </a:rPr>
                        <a:t>Ротаційні трійки</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Трійки утворюють коло. Кожна трійка отримує своє запитання для відповіді за чергою</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64">
                <a:tc vMerge="1">
                  <a:txBody>
                    <a:bodyPr/>
                    <a:lstStyle/>
                    <a:p>
                      <a:endParaRPr lang="ru-RU"/>
                    </a:p>
                  </a:txBody>
                  <a:tcPr/>
                </a:tc>
                <a:tc>
                  <a:txBody>
                    <a:bodyPr/>
                    <a:lstStyle/>
                    <a:p>
                      <a:pPr algn="just">
                        <a:spcAft>
                          <a:spcPts val="0"/>
                        </a:spcAft>
                      </a:pPr>
                      <a:r>
                        <a:rPr lang="uk-UA" sz="1400" b="0" dirty="0">
                          <a:effectLst/>
                        </a:rPr>
                        <a:t>«Карусель»</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Розміщення у два кола. Ефективний для обговорення дискусійних </a:t>
                      </a:r>
                      <a:r>
                        <a:rPr lang="uk-UA" sz="1400" b="0" dirty="0" smtClean="0">
                          <a:effectLst/>
                        </a:rPr>
                        <a:t>питань</a:t>
                      </a:r>
                    </a:p>
                    <a:p>
                      <a:pPr algn="just">
                        <a:spcAft>
                          <a:spcPts val="0"/>
                        </a:spcAft>
                      </a:pP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1351">
                <a:tc vMerge="1">
                  <a:txBody>
                    <a:bodyPr/>
                    <a:lstStyle/>
                    <a:p>
                      <a:endParaRPr lang="ru-RU"/>
                    </a:p>
                  </a:txBody>
                  <a:tcPr/>
                </a:tc>
                <a:tc>
                  <a:txBody>
                    <a:bodyPr/>
                    <a:lstStyle/>
                    <a:p>
                      <a:pPr algn="just">
                        <a:spcAft>
                          <a:spcPts val="0"/>
                        </a:spcAft>
                      </a:pPr>
                      <a:r>
                        <a:rPr lang="uk-UA" sz="1400" b="0" dirty="0">
                          <a:effectLst/>
                        </a:rPr>
                        <a:t>Робота в малих групах</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Оптимально для проблем, що потребують колективного розуму – 5 студентів: спікер – секретар – посередник – доповідач – слухач.</a:t>
                      </a:r>
                      <a:endParaRPr lang="ru-RU" sz="1400" b="0" dirty="0">
                        <a:effectLst/>
                        <a:latin typeface="Times New Roman" panose="02020603050405020304" pitchFamily="18" charset="0"/>
                        <a:ea typeface="Times New Roman" panose="02020603050405020304" pitchFamily="18" charset="0"/>
                      </a:endParaRPr>
                    </a:p>
                  </a:txBody>
                  <a:tcPr marL="69911" marR="699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079500" y="392113"/>
          <a:ext cx="7824788" cy="6069012"/>
        </p:xfrm>
        <a:graphic>
          <a:graphicData uri="http://schemas.openxmlformats.org/drawingml/2006/table">
            <a:tbl>
              <a:tblPr firstRow="1" firstCol="1" lastRow="1" lastCol="1" bandRow="1" bandCol="1">
                <a:tableStyleId>{72833802-FEF1-4C79-8D5D-14CF1EAF98D9}</a:tableStyleId>
              </a:tblPr>
              <a:tblGrid>
                <a:gridCol w="2415765"/>
                <a:gridCol w="2059360"/>
                <a:gridCol w="3349663"/>
              </a:tblGrid>
              <a:tr h="453098">
                <a:tc>
                  <a:txBody>
                    <a:bodyPr/>
                    <a:lstStyle/>
                    <a:p>
                      <a:pPr algn="ctr">
                        <a:spcAft>
                          <a:spcPts val="0"/>
                        </a:spcAft>
                      </a:pPr>
                      <a:r>
                        <a:rPr lang="uk-UA" sz="1400" b="1" dirty="0">
                          <a:effectLst/>
                        </a:rPr>
                        <a:t>Інтерактивні технології</a:t>
                      </a:r>
                      <a:endParaRPr lang="ru-RU" sz="1400" b="1" dirty="0">
                        <a:effectLst/>
                        <a:latin typeface="Times New Roman" panose="02020603050405020304" pitchFamily="18" charset="0"/>
                        <a:ea typeface="Times New Roman" panose="02020603050405020304" pitchFamily="18" charset="0"/>
                      </a:endParaRPr>
                    </a:p>
                  </a:txBody>
                  <a:tcPr marL="59405" marR="59405"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400" b="1" dirty="0">
                          <a:effectLst/>
                        </a:rPr>
                        <a:t>Технологічні методи і прийоми</a:t>
                      </a:r>
                      <a:endParaRPr lang="ru-RU" sz="1400" b="1" dirty="0">
                        <a:effectLst/>
                        <a:latin typeface="Times New Roman" panose="02020603050405020304" pitchFamily="18" charset="0"/>
                        <a:ea typeface="Times New Roman" panose="02020603050405020304" pitchFamily="18" charset="0"/>
                      </a:endParaRPr>
                    </a:p>
                  </a:txBody>
                  <a:tcPr marL="59405" marR="59405"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400" b="1" dirty="0">
                          <a:effectLst/>
                        </a:rPr>
                        <a:t>Суть застосування</a:t>
                      </a:r>
                      <a:endParaRPr lang="ru-RU" sz="1400" b="1" dirty="0">
                        <a:effectLst/>
                        <a:latin typeface="Times New Roman" panose="02020603050405020304" pitchFamily="18" charset="0"/>
                        <a:ea typeface="Times New Roman" panose="02020603050405020304" pitchFamily="18" charset="0"/>
                      </a:endParaRPr>
                    </a:p>
                  </a:txBody>
                  <a:tcPr marL="59405" marR="59405" marT="0" marB="0">
                    <a:lnB w="12700" cap="flat" cmpd="sng" algn="ctr">
                      <a:solidFill>
                        <a:schemeClr val="tx1"/>
                      </a:solidFill>
                      <a:prstDash val="solid"/>
                      <a:round/>
                      <a:headEnd type="none" w="med" len="med"/>
                      <a:tailEnd type="none" w="med" len="med"/>
                    </a:lnB>
                  </a:tcPr>
                </a:tc>
              </a:tr>
              <a:tr h="1132745">
                <a:tc rowSpan="4">
                  <a:txBody>
                    <a:bodyPr/>
                    <a:lstStyle/>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r>
                        <a:rPr lang="uk-UA" sz="1400" b="0" dirty="0" smtClean="0">
                          <a:effectLst/>
                        </a:rPr>
                        <a:t>Колективно-групове </a:t>
                      </a:r>
                      <a:r>
                        <a:rPr lang="uk-UA" sz="1400" b="0" dirty="0">
                          <a:effectLst/>
                        </a:rPr>
                        <a:t>навчання</a:t>
                      </a:r>
                      <a:endParaRPr lang="ru-RU" sz="1400" b="0" dirty="0">
                        <a:effectLst/>
                        <a:latin typeface="Times New Roman" panose="02020603050405020304" pitchFamily="18" charset="0"/>
                        <a:ea typeface="Times New Roman" panose="02020603050405020304" pitchFamily="18" charset="0"/>
                      </a:endParaRPr>
                    </a:p>
                  </a:txBody>
                  <a:tcPr marL="59405" marR="594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«Мікрофон»</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Швидкі відповіді на запитання по черзі з предметом, який виконує функції мікрофона</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426">
                <a:tc vMerge="1">
                  <a:txBody>
                    <a:bodyPr/>
                    <a:lstStyle/>
                    <a:p>
                      <a:endParaRPr lang="ru-RU"/>
                    </a:p>
                  </a:txBody>
                  <a:tcPr/>
                </a:tc>
                <a:tc>
                  <a:txBody>
                    <a:bodyPr/>
                    <a:lstStyle/>
                    <a:p>
                      <a:pPr algn="just">
                        <a:spcAft>
                          <a:spcPts val="0"/>
                        </a:spcAft>
                      </a:pPr>
                      <a:r>
                        <a:rPr lang="uk-UA" sz="1400" b="0" dirty="0">
                          <a:effectLst/>
                        </a:rPr>
                        <a:t>Незакінчене речення</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Для порівняння власних ідей з іншими:</a:t>
                      </a:r>
                      <a:endParaRPr lang="ru-RU" sz="1400" b="0" dirty="0">
                        <a:effectLst/>
                      </a:endParaRPr>
                    </a:p>
                    <a:p>
                      <a:pPr algn="just">
                        <a:spcAft>
                          <a:spcPts val="0"/>
                        </a:spcAft>
                      </a:pPr>
                      <a:r>
                        <a:rPr lang="uk-UA" sz="1400" b="0" dirty="0">
                          <a:effectLst/>
                        </a:rPr>
                        <a:t>«Це дозволяє зробити висновок, що …»</a:t>
                      </a:r>
                      <a:endParaRPr lang="ru-RU" sz="1400" b="0" dirty="0">
                        <a:effectLst/>
                      </a:endParaRPr>
                    </a:p>
                    <a:p>
                      <a:pPr algn="just">
                        <a:spcAft>
                          <a:spcPts val="0"/>
                        </a:spcAft>
                      </a:pPr>
                      <a:r>
                        <a:rPr lang="uk-UA" sz="1400" b="0" dirty="0">
                          <a:effectLst/>
                        </a:rPr>
                        <a:t>«Це рішення було прийнято тому, що …»</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93267">
                <a:tc vMerge="1">
                  <a:txBody>
                    <a:bodyPr/>
                    <a:lstStyle/>
                    <a:p>
                      <a:endParaRPr lang="ru-RU"/>
                    </a:p>
                  </a:txBody>
                  <a:tcPr/>
                </a:tc>
                <a:tc>
                  <a:txBody>
                    <a:bodyPr/>
                    <a:lstStyle/>
                    <a:p>
                      <a:pPr algn="just">
                        <a:spcAft>
                          <a:spcPts val="0"/>
                        </a:spcAft>
                      </a:pPr>
                      <a:r>
                        <a:rPr lang="uk-UA" sz="1400" b="0" dirty="0">
                          <a:effectLst/>
                        </a:rPr>
                        <a:t>Мозковий штурм</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uk-UA" sz="1400" b="0" dirty="0">
                          <a:effectLst/>
                        </a:rPr>
                        <a:t>Для розробки альтернативних рішень щодо вирішення конкретної проблеми з вільним висловленням власної думки</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2475">
                <a:tc vMerge="1">
                  <a:txBody>
                    <a:bodyPr/>
                    <a:lstStyle/>
                    <a:p>
                      <a:endParaRPr lang="ru-RU"/>
                    </a:p>
                  </a:txBody>
                  <a:tcPr/>
                </a:tc>
                <a:tc>
                  <a:txBody>
                    <a:bodyPr/>
                    <a:lstStyle/>
                    <a:p>
                      <a:pPr algn="just">
                        <a:spcAft>
                          <a:spcPts val="0"/>
                        </a:spcAft>
                      </a:pPr>
                      <a:r>
                        <a:rPr lang="uk-UA" sz="1400" b="0">
                          <a:effectLst/>
                        </a:rPr>
                        <a:t>Кейс-метод (аналіз ситуацій)</a:t>
                      </a:r>
                      <a:endParaRPr lang="ru-RU" sz="1400" b="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Індивідуально, в парах, групах або колі</a:t>
                      </a:r>
                      <a:endParaRPr lang="ru-RU" sz="1400" b="0" dirty="0">
                        <a:effectLst/>
                        <a:latin typeface="Times New Roman" panose="02020603050405020304" pitchFamily="18" charset="0"/>
                        <a:ea typeface="Times New Roman" panose="02020603050405020304" pitchFamily="18" charset="0"/>
                      </a:endParaRPr>
                    </a:p>
                  </a:txBody>
                  <a:tcPr marL="59405" marR="5940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852488" y="252413"/>
          <a:ext cx="8377237" cy="5969000"/>
        </p:xfrm>
        <a:graphic>
          <a:graphicData uri="http://schemas.openxmlformats.org/drawingml/2006/table">
            <a:tbl>
              <a:tblPr firstRow="1" firstCol="1" lastRow="1" lastCol="1" bandRow="1" bandCol="1">
                <a:tableStyleId>{72833802-FEF1-4C79-8D5D-14CF1EAF98D9}</a:tableStyleId>
              </a:tblPr>
              <a:tblGrid>
                <a:gridCol w="2035565"/>
                <a:gridCol w="2666579"/>
                <a:gridCol w="3675094"/>
              </a:tblGrid>
              <a:tr h="426663">
                <a:tc>
                  <a:txBody>
                    <a:bodyPr/>
                    <a:lstStyle/>
                    <a:p>
                      <a:pPr algn="ctr">
                        <a:spcAft>
                          <a:spcPts val="0"/>
                        </a:spcAft>
                      </a:pPr>
                      <a:r>
                        <a:rPr lang="uk-UA" sz="1400" b="1" dirty="0">
                          <a:effectLst/>
                        </a:rPr>
                        <a:t>Інтерактивні технології</a:t>
                      </a:r>
                      <a:endParaRPr lang="ru-RU" sz="1400" b="1" dirty="0">
                        <a:effectLst/>
                        <a:latin typeface="Times New Roman" panose="02020603050405020304" pitchFamily="18" charset="0"/>
                        <a:ea typeface="Times New Roman" panose="02020603050405020304" pitchFamily="18" charset="0"/>
                      </a:endParaRPr>
                    </a:p>
                  </a:txBody>
                  <a:tcPr marL="37810" marR="3781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400" b="1">
                          <a:effectLst/>
                        </a:rPr>
                        <a:t>Технологічні методи і прийоми</a:t>
                      </a:r>
                      <a:endParaRPr lang="ru-RU" sz="1400" b="1">
                        <a:effectLst/>
                        <a:latin typeface="Times New Roman" panose="02020603050405020304" pitchFamily="18" charset="0"/>
                        <a:ea typeface="Times New Roman" panose="02020603050405020304" pitchFamily="18" charset="0"/>
                      </a:endParaRPr>
                    </a:p>
                  </a:txBody>
                  <a:tcPr marL="37810" marR="3781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uk-UA" sz="1400" b="1" dirty="0">
                          <a:effectLst/>
                        </a:rPr>
                        <a:t>Суть застосування</a:t>
                      </a:r>
                      <a:endParaRPr lang="ru-RU" sz="1400" b="1" dirty="0">
                        <a:effectLst/>
                        <a:latin typeface="Times New Roman" panose="02020603050405020304" pitchFamily="18" charset="0"/>
                        <a:ea typeface="Times New Roman" panose="02020603050405020304" pitchFamily="18" charset="0"/>
                      </a:endParaRPr>
                    </a:p>
                  </a:txBody>
                  <a:tcPr marL="37810" marR="37810" marT="0" marB="0">
                    <a:lnB w="12700" cap="flat" cmpd="sng" algn="ctr">
                      <a:solidFill>
                        <a:schemeClr val="tx1"/>
                      </a:solidFill>
                      <a:prstDash val="solid"/>
                      <a:round/>
                      <a:headEnd type="none" w="med" len="med"/>
                      <a:tailEnd type="none" w="med" len="med"/>
                    </a:lnB>
                  </a:tcPr>
                </a:tc>
              </a:tr>
              <a:tr h="715140">
                <a:tc rowSpan="3">
                  <a:txBody>
                    <a:bodyPr/>
                    <a:lstStyle/>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endParaRPr lang="uk-UA" sz="1400" b="0" dirty="0" smtClean="0">
                        <a:effectLst/>
                      </a:endParaRPr>
                    </a:p>
                    <a:p>
                      <a:pPr algn="just">
                        <a:spcAft>
                          <a:spcPts val="0"/>
                        </a:spcAft>
                      </a:pPr>
                      <a:r>
                        <a:rPr lang="uk-UA" sz="1400" b="0" dirty="0" smtClean="0">
                          <a:effectLst/>
                        </a:rPr>
                        <a:t>Ситуативного </a:t>
                      </a:r>
                      <a:r>
                        <a:rPr lang="uk-UA" sz="1400" b="0" dirty="0">
                          <a:effectLst/>
                        </a:rPr>
                        <a:t>моделювання</a:t>
                      </a:r>
                      <a:endParaRPr lang="ru-RU" sz="1400" b="0" dirty="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err="1">
                          <a:effectLst/>
                        </a:rPr>
                        <a:t>Симуляційні</a:t>
                      </a:r>
                      <a:r>
                        <a:rPr lang="uk-UA" sz="1400" b="0" dirty="0">
                          <a:effectLst/>
                        </a:rPr>
                        <a:t> (імітаційні ігри)</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a:effectLst/>
                        </a:rPr>
                        <a:t>Відтворення певних подій, імітація явища, ситуації, проблеми у вигляді рольових ігор</a:t>
                      </a:r>
                      <a:endParaRPr lang="ru-RU" sz="1400" b="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3924">
                <a:tc vMerge="1">
                  <a:txBody>
                    <a:bodyPr/>
                    <a:lstStyle/>
                    <a:p>
                      <a:endParaRPr lang="ru-RU"/>
                    </a:p>
                  </a:txBody>
                  <a:tcPr/>
                </a:tc>
                <a:tc>
                  <a:txBody>
                    <a:bodyPr/>
                    <a:lstStyle/>
                    <a:p>
                      <a:pPr algn="just">
                        <a:spcAft>
                          <a:spcPts val="0"/>
                        </a:spcAft>
                      </a:pPr>
                      <a:r>
                        <a:rPr lang="uk-UA" sz="1400" b="0" dirty="0">
                          <a:effectLst/>
                        </a:rPr>
                        <a:t>Спрощене судове слухання, педагогічний консиліум, батьківські збори</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a:effectLst/>
                        </a:rPr>
                        <a:t>Розігрування судового процесу з конкретної справи, обговорення конкретної педагогічної проблеми.</a:t>
                      </a:r>
                      <a:endParaRPr lang="ru-RU" sz="1400" b="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140">
                <a:tc vMerge="1">
                  <a:txBody>
                    <a:bodyPr/>
                    <a:lstStyle/>
                    <a:p>
                      <a:endParaRPr lang="ru-RU"/>
                    </a:p>
                  </a:txBody>
                  <a:tcPr/>
                </a:tc>
                <a:tc>
                  <a:txBody>
                    <a:bodyPr/>
                    <a:lstStyle/>
                    <a:p>
                      <a:pPr algn="just">
                        <a:spcAft>
                          <a:spcPts val="0"/>
                        </a:spcAft>
                      </a:pPr>
                      <a:r>
                        <a:rPr lang="uk-UA" sz="1400" b="0" dirty="0">
                          <a:effectLst/>
                        </a:rPr>
                        <a:t>Громадські слухання</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Моделювання суспільної думки за допомогою стимуляційної гри</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72710">
                <a:tc>
                  <a:txBody>
                    <a:bodyPr/>
                    <a:lstStyle/>
                    <a:p>
                      <a:pPr algn="just">
                        <a:spcAft>
                          <a:spcPts val="0"/>
                        </a:spcAft>
                      </a:pPr>
                      <a:r>
                        <a:rPr lang="uk-UA" sz="1400" b="0">
                          <a:effectLst/>
                        </a:rPr>
                        <a:t>Опрацювання дискусійних питань</a:t>
                      </a:r>
                      <a:endParaRPr lang="ru-RU" sz="1400" b="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Метод ПРЕС (від </a:t>
                      </a:r>
                      <a:r>
                        <a:rPr lang="uk-UA" sz="1400" b="0" dirty="0" err="1">
                          <a:effectLst/>
                        </a:rPr>
                        <a:t>англ</a:t>
                      </a:r>
                      <a:r>
                        <a:rPr lang="uk-UA" sz="1400" b="0" dirty="0">
                          <a:effectLst/>
                        </a:rPr>
                        <a:t>. </a:t>
                      </a:r>
                      <a:r>
                        <a:rPr lang="en-US" sz="1400" b="0" dirty="0">
                          <a:effectLst/>
                        </a:rPr>
                        <a:t>Position</a:t>
                      </a:r>
                      <a:r>
                        <a:rPr lang="uk-UA" sz="1400" b="0" dirty="0">
                          <a:effectLst/>
                        </a:rPr>
                        <a:t> – </a:t>
                      </a:r>
                      <a:r>
                        <a:rPr lang="en-US" sz="1400" b="0" dirty="0">
                          <a:effectLst/>
                        </a:rPr>
                        <a:t>Reason</a:t>
                      </a:r>
                      <a:r>
                        <a:rPr lang="uk-UA" sz="1400" b="0" dirty="0">
                          <a:effectLst/>
                        </a:rPr>
                        <a:t> – </a:t>
                      </a:r>
                      <a:r>
                        <a:rPr lang="en-US" sz="1400" b="0" dirty="0">
                          <a:effectLst/>
                        </a:rPr>
                        <a:t>Explanation or Example</a:t>
                      </a:r>
                      <a:r>
                        <a:rPr lang="uk-UA" sz="1400" b="0" dirty="0">
                          <a:effectLst/>
                        </a:rPr>
                        <a:t> – </a:t>
                      </a:r>
                      <a:r>
                        <a:rPr lang="en-US" sz="1400" b="0" dirty="0">
                          <a:effectLst/>
                        </a:rPr>
                        <a:t>Summery</a:t>
                      </a:r>
                      <a:r>
                        <a:rPr lang="uk-UA" sz="1400" b="0" dirty="0">
                          <a:effectLst/>
                        </a:rPr>
                        <a:t>), позиція – обґрунтування – приклад - висновок</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Для навчання умінь дискутувати:</a:t>
                      </a:r>
                      <a:endParaRPr lang="ru-RU" sz="1400" b="0" dirty="0">
                        <a:effectLst/>
                      </a:endParaRPr>
                    </a:p>
                    <a:p>
                      <a:pPr algn="just">
                        <a:spcAft>
                          <a:spcPts val="0"/>
                        </a:spcAft>
                      </a:pPr>
                      <a:r>
                        <a:rPr lang="uk-UA" sz="1400" b="0" dirty="0">
                          <a:effectLst/>
                        </a:rPr>
                        <a:t>«Я вважаю, що…»</a:t>
                      </a:r>
                      <a:endParaRPr lang="ru-RU" sz="1400" b="0" dirty="0">
                        <a:effectLst/>
                      </a:endParaRPr>
                    </a:p>
                    <a:p>
                      <a:pPr algn="just">
                        <a:spcAft>
                          <a:spcPts val="0"/>
                        </a:spcAft>
                      </a:pPr>
                      <a:r>
                        <a:rPr lang="uk-UA" sz="1400" b="0" dirty="0">
                          <a:effectLst/>
                        </a:rPr>
                        <a:t>«Наприклад, …»</a:t>
                      </a:r>
                      <a:endParaRPr lang="ru-RU" sz="1400" b="0" dirty="0">
                        <a:effectLst/>
                      </a:endParaRPr>
                    </a:p>
                    <a:p>
                      <a:pPr algn="just">
                        <a:spcAft>
                          <a:spcPts val="0"/>
                        </a:spcAft>
                      </a:pPr>
                      <a:r>
                        <a:rPr lang="uk-UA" sz="1400" b="0" dirty="0">
                          <a:effectLst/>
                        </a:rPr>
                        <a:t>«Таким чином, …»</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6356">
                <a:tc>
                  <a:txBody>
                    <a:bodyPr/>
                    <a:lstStyle/>
                    <a:p>
                      <a:pPr algn="just">
                        <a:spcAft>
                          <a:spcPts val="0"/>
                        </a:spcAft>
                      </a:pPr>
                      <a:r>
                        <a:rPr lang="uk-UA" sz="1400" b="0">
                          <a:effectLst/>
                        </a:rPr>
                        <a:t> </a:t>
                      </a:r>
                      <a:endParaRPr lang="ru-RU" sz="1400" b="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Займи позицію</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Використання протилежних думок «так» або «ні»</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5140">
                <a:tc>
                  <a:txBody>
                    <a:bodyPr/>
                    <a:lstStyle/>
                    <a:p>
                      <a:pPr algn="just">
                        <a:spcAft>
                          <a:spcPts val="0"/>
                        </a:spcAft>
                      </a:pPr>
                      <a:r>
                        <a:rPr lang="uk-UA" sz="1400" b="0">
                          <a:effectLst/>
                        </a:rPr>
                        <a:t> </a:t>
                      </a:r>
                      <a:endParaRPr lang="ru-RU" sz="1400" b="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Зміни позицію</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Уміння стати на точку зору іншої людини, використовуючи аргументи і мотиви</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570">
                <a:tc>
                  <a:txBody>
                    <a:bodyPr/>
                    <a:lstStyle/>
                    <a:p>
                      <a:pPr algn="just">
                        <a:spcAft>
                          <a:spcPts val="0"/>
                        </a:spcAft>
                      </a:pPr>
                      <a:r>
                        <a:rPr lang="uk-UA" sz="1400" b="0">
                          <a:effectLst/>
                        </a:rPr>
                        <a:t> </a:t>
                      </a:r>
                      <a:endParaRPr lang="ru-RU" sz="1400" b="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a:effectLst/>
                        </a:rPr>
                        <a:t>Дискусія</a:t>
                      </a:r>
                      <a:endParaRPr lang="ru-RU" sz="1400" b="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Публічне обговорення спільного питання</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6356">
                <a:tc>
                  <a:txBody>
                    <a:bodyPr/>
                    <a:lstStyle/>
                    <a:p>
                      <a:pPr algn="just">
                        <a:spcAft>
                          <a:spcPts val="0"/>
                        </a:spcAft>
                      </a:pPr>
                      <a:r>
                        <a:rPr lang="uk-UA" sz="1400" b="0">
                          <a:effectLst/>
                        </a:rPr>
                        <a:t> </a:t>
                      </a:r>
                      <a:endParaRPr lang="ru-RU" sz="1400" b="0">
                        <a:effectLst/>
                        <a:latin typeface="Times New Roman" panose="02020603050405020304" pitchFamily="18" charset="0"/>
                        <a:ea typeface="Times New Roman" panose="02020603050405020304" pitchFamily="18" charset="0"/>
                      </a:endParaRPr>
                    </a:p>
                  </a:txBody>
                  <a:tcPr marL="37810" marR="3781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a:effectLst/>
                        </a:rPr>
                        <a:t>Дебати</a:t>
                      </a:r>
                      <a:endParaRPr lang="ru-RU" sz="1400" b="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uk-UA" sz="1400" b="0" dirty="0">
                          <a:effectLst/>
                        </a:rPr>
                        <a:t>Спроба переконати опонентів змінити свою позицію</a:t>
                      </a:r>
                      <a:endParaRPr lang="ru-RU" sz="1400" b="0" dirty="0">
                        <a:effectLst/>
                        <a:latin typeface="Times New Roman" panose="02020603050405020304" pitchFamily="18" charset="0"/>
                        <a:ea typeface="Times New Roman" panose="02020603050405020304" pitchFamily="18" charset="0"/>
                      </a:endParaRPr>
                    </a:p>
                  </a:txBody>
                  <a:tcPr marL="37810" marR="3781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8825" y="314325"/>
            <a:ext cx="8596313" cy="1320800"/>
          </a:xfrm>
        </p:spPr>
        <p:txBody>
          <a:bodyPr rtlCol="0">
            <a:normAutofit/>
          </a:bodyPr>
          <a:lstStyle/>
          <a:p>
            <a:pPr algn="ctr" fontAlgn="auto">
              <a:spcAft>
                <a:spcPts val="0"/>
              </a:spcAft>
              <a:defRPr/>
            </a:pPr>
            <a:r>
              <a:rPr lang="uk-UA" sz="2400" b="1" dirty="0">
                <a:solidFill>
                  <a:schemeClr val="accent2">
                    <a:lumMod val="75000"/>
                  </a:schemeClr>
                </a:solidFill>
              </a:rPr>
              <a:t>Переваги і недоліки методу кейсів</a:t>
            </a:r>
            <a:r>
              <a:rPr lang="ru-RU" dirty="0">
                <a:solidFill>
                  <a:schemeClr val="accent2">
                    <a:lumMod val="75000"/>
                  </a:schemeClr>
                </a:solidFill>
              </a:rPr>
              <a:t/>
            </a:r>
            <a:br>
              <a:rPr lang="ru-RU" dirty="0">
                <a:solidFill>
                  <a:schemeClr val="accent2">
                    <a:lumMod val="75000"/>
                  </a:schemeClr>
                </a:solidFill>
              </a:rPr>
            </a:br>
            <a:endParaRPr lang="ru-RU" dirty="0">
              <a:solidFill>
                <a:schemeClr val="accent2">
                  <a:lumMod val="75000"/>
                </a:schemeClr>
              </a:solidFill>
            </a:endParaRPr>
          </a:p>
        </p:txBody>
      </p:sp>
      <p:graphicFrame>
        <p:nvGraphicFramePr>
          <p:cNvPr id="4" name="Таблица 3"/>
          <p:cNvGraphicFramePr>
            <a:graphicFrameLocks noGrp="1"/>
          </p:cNvGraphicFramePr>
          <p:nvPr/>
        </p:nvGraphicFramePr>
        <p:xfrm>
          <a:off x="419100" y="876300"/>
          <a:ext cx="9275763" cy="5426075"/>
        </p:xfrm>
        <a:graphic>
          <a:graphicData uri="http://schemas.openxmlformats.org/drawingml/2006/table">
            <a:tbl>
              <a:tblPr firstRow="1" firstCol="1" lastRow="1" lastCol="1" bandRow="1" bandCol="1">
                <a:tableStyleId>{5C22544A-7EE6-4342-B048-85BDC9FD1C3A}</a:tableStyleId>
              </a:tblPr>
              <a:tblGrid>
                <a:gridCol w="4637398"/>
                <a:gridCol w="4638365"/>
              </a:tblGrid>
              <a:tr h="304836">
                <a:tc>
                  <a:txBody>
                    <a:bodyPr/>
                    <a:lstStyle/>
                    <a:p>
                      <a:pPr algn="ctr">
                        <a:spcAft>
                          <a:spcPts val="0"/>
                        </a:spcAft>
                      </a:pPr>
                      <a:r>
                        <a:rPr lang="uk-UA" sz="2000" dirty="0">
                          <a:effectLst/>
                        </a:rPr>
                        <a:t>Переваги </a:t>
                      </a:r>
                      <a:endParaRPr lang="ru-RU" sz="2000" dirty="0">
                        <a:effectLst/>
                        <a:latin typeface="Times New Roman" panose="02020603050405020304" pitchFamily="18" charset="0"/>
                        <a:ea typeface="Times New Roman" panose="02020603050405020304" pitchFamily="18" charset="0"/>
                      </a:endParaRPr>
                    </a:p>
                  </a:txBody>
                  <a:tcPr marL="68578" marR="68578" marT="0" marB="0"/>
                </a:tc>
                <a:tc>
                  <a:txBody>
                    <a:bodyPr/>
                    <a:lstStyle/>
                    <a:p>
                      <a:pPr algn="ctr">
                        <a:spcAft>
                          <a:spcPts val="0"/>
                        </a:spcAft>
                      </a:pPr>
                      <a:r>
                        <a:rPr lang="uk-UA" sz="2000" dirty="0">
                          <a:effectLst/>
                        </a:rPr>
                        <a:t>Недоліки</a:t>
                      </a:r>
                      <a:endParaRPr lang="ru-RU" sz="2000" dirty="0">
                        <a:effectLst/>
                        <a:latin typeface="Times New Roman" panose="02020603050405020304" pitchFamily="18" charset="0"/>
                        <a:ea typeface="Times New Roman" panose="02020603050405020304" pitchFamily="18" charset="0"/>
                      </a:endParaRPr>
                    </a:p>
                  </a:txBody>
                  <a:tcPr marL="68578" marR="68578" marT="0" marB="0"/>
                </a:tc>
              </a:tr>
              <a:tr h="1829014">
                <a:tc>
                  <a:txBody>
                    <a:bodyPr/>
                    <a:lstStyle/>
                    <a:p>
                      <a:pPr algn="just">
                        <a:lnSpc>
                          <a:spcPct val="150000"/>
                        </a:lnSpc>
                        <a:spcAft>
                          <a:spcPts val="0"/>
                        </a:spcAft>
                      </a:pPr>
                      <a:r>
                        <a:rPr lang="uk-UA" sz="1600" b="0" dirty="0">
                          <a:effectLst/>
                        </a:rPr>
                        <a:t>1.Можливість виявляти, аналізувати та прораховувати кожний крок значною мірою доповнює теоретичні аспекти розгляду проблеми.</a:t>
                      </a:r>
                      <a:endParaRPr lang="ru-RU" sz="1600" b="0" dirty="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c>
                  <a:txBody>
                    <a:bodyPr/>
                    <a:lstStyle/>
                    <a:p>
                      <a:pPr algn="just">
                        <a:lnSpc>
                          <a:spcPct val="150000"/>
                        </a:lnSpc>
                        <a:spcAft>
                          <a:spcPts val="0"/>
                        </a:spcAft>
                      </a:pPr>
                      <a:r>
                        <a:rPr lang="uk-UA" sz="1600" b="0" dirty="0">
                          <a:effectLst/>
                        </a:rPr>
                        <a:t>1.У аналогічній реальній ситуації молодий фахівець без підтримки групи  навряд чи зможе швидко пригадати отриманий досвід. Це може привести до розчарування у подальшому.</a:t>
                      </a:r>
                      <a:endParaRPr lang="ru-RU" sz="1600" b="0" dirty="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r>
              <a:tr h="1463211">
                <a:tc>
                  <a:txBody>
                    <a:bodyPr/>
                    <a:lstStyle/>
                    <a:p>
                      <a:pPr algn="just">
                        <a:lnSpc>
                          <a:spcPct val="150000"/>
                        </a:lnSpc>
                        <a:spcAft>
                          <a:spcPts val="0"/>
                        </a:spcAft>
                      </a:pPr>
                      <a:r>
                        <a:rPr lang="uk-UA" sz="1600" b="0" dirty="0">
                          <a:effectLst/>
                        </a:rPr>
                        <a:t>2.Створюється унікальна можливість вивчити складні професійні питання в </a:t>
                      </a:r>
                      <a:r>
                        <a:rPr lang="uk-UA" sz="1600" b="0" dirty="0" err="1">
                          <a:effectLst/>
                        </a:rPr>
                        <a:t>емоційно</a:t>
                      </a:r>
                      <a:r>
                        <a:rPr lang="uk-UA" sz="1600" b="0" dirty="0">
                          <a:effectLst/>
                        </a:rPr>
                        <a:t> сприятливій атмосфері навчального процесу.</a:t>
                      </a:r>
                      <a:endParaRPr lang="ru-RU" sz="1600" b="0" dirty="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c>
                  <a:txBody>
                    <a:bodyPr/>
                    <a:lstStyle/>
                    <a:p>
                      <a:pPr algn="just">
                        <a:lnSpc>
                          <a:spcPct val="150000"/>
                        </a:lnSpc>
                        <a:spcAft>
                          <a:spcPts val="0"/>
                        </a:spcAft>
                      </a:pPr>
                      <a:r>
                        <a:rPr lang="uk-UA" sz="1600" b="0" dirty="0">
                          <a:effectLst/>
                        </a:rPr>
                        <a:t>2.Часові обмеження можуть не дати можливості групі виробити об’єктивні та ефективні шляхи вирішення проблеми. Це може привести до незадоволення методом.</a:t>
                      </a:r>
                      <a:endParaRPr lang="ru-RU" sz="1600" b="0" dirty="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r>
              <a:tr h="1829014">
                <a:tc>
                  <a:txBody>
                    <a:bodyPr/>
                    <a:lstStyle/>
                    <a:p>
                      <a:pPr algn="just">
                        <a:lnSpc>
                          <a:spcPct val="150000"/>
                        </a:lnSpc>
                        <a:spcAft>
                          <a:spcPts val="0"/>
                        </a:spcAft>
                      </a:pPr>
                      <a:r>
                        <a:rPr lang="uk-UA" sz="1600" b="0">
                          <a:effectLst/>
                        </a:rPr>
                        <a:t>3.Комунікативна природа методу надає можливості при наявності відповідних знань здійснити швидку, але ґрунтовну оцінку обговорюваних питань та пропонованих рішень.</a:t>
                      </a:r>
                      <a:endParaRPr lang="ru-RU" sz="1600" b="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c>
                  <a:txBody>
                    <a:bodyPr/>
                    <a:lstStyle/>
                    <a:p>
                      <a:pPr algn="just">
                        <a:lnSpc>
                          <a:spcPct val="150000"/>
                        </a:lnSpc>
                        <a:spcAft>
                          <a:spcPts val="0"/>
                        </a:spcAft>
                      </a:pPr>
                      <a:r>
                        <a:rPr lang="uk-UA" sz="1600" b="0" dirty="0">
                          <a:effectLst/>
                        </a:rPr>
                        <a:t>3.Низька активність студентів приводить до зниження ефективності методу. Студенти можуть відчувати дискомфорт, якщо не відчувають підтримки викладача або однокурсників.</a:t>
                      </a:r>
                      <a:endParaRPr lang="ru-RU" sz="1600" b="0" dirty="0">
                        <a:effectLst/>
                        <a:latin typeface="Times New Roman" panose="02020603050405020304" pitchFamily="18" charset="0"/>
                        <a:ea typeface="Times New Roman" panose="02020603050405020304" pitchFamily="18" charset="0"/>
                      </a:endParaRPr>
                    </a:p>
                  </a:txBody>
                  <a:tcPr marL="68578" marR="68578" marT="0" marB="0">
                    <a:solidFill>
                      <a:schemeClr val="accent2"/>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07963"/>
            <a:ext cx="8596313" cy="620712"/>
          </a:xfrm>
        </p:spPr>
        <p:txBody>
          <a:bodyPr rtlCol="0">
            <a:normAutofit fontScale="90000"/>
          </a:bodyPr>
          <a:lstStyle/>
          <a:p>
            <a:pPr algn="ctr" fontAlgn="auto">
              <a:spcAft>
                <a:spcPts val="0"/>
              </a:spcAft>
              <a:defRPr/>
            </a:pPr>
            <a:r>
              <a:rPr lang="uk-UA" sz="2700" dirty="0">
                <a:solidFill>
                  <a:schemeClr val="accent2">
                    <a:lumMod val="75000"/>
                  </a:schemeClr>
                </a:solidFill>
              </a:rPr>
              <a:t>Дидактичні цілі </a:t>
            </a:r>
            <a:r>
              <a:rPr lang="uk-UA" sz="2700" dirty="0" smtClean="0">
                <a:solidFill>
                  <a:schemeClr val="accent2">
                    <a:lumMod val="75000"/>
                  </a:schemeClr>
                </a:solidFill>
              </a:rPr>
              <a:t>заняття та </a:t>
            </a:r>
            <a:r>
              <a:rPr lang="uk-UA" sz="2700" dirty="0">
                <a:solidFill>
                  <a:schemeClr val="accent2">
                    <a:lumMod val="75000"/>
                  </a:schemeClr>
                </a:solidFill>
              </a:rPr>
              <a:t>відповідні їм методи навчання</a:t>
            </a:r>
            <a:r>
              <a:rPr lang="ru-RU" dirty="0"/>
              <a:t/>
            </a:r>
            <a:br>
              <a:rPr lang="ru-RU" dirty="0"/>
            </a:br>
            <a:endParaRPr lang="ru-RU" dirty="0"/>
          </a:p>
        </p:txBody>
      </p:sp>
      <p:graphicFrame>
        <p:nvGraphicFramePr>
          <p:cNvPr id="4" name="Таблица 3"/>
          <p:cNvGraphicFramePr>
            <a:graphicFrameLocks noGrp="1"/>
          </p:cNvGraphicFramePr>
          <p:nvPr/>
        </p:nvGraphicFramePr>
        <p:xfrm>
          <a:off x="477838" y="738188"/>
          <a:ext cx="8804275" cy="5916610"/>
        </p:xfrm>
        <a:graphic>
          <a:graphicData uri="http://schemas.openxmlformats.org/drawingml/2006/table">
            <a:tbl>
              <a:tblPr firstRow="1" firstCol="1" lastRow="1" lastCol="1" bandRow="1" bandCol="1">
                <a:tableStyleId>{5C22544A-7EE6-4342-B048-85BDC9FD1C3A}</a:tableStyleId>
              </a:tblPr>
              <a:tblGrid>
                <a:gridCol w="4401678"/>
                <a:gridCol w="4402597"/>
              </a:tblGrid>
              <a:tr h="263035">
                <a:tc>
                  <a:txBody>
                    <a:bodyPr/>
                    <a:lstStyle/>
                    <a:p>
                      <a:pPr algn="ctr">
                        <a:spcAft>
                          <a:spcPts val="0"/>
                        </a:spcAft>
                      </a:pPr>
                      <a:r>
                        <a:rPr lang="uk-UA" sz="1600" dirty="0">
                          <a:effectLst/>
                        </a:rPr>
                        <a:t>Дидактичні цілі</a:t>
                      </a:r>
                      <a:endParaRPr lang="ru-RU" sz="1600" dirty="0">
                        <a:effectLst/>
                        <a:latin typeface="Times New Roman" panose="02020603050405020304" pitchFamily="18" charset="0"/>
                        <a:ea typeface="Times New Roman" panose="02020603050405020304" pitchFamily="18" charset="0"/>
                      </a:endParaRPr>
                    </a:p>
                  </a:txBody>
                  <a:tcPr marL="47987" marR="47987" marT="0" marB="0"/>
                </a:tc>
                <a:tc>
                  <a:txBody>
                    <a:bodyPr/>
                    <a:lstStyle/>
                    <a:p>
                      <a:pPr algn="ctr">
                        <a:spcAft>
                          <a:spcPts val="0"/>
                        </a:spcAft>
                      </a:pPr>
                      <a:r>
                        <a:rPr lang="uk-UA" sz="1600" dirty="0">
                          <a:effectLst/>
                        </a:rPr>
                        <a:t>Методи навчання</a:t>
                      </a:r>
                      <a:endParaRPr lang="ru-RU" sz="1600" dirty="0">
                        <a:effectLst/>
                        <a:latin typeface="Times New Roman" panose="02020603050405020304" pitchFamily="18" charset="0"/>
                        <a:ea typeface="Times New Roman" panose="02020603050405020304" pitchFamily="18" charset="0"/>
                      </a:endParaRPr>
                    </a:p>
                  </a:txBody>
                  <a:tcPr marL="47987" marR="47987" marT="0" marB="0"/>
                </a:tc>
              </a:tr>
              <a:tr h="440250">
                <a:tc>
                  <a:txBody>
                    <a:bodyPr/>
                    <a:lstStyle/>
                    <a:p>
                      <a:pPr algn="just">
                        <a:spcAft>
                          <a:spcPts val="0"/>
                        </a:spcAft>
                      </a:pPr>
                      <a:r>
                        <a:rPr lang="uk-UA" sz="1400" b="0" dirty="0">
                          <a:effectLst/>
                        </a:rPr>
                        <a:t>Узагальнення раніше вивченого матеріалу</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Групова дискусія, «мозковий штурм»</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dirty="0">
                          <a:effectLst/>
                        </a:rPr>
                        <a:t>Продуктивний виклад великого за обсягом матеріалу</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a:effectLst/>
                        </a:rPr>
                        <a:t>«мозковий штурм», ділова гра</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dirty="0">
                          <a:effectLst/>
                        </a:rPr>
                        <a:t>Розвиток вмінь та навичок самонавчання</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Ділова або рольова гра, аналіз практичних ситуацій</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230155">
                <a:tc>
                  <a:txBody>
                    <a:bodyPr/>
                    <a:lstStyle/>
                    <a:p>
                      <a:pPr algn="just">
                        <a:spcAft>
                          <a:spcPts val="0"/>
                        </a:spcAft>
                      </a:pPr>
                      <a:r>
                        <a:rPr lang="uk-UA" sz="1400" b="0" dirty="0">
                          <a:effectLst/>
                        </a:rPr>
                        <a:t>Підвищення мотивації навчання</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a:effectLst/>
                        </a:rPr>
                        <a:t>Ділова або рольова гра</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dirty="0">
                          <a:effectLst/>
                        </a:rPr>
                        <a:t>Закріплення та систематизація вивченого матеріалу</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a:effectLst/>
                        </a:rPr>
                        <a:t>тренінг</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dirty="0">
                          <a:effectLst/>
                        </a:rPr>
                        <a:t>Застосування знань, умінь та навичок</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err="1">
                          <a:effectLst/>
                        </a:rPr>
                        <a:t>Баскет</a:t>
                      </a:r>
                      <a:r>
                        <a:rPr lang="uk-UA" sz="1400" b="0" dirty="0">
                          <a:effectLst/>
                        </a:rPr>
                        <a:t>-метод (метод навчання на основі імітації ситуації)</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dirty="0">
                          <a:effectLst/>
                        </a:rPr>
                        <a:t>Опора на досвід студентів під час викладу нового матеріалу</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Групова дискусія</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40250">
                <a:tc>
                  <a:txBody>
                    <a:bodyPr/>
                    <a:lstStyle/>
                    <a:p>
                      <a:pPr algn="just">
                        <a:spcAft>
                          <a:spcPts val="0"/>
                        </a:spcAft>
                      </a:pPr>
                      <a:r>
                        <a:rPr lang="uk-UA" sz="1400" b="0">
                          <a:effectLst/>
                        </a:rPr>
                        <a:t>Моделювання майбутньої професійної діяльності</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Ділова або рольова гра, аналіз практичної ситуації</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60310">
                <a:tc>
                  <a:txBody>
                    <a:bodyPr/>
                    <a:lstStyle/>
                    <a:p>
                      <a:pPr algn="just">
                        <a:spcAft>
                          <a:spcPts val="0"/>
                        </a:spcAft>
                      </a:pPr>
                      <a:r>
                        <a:rPr lang="uk-UA" sz="1400" b="0">
                          <a:effectLst/>
                        </a:rPr>
                        <a:t>Освоєння та закріплення навичок особистісного спілкування</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Ділова або рольова гра</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40250">
                <a:tc>
                  <a:txBody>
                    <a:bodyPr/>
                    <a:lstStyle/>
                    <a:p>
                      <a:pPr algn="just">
                        <a:spcAft>
                          <a:spcPts val="0"/>
                        </a:spcAft>
                      </a:pPr>
                      <a:r>
                        <a:rPr lang="uk-UA" sz="1400" b="0">
                          <a:effectLst/>
                        </a:rPr>
                        <a:t>Ефективне створення творчого проекту</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Метод проектів</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230155">
                <a:tc>
                  <a:txBody>
                    <a:bodyPr/>
                    <a:lstStyle/>
                    <a:p>
                      <a:pPr algn="just">
                        <a:spcAft>
                          <a:spcPts val="0"/>
                        </a:spcAft>
                      </a:pPr>
                      <a:r>
                        <a:rPr lang="uk-UA" sz="1400" b="0">
                          <a:effectLst/>
                        </a:rPr>
                        <a:t>Розвиток навичок роботи в групі</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Метод проектів</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40250">
                <a:tc>
                  <a:txBody>
                    <a:bodyPr/>
                    <a:lstStyle/>
                    <a:p>
                      <a:pPr algn="just">
                        <a:spcAft>
                          <a:spcPts val="0"/>
                        </a:spcAft>
                      </a:pPr>
                      <a:r>
                        <a:rPr lang="uk-UA" sz="1400" b="0">
                          <a:effectLst/>
                        </a:rPr>
                        <a:t>Набуття вмінь діяти в стресовій ситуації</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err="1">
                          <a:effectLst/>
                        </a:rPr>
                        <a:t>Баскет</a:t>
                      </a:r>
                      <a:r>
                        <a:rPr lang="uk-UA" sz="1400" b="0" dirty="0">
                          <a:effectLst/>
                        </a:rPr>
                        <a:t>-метод</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440250">
                <a:tc>
                  <a:txBody>
                    <a:bodyPr/>
                    <a:lstStyle/>
                    <a:p>
                      <a:pPr algn="just">
                        <a:spcAft>
                          <a:spcPts val="0"/>
                        </a:spcAft>
                      </a:pPr>
                      <a:r>
                        <a:rPr lang="uk-UA" sz="1400" b="0">
                          <a:effectLst/>
                        </a:rPr>
                        <a:t>Розвиток навичок прийняття рішень</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Аналіз практичних ситуацій, </a:t>
                      </a:r>
                      <a:r>
                        <a:rPr lang="uk-UA" sz="1400" b="0" dirty="0" err="1">
                          <a:effectLst/>
                        </a:rPr>
                        <a:t>баскет</a:t>
                      </a:r>
                      <a:r>
                        <a:rPr lang="uk-UA" sz="1400" b="0" dirty="0">
                          <a:effectLst/>
                        </a:rPr>
                        <a:t>-метод</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r h="230155">
                <a:tc>
                  <a:txBody>
                    <a:bodyPr/>
                    <a:lstStyle/>
                    <a:p>
                      <a:pPr algn="just">
                        <a:spcAft>
                          <a:spcPts val="0"/>
                        </a:spcAft>
                      </a:pPr>
                      <a:r>
                        <a:rPr lang="uk-UA" sz="1400" b="0">
                          <a:effectLst/>
                        </a:rPr>
                        <a:t>Розвиток навичок активного слухання</a:t>
                      </a:r>
                      <a:endParaRPr lang="ru-RU" sz="1400" b="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c>
                  <a:txBody>
                    <a:bodyPr/>
                    <a:lstStyle/>
                    <a:p>
                      <a:pPr algn="just">
                        <a:spcAft>
                          <a:spcPts val="0"/>
                        </a:spcAft>
                      </a:pPr>
                      <a:r>
                        <a:rPr lang="uk-UA" sz="1400" b="0" dirty="0">
                          <a:effectLst/>
                        </a:rPr>
                        <a:t>Групова дискусія</a:t>
                      </a:r>
                      <a:endParaRPr lang="ru-RU" sz="1400" b="0" dirty="0">
                        <a:effectLst/>
                        <a:latin typeface="Times New Roman" panose="02020603050405020304" pitchFamily="18" charset="0"/>
                        <a:ea typeface="Times New Roman" panose="02020603050405020304" pitchFamily="18" charset="0"/>
                      </a:endParaRPr>
                    </a:p>
                  </a:txBody>
                  <a:tcPr marL="47987" marR="47987" marT="0" marB="0" anchor="ctr">
                    <a:solidFill>
                      <a:schemeClr val="accent2"/>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uk-UA" b="1" dirty="0">
                <a:solidFill>
                  <a:schemeClr val="accent2">
                    <a:lumMod val="75000"/>
                  </a:schemeClr>
                </a:solidFill>
              </a:rPr>
              <a:t>Висновки.</a:t>
            </a:r>
            <a:endParaRPr lang="ru-RU" dirty="0">
              <a:solidFill>
                <a:schemeClr val="accent2">
                  <a:lumMod val="75000"/>
                </a:schemeClr>
              </a:solidFill>
            </a:endParaRPr>
          </a:p>
        </p:txBody>
      </p:sp>
      <p:sp>
        <p:nvSpPr>
          <p:cNvPr id="20483" name="Объект 2"/>
          <p:cNvSpPr>
            <a:spLocks noGrp="1"/>
          </p:cNvSpPr>
          <p:nvPr>
            <p:ph idx="1"/>
          </p:nvPr>
        </p:nvSpPr>
        <p:spPr/>
        <p:txBody>
          <a:bodyPr/>
          <a:lstStyle/>
          <a:p>
            <a:pPr algn="just"/>
            <a:r>
              <a:rPr lang="uk-UA" smtClean="0"/>
              <a:t>Головний вектор розвитку сучасної вищої освіти України визначається загальним спрямуванням на процес входження вітчизняної вищої школи до європейського та світового освітнього простору. </a:t>
            </a:r>
          </a:p>
          <a:p>
            <a:pPr algn="just"/>
            <a:r>
              <a:rPr lang="uk-UA" smtClean="0"/>
              <a:t>Пріоритетом національної концепції реформування і модернізації вищої освіти є створення інноваційного освітнього середовища у вищих навчальних закладах через сприяння прогресивним нововведенням, в тому числі впровадження інноваційних методів навчання. </a:t>
            </a:r>
          </a:p>
          <a:p>
            <a:pPr algn="just"/>
            <a:r>
              <a:rPr lang="uk-UA" smtClean="0"/>
              <a:t>Саме застосування широкого діапазону новітніх методів навчання стане однією з ознак інноваційних університетів і започаткує процес інтернаціоналізації вищої школи України. </a:t>
            </a:r>
            <a:endParaRPr 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ъект 2"/>
          <p:cNvSpPr>
            <a:spLocks noGrp="1"/>
          </p:cNvSpPr>
          <p:nvPr>
            <p:ph idx="1"/>
          </p:nvPr>
        </p:nvSpPr>
        <p:spPr>
          <a:xfrm>
            <a:off x="677863" y="247650"/>
            <a:ext cx="8596312" cy="5794375"/>
          </a:xfrm>
        </p:spPr>
        <p:txBody>
          <a:bodyPr/>
          <a:lstStyle/>
          <a:p>
            <a:pPr algn="just"/>
            <a:r>
              <a:rPr lang="uk-UA" smtClean="0"/>
              <a:t>Ефективність застосування інноваційних методів навчання у вищих навчальних закладах треба оцінювати не тільки спираючись на кількісні показники навчальних досягнень студентів, а враховуючи зміни у свідомості як студентів, так і викладачів. </a:t>
            </a:r>
          </a:p>
          <a:p>
            <a:pPr algn="just"/>
            <a:r>
              <a:rPr lang="uk-UA" smtClean="0"/>
              <a:t>У студентів формується готовність до постійного оволодіння новими знаннями, мобілізуються їх задатки, здібності та обдарованість, утверджуються навики брати на себе відповідальність, відстоювати свою позицію, співпрацювати, розвивається новий тип мотиваційної сфери, де самоактуалізація впливає на загальну креативність студента, сприяє створенню нової позиції особистості</a:t>
            </a:r>
          </a:p>
          <a:p>
            <a:pPr algn="just"/>
            <a:r>
              <a:rPr lang="uk-UA" smtClean="0"/>
              <a:t>Інноваційну діяльність викладача можна трактувати як творчий процес і творчий результат, як особистісну категорію, де основою є рефлексія – осмислення особистістю власної пошуково-творчої діяльності, креативно-перетворювальної діяльності і співтворчості</a:t>
            </a:r>
          </a:p>
          <a:p>
            <a:pPr algn="just"/>
            <a:r>
              <a:rPr lang="uk-UA" smtClean="0"/>
              <a:t>На нашу думку підвищенню якості та інтенсивності освітнього процесу у вищій школі сприятиме органічне поєднання інноваційних методик із класичними,  традиційними, продумане і гармонійне поєднання різних методів щодо кожної дисципліни та кожного заняття в залежності від їх мети та специфіки. </a:t>
            </a:r>
            <a:endParaRPr lang="ru-RU" smtClean="0"/>
          </a:p>
          <a:p>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uk-UA" sz="2400" dirty="0">
                <a:solidFill>
                  <a:schemeClr val="accent2">
                    <a:lumMod val="75000"/>
                  </a:schemeClr>
                </a:solidFill>
              </a:rPr>
              <a:t>Успішне запровадження інноваційних методів навчання вимагає системної роботи, </a:t>
            </a:r>
            <a:r>
              <a:rPr lang="uk-UA" sz="2400" dirty="0" smtClean="0">
                <a:solidFill>
                  <a:schemeClr val="accent2">
                    <a:lumMod val="75000"/>
                  </a:schemeClr>
                </a:solidFill>
              </a:rPr>
              <a:t>під час якої необхідно:</a:t>
            </a:r>
            <a:endParaRPr lang="ru-RU" sz="2400" dirty="0">
              <a:solidFill>
                <a:schemeClr val="accent2">
                  <a:lumMod val="75000"/>
                </a:schemeClr>
              </a:solidFill>
            </a:endParaRPr>
          </a:p>
        </p:txBody>
      </p:sp>
      <p:sp>
        <p:nvSpPr>
          <p:cNvPr id="22531" name="Объект 2"/>
          <p:cNvSpPr>
            <a:spLocks noGrp="1"/>
          </p:cNvSpPr>
          <p:nvPr>
            <p:ph idx="1"/>
          </p:nvPr>
        </p:nvSpPr>
        <p:spPr/>
        <p:txBody>
          <a:bodyPr/>
          <a:lstStyle/>
          <a:p>
            <a:pPr algn="just"/>
            <a:r>
              <a:rPr lang="uk-UA" smtClean="0"/>
              <a:t>переглянути зміст і спрямованість підготовки та підвищення кваліфікації (стажування) педагогів з метою формування їх професійної готовності до роботи в умовах інноваційного навчання;</a:t>
            </a:r>
          </a:p>
          <a:p>
            <a:pPr algn="just"/>
            <a:r>
              <a:rPr lang="uk-UA" smtClean="0"/>
              <a:t>сприяти участі викладачів у процесі академічної мобільності, зокрема у міжнародних програмах обміну та стажування;</a:t>
            </a:r>
            <a:endParaRPr lang="ru-RU" smtClean="0"/>
          </a:p>
          <a:p>
            <a:pPr algn="just"/>
            <a:r>
              <a:rPr lang="uk-UA" smtClean="0"/>
              <a:t>запровадити систему матеріального стимулювання педагогів, які активно і ефективно впроваджують інноваційні методи у навчальний процес.</a:t>
            </a:r>
          </a:p>
          <a:p>
            <a:pPr algn="just"/>
            <a:endParaRPr lang="ru-RU" smtClean="0"/>
          </a:p>
          <a:p>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6538" y="2405063"/>
            <a:ext cx="7767637" cy="1646237"/>
          </a:xfrm>
        </p:spPr>
        <p:txBody>
          <a:bodyPr rtlCol="0"/>
          <a:lstStyle/>
          <a:p>
            <a:pPr fontAlgn="auto">
              <a:spcAft>
                <a:spcPts val="0"/>
              </a:spcAft>
              <a:defRPr/>
            </a:pPr>
            <a:r>
              <a:rPr lang="uk-UA" dirty="0" smtClean="0">
                <a:solidFill>
                  <a:schemeClr val="accent2">
                    <a:lumMod val="75000"/>
                  </a:schemeClr>
                </a:solidFill>
              </a:rPr>
              <a:t>Дякую за увагу!</a:t>
            </a:r>
            <a:endParaRPr lang="ru-RU" dirty="0">
              <a:solidFill>
                <a:schemeClr val="accent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ru-RU" sz="2400" b="1" dirty="0">
                <a:solidFill>
                  <a:schemeClr val="accent2">
                    <a:lumMod val="75000"/>
                  </a:schemeClr>
                </a:solidFill>
              </a:rPr>
              <a:t>Мета </a:t>
            </a:r>
            <a:r>
              <a:rPr lang="ru-RU" sz="2400" b="1" dirty="0" err="1">
                <a:solidFill>
                  <a:schemeClr val="accent2">
                    <a:lumMod val="75000"/>
                  </a:schemeClr>
                </a:solidFill>
              </a:rPr>
              <a:t>статті</a:t>
            </a:r>
            <a:r>
              <a:rPr lang="ru-RU" sz="2400" b="1" dirty="0">
                <a:solidFill>
                  <a:schemeClr val="accent2">
                    <a:lumMod val="75000"/>
                  </a:schemeClr>
                </a:solidFill>
              </a:rPr>
              <a:t> </a:t>
            </a:r>
            <a:r>
              <a:rPr lang="ru-RU" sz="2400" dirty="0">
                <a:solidFill>
                  <a:schemeClr val="accent2">
                    <a:lumMod val="75000"/>
                  </a:schemeClr>
                </a:solidFill>
              </a:rPr>
              <a:t>– </a:t>
            </a:r>
            <a:r>
              <a:rPr lang="ru-RU" sz="2400" dirty="0" err="1">
                <a:solidFill>
                  <a:schemeClr val="accent2">
                    <a:lumMod val="75000"/>
                  </a:schemeClr>
                </a:solidFill>
              </a:rPr>
              <a:t>дати</a:t>
            </a:r>
            <a:r>
              <a:rPr lang="ru-RU" sz="2400" dirty="0">
                <a:solidFill>
                  <a:schemeClr val="accent2">
                    <a:lumMod val="75000"/>
                  </a:schemeClr>
                </a:solidFill>
              </a:rPr>
              <a:t> </a:t>
            </a:r>
            <a:r>
              <a:rPr lang="ru-RU" sz="2400" dirty="0" err="1">
                <a:solidFill>
                  <a:schemeClr val="accent2">
                    <a:lumMod val="75000"/>
                  </a:schemeClr>
                </a:solidFill>
              </a:rPr>
              <a:t>узагальнену</a:t>
            </a:r>
            <a:r>
              <a:rPr lang="ru-RU" sz="2400" dirty="0">
                <a:solidFill>
                  <a:schemeClr val="accent2">
                    <a:lumMod val="75000"/>
                  </a:schemeClr>
                </a:solidFill>
              </a:rPr>
              <a:t> характеристику </a:t>
            </a:r>
            <a:r>
              <a:rPr lang="ru-RU" sz="2400" dirty="0" err="1">
                <a:solidFill>
                  <a:schemeClr val="accent2">
                    <a:lumMod val="75000"/>
                  </a:schemeClr>
                </a:solidFill>
              </a:rPr>
              <a:t>освітніх</a:t>
            </a:r>
            <a:r>
              <a:rPr lang="ru-RU" sz="2400" dirty="0">
                <a:solidFill>
                  <a:schemeClr val="accent2">
                    <a:lumMod val="75000"/>
                  </a:schemeClr>
                </a:solidFill>
              </a:rPr>
              <a:t> </a:t>
            </a:r>
            <a:r>
              <a:rPr lang="ru-RU" sz="2400" dirty="0" err="1">
                <a:solidFill>
                  <a:schemeClr val="accent2">
                    <a:lumMod val="75000"/>
                  </a:schemeClr>
                </a:solidFill>
              </a:rPr>
              <a:t>інновацій</a:t>
            </a:r>
            <a:r>
              <a:rPr lang="ru-RU" sz="2400" dirty="0">
                <a:solidFill>
                  <a:schemeClr val="accent2">
                    <a:lumMod val="75000"/>
                  </a:schemeClr>
                </a:solidFill>
              </a:rPr>
              <a:t>, </a:t>
            </a:r>
            <a:r>
              <a:rPr lang="ru-RU" sz="2400" dirty="0" err="1">
                <a:solidFill>
                  <a:schemeClr val="accent2">
                    <a:lumMod val="75000"/>
                  </a:schemeClr>
                </a:solidFill>
              </a:rPr>
              <a:t>уточнити</a:t>
            </a:r>
            <a:r>
              <a:rPr lang="ru-RU" sz="2400" dirty="0">
                <a:solidFill>
                  <a:schemeClr val="accent2">
                    <a:lumMod val="75000"/>
                  </a:schemeClr>
                </a:solidFill>
              </a:rPr>
              <a:t> </a:t>
            </a:r>
            <a:r>
              <a:rPr lang="ru-RU" sz="2400" dirty="0" err="1">
                <a:solidFill>
                  <a:schemeClr val="accent2">
                    <a:lumMod val="75000"/>
                  </a:schemeClr>
                </a:solidFill>
              </a:rPr>
              <a:t>сутність</a:t>
            </a:r>
            <a:r>
              <a:rPr lang="ru-RU" sz="2400" dirty="0">
                <a:solidFill>
                  <a:schemeClr val="accent2">
                    <a:lumMod val="75000"/>
                  </a:schemeClr>
                </a:solidFill>
              </a:rPr>
              <a:t> та </a:t>
            </a:r>
            <a:r>
              <a:rPr lang="ru-RU" sz="2400" dirty="0" err="1">
                <a:solidFill>
                  <a:schemeClr val="accent2">
                    <a:lumMod val="75000"/>
                  </a:schemeClr>
                </a:solidFill>
              </a:rPr>
              <a:t>особливості</a:t>
            </a:r>
            <a:r>
              <a:rPr lang="ru-RU" sz="2400" dirty="0">
                <a:solidFill>
                  <a:schemeClr val="accent2">
                    <a:lumMod val="75000"/>
                  </a:schemeClr>
                </a:solidFill>
              </a:rPr>
              <a:t> </a:t>
            </a:r>
            <a:r>
              <a:rPr lang="ru-RU" sz="2400" dirty="0" err="1">
                <a:solidFill>
                  <a:schemeClr val="accent2">
                    <a:lumMod val="75000"/>
                  </a:schemeClr>
                </a:solidFill>
              </a:rPr>
              <a:t>інноваційних</a:t>
            </a:r>
            <a:r>
              <a:rPr lang="ru-RU" sz="2400" dirty="0">
                <a:solidFill>
                  <a:schemeClr val="accent2">
                    <a:lumMod val="75000"/>
                  </a:schemeClr>
                </a:solidFill>
              </a:rPr>
              <a:t> </a:t>
            </a:r>
            <a:r>
              <a:rPr lang="ru-RU" sz="2400" dirty="0" err="1">
                <a:solidFill>
                  <a:schemeClr val="accent2">
                    <a:lumMod val="75000"/>
                  </a:schemeClr>
                </a:solidFill>
              </a:rPr>
              <a:t>методів</a:t>
            </a:r>
            <a:r>
              <a:rPr lang="ru-RU" sz="2400" dirty="0">
                <a:solidFill>
                  <a:schemeClr val="accent2">
                    <a:lumMod val="75000"/>
                  </a:schemeClr>
                </a:solidFill>
              </a:rPr>
              <a:t> </a:t>
            </a:r>
            <a:r>
              <a:rPr lang="ru-RU" sz="2400" dirty="0" err="1">
                <a:solidFill>
                  <a:schemeClr val="accent2">
                    <a:lumMod val="75000"/>
                  </a:schemeClr>
                </a:solidFill>
              </a:rPr>
              <a:t>навчання</a:t>
            </a:r>
            <a:r>
              <a:rPr lang="ru-RU" sz="2400" dirty="0">
                <a:solidFill>
                  <a:schemeClr val="accent2">
                    <a:lumMod val="75000"/>
                  </a:schemeClr>
                </a:solidFill>
              </a:rPr>
              <a:t> </a:t>
            </a:r>
            <a:r>
              <a:rPr lang="ru-RU" sz="2400" dirty="0" err="1">
                <a:solidFill>
                  <a:schemeClr val="accent2">
                    <a:lumMod val="75000"/>
                  </a:schemeClr>
                </a:solidFill>
              </a:rPr>
              <a:t>майбутніх</a:t>
            </a:r>
            <a:r>
              <a:rPr lang="ru-RU" sz="2400" dirty="0">
                <a:solidFill>
                  <a:schemeClr val="accent2">
                    <a:lumMod val="75000"/>
                  </a:schemeClr>
                </a:solidFill>
              </a:rPr>
              <a:t> </a:t>
            </a:r>
            <a:r>
              <a:rPr lang="ru-RU" sz="2400" dirty="0" err="1">
                <a:solidFill>
                  <a:schemeClr val="accent2">
                    <a:lumMod val="75000"/>
                  </a:schemeClr>
                </a:solidFill>
              </a:rPr>
              <a:t>фахівців</a:t>
            </a:r>
            <a:r>
              <a:rPr lang="ru-RU" sz="2400" dirty="0">
                <a:solidFill>
                  <a:schemeClr val="accent2">
                    <a:lumMod val="75000"/>
                  </a:schemeClr>
                </a:solidFill>
              </a:rPr>
              <a:t>.</a:t>
            </a:r>
          </a:p>
        </p:txBody>
      </p:sp>
      <p:sp>
        <p:nvSpPr>
          <p:cNvPr id="3" name="Объект 2"/>
          <p:cNvSpPr>
            <a:spLocks noGrp="1"/>
          </p:cNvSpPr>
          <p:nvPr>
            <p:ph idx="1"/>
          </p:nvPr>
        </p:nvSpPr>
        <p:spPr/>
        <p:txBody>
          <a:bodyPr rtlCol="0">
            <a:normAutofit/>
          </a:bodyPr>
          <a:lstStyle/>
          <a:p>
            <a:pPr marL="0" indent="0" fontAlgn="auto">
              <a:spcAft>
                <a:spcPts val="0"/>
              </a:spcAft>
              <a:buFont typeface="Wingdings 3" charset="2"/>
              <a:buNone/>
              <a:defRPr/>
            </a:pPr>
            <a:r>
              <a:rPr lang="uk-UA" dirty="0">
                <a:solidFill>
                  <a:schemeClr val="tx1">
                    <a:lumMod val="75000"/>
                    <a:lumOff val="25000"/>
                  </a:schemeClr>
                </a:solidFill>
              </a:rPr>
              <a:t>Поняття </a:t>
            </a:r>
            <a:r>
              <a:rPr lang="uk-UA" b="1" dirty="0" smtClean="0">
                <a:solidFill>
                  <a:schemeClr val="tx1">
                    <a:lumMod val="75000"/>
                    <a:lumOff val="25000"/>
                  </a:schemeClr>
                </a:solidFill>
              </a:rPr>
              <a:t>«</a:t>
            </a:r>
            <a:r>
              <a:rPr lang="uk-UA" b="1" dirty="0">
                <a:solidFill>
                  <a:schemeClr val="tx1">
                    <a:lumMod val="75000"/>
                    <a:lumOff val="25000"/>
                  </a:schemeClr>
                </a:solidFill>
              </a:rPr>
              <a:t>І</a:t>
            </a:r>
            <a:r>
              <a:rPr lang="uk-UA" b="1" dirty="0" smtClean="0">
                <a:solidFill>
                  <a:schemeClr val="tx1">
                    <a:lumMod val="75000"/>
                    <a:lumOff val="25000"/>
                  </a:schemeClr>
                </a:solidFill>
              </a:rPr>
              <a:t>нновація</a:t>
            </a:r>
            <a:r>
              <a:rPr lang="uk-UA" b="1" dirty="0">
                <a:solidFill>
                  <a:schemeClr val="tx1">
                    <a:lumMod val="75000"/>
                    <a:lumOff val="25000"/>
                  </a:schemeClr>
                </a:solidFill>
              </a:rPr>
              <a:t>» </a:t>
            </a:r>
            <a:r>
              <a:rPr lang="uk-UA" dirty="0">
                <a:solidFill>
                  <a:schemeClr val="tx1">
                    <a:lumMod val="75000"/>
                    <a:lumOff val="25000"/>
                  </a:schemeClr>
                </a:solidFill>
              </a:rPr>
              <a:t>хоча й використовується у науковій літературі понад сто років, але актуалізувалося в кінці ХХ та на початку ХХІ століття</a:t>
            </a:r>
            <a:r>
              <a:rPr lang="uk-UA" dirty="0" smtClean="0">
                <a:solidFill>
                  <a:schemeClr val="tx1">
                    <a:lumMod val="75000"/>
                    <a:lumOff val="25000"/>
                  </a:schemeClr>
                </a:solidFill>
              </a:rPr>
              <a:t>.</a:t>
            </a:r>
            <a:endParaRPr lang="en-US" dirty="0" smtClean="0">
              <a:solidFill>
                <a:schemeClr val="tx1">
                  <a:lumMod val="75000"/>
                  <a:lumOff val="25000"/>
                </a:schemeClr>
              </a:solidFill>
            </a:endParaRPr>
          </a:p>
          <a:p>
            <a:pPr algn="just" fontAlgn="auto">
              <a:spcAft>
                <a:spcPts val="0"/>
              </a:spcAft>
              <a:buFont typeface="Wingdings 3" charset="2"/>
              <a:buChar char=""/>
              <a:defRPr/>
            </a:pPr>
            <a:r>
              <a:rPr lang="uk-UA" dirty="0" smtClean="0">
                <a:solidFill>
                  <a:schemeClr val="tx1">
                    <a:lumMod val="75000"/>
                    <a:lumOff val="25000"/>
                  </a:schemeClr>
                </a:solidFill>
              </a:rPr>
              <a:t>Великий </a:t>
            </a:r>
            <a:r>
              <a:rPr lang="uk-UA" dirty="0">
                <a:solidFill>
                  <a:schemeClr val="tx1">
                    <a:lumMod val="75000"/>
                    <a:lumOff val="25000"/>
                  </a:schemeClr>
                </a:solidFill>
              </a:rPr>
              <a:t>тлумачний словник сучасної української мови пояснює слово «інновація» як «нововведення</a:t>
            </a:r>
            <a:r>
              <a:rPr lang="uk-UA" dirty="0" smtClean="0">
                <a:solidFill>
                  <a:schemeClr val="tx1">
                    <a:lumMod val="75000"/>
                    <a:lumOff val="25000"/>
                  </a:schemeClr>
                </a:solidFill>
              </a:rPr>
              <a:t>»</a:t>
            </a:r>
            <a:r>
              <a:rPr lang="en-US" dirty="0">
                <a:solidFill>
                  <a:schemeClr val="tx1">
                    <a:lumMod val="75000"/>
                    <a:lumOff val="25000"/>
                  </a:schemeClr>
                </a:solidFill>
              </a:rPr>
              <a:t>.</a:t>
            </a:r>
            <a:endParaRPr lang="en-US" dirty="0" smtClean="0">
              <a:solidFill>
                <a:schemeClr val="tx1">
                  <a:lumMod val="75000"/>
                  <a:lumOff val="25000"/>
                </a:schemeClr>
              </a:solidFill>
            </a:endParaRPr>
          </a:p>
          <a:p>
            <a:pPr algn="just" fontAlgn="auto">
              <a:spcAft>
                <a:spcPts val="0"/>
              </a:spcAft>
              <a:buFont typeface="Wingdings 3" charset="2"/>
              <a:buChar char=""/>
              <a:defRPr/>
            </a:pPr>
            <a:r>
              <a:rPr lang="uk-UA" dirty="0" err="1" smtClean="0">
                <a:solidFill>
                  <a:schemeClr val="tx1">
                    <a:lumMod val="75000"/>
                    <a:lumOff val="25000"/>
                  </a:schemeClr>
                </a:solidFill>
              </a:rPr>
              <a:t>Вікіпедія</a:t>
            </a:r>
            <a:r>
              <a:rPr lang="uk-UA" dirty="0" smtClean="0">
                <a:solidFill>
                  <a:schemeClr val="tx1">
                    <a:lumMod val="75000"/>
                    <a:lumOff val="25000"/>
                  </a:schemeClr>
                </a:solidFill>
              </a:rPr>
              <a:t> </a:t>
            </a:r>
            <a:r>
              <a:rPr lang="uk-UA" dirty="0">
                <a:solidFill>
                  <a:schemeClr val="tx1">
                    <a:lumMod val="75000"/>
                    <a:lumOff val="25000"/>
                  </a:schemeClr>
                </a:solidFill>
              </a:rPr>
              <a:t>трактує термін «інновація» як нововведення в галузі техніки, технології, організації праці або управління, засноване на використанні досягнень науки і передового досвіду, кінцевий результат інноваційної </a:t>
            </a:r>
            <a:r>
              <a:rPr lang="uk-UA" dirty="0" smtClean="0">
                <a:solidFill>
                  <a:schemeClr val="tx1">
                    <a:lumMod val="75000"/>
                    <a:lumOff val="25000"/>
                  </a:schemeClr>
                </a:solidFill>
              </a:rPr>
              <a:t>діяльності</a:t>
            </a:r>
            <a:r>
              <a:rPr lang="en-US" dirty="0">
                <a:solidFill>
                  <a:schemeClr val="tx1">
                    <a:lumMod val="75000"/>
                    <a:lumOff val="25000"/>
                  </a:schemeClr>
                </a:solidFill>
              </a:rPr>
              <a:t>.</a:t>
            </a:r>
            <a:endParaRPr lang="en-US" dirty="0" smtClean="0">
              <a:solidFill>
                <a:schemeClr val="tx1">
                  <a:lumMod val="75000"/>
                  <a:lumOff val="25000"/>
                </a:schemeClr>
              </a:solidFill>
            </a:endParaRPr>
          </a:p>
          <a:p>
            <a:pPr algn="just" fontAlgn="auto">
              <a:spcAft>
                <a:spcPts val="0"/>
              </a:spcAft>
              <a:buFont typeface="Wingdings 3" charset="2"/>
              <a:buChar char=""/>
              <a:defRPr/>
            </a:pPr>
            <a:r>
              <a:rPr lang="uk-UA" dirty="0" smtClean="0">
                <a:solidFill>
                  <a:schemeClr val="tx1">
                    <a:lumMod val="75000"/>
                    <a:lumOff val="25000"/>
                  </a:schemeClr>
                </a:solidFill>
              </a:rPr>
              <a:t>Глосарій </a:t>
            </a:r>
            <a:r>
              <a:rPr lang="uk-UA" dirty="0">
                <a:solidFill>
                  <a:schemeClr val="tx1">
                    <a:lumMod val="75000"/>
                    <a:lumOff val="25000"/>
                  </a:schemeClr>
                </a:solidFill>
              </a:rPr>
              <a:t>Європейського фонду освіти пояснює, що інновації – це вперше впроваджена новизна, однак більшість інновацій пов’язана з перенесенням існуючих підходів у нові умови шляхом їх адаптації або із внесенням поступових змін до існуючих </a:t>
            </a:r>
            <a:r>
              <a:rPr lang="uk-UA" dirty="0" smtClean="0">
                <a:solidFill>
                  <a:schemeClr val="tx1">
                    <a:lumMod val="75000"/>
                    <a:lumOff val="25000"/>
                  </a:schemeClr>
                </a:solidFill>
              </a:rPr>
              <a:t>систем</a:t>
            </a:r>
            <a:r>
              <a:rPr lang="en-US" dirty="0">
                <a:solidFill>
                  <a:schemeClr val="tx1">
                    <a:lumMod val="75000"/>
                    <a:lumOff val="25000"/>
                  </a:schemeClr>
                </a:solidFill>
              </a:rPr>
              <a:t>.</a:t>
            </a: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ru-RU" sz="2400" b="1" dirty="0" err="1" smtClean="0">
                <a:solidFill>
                  <a:schemeClr val="accent2">
                    <a:lumMod val="75000"/>
                  </a:schemeClr>
                </a:solidFill>
              </a:rPr>
              <a:t>Інновація</a:t>
            </a:r>
            <a:r>
              <a:rPr lang="ru-RU" sz="2400" b="1" dirty="0" smtClean="0">
                <a:solidFill>
                  <a:schemeClr val="accent2">
                    <a:lumMod val="75000"/>
                  </a:schemeClr>
                </a:solidFill>
              </a:rPr>
              <a:t> </a:t>
            </a:r>
            <a:r>
              <a:rPr lang="ru-RU" sz="2400" b="1" dirty="0" err="1" smtClean="0">
                <a:solidFill>
                  <a:schemeClr val="accent2">
                    <a:lumMod val="75000"/>
                  </a:schemeClr>
                </a:solidFill>
              </a:rPr>
              <a:t>освіти</a:t>
            </a:r>
            <a:r>
              <a:rPr lang="ru-RU" sz="2400" b="1" dirty="0" smtClean="0">
                <a:solidFill>
                  <a:schemeClr val="accent2">
                    <a:lumMod val="75000"/>
                  </a:schemeClr>
                </a:solidFill>
              </a:rPr>
              <a:t> </a:t>
            </a:r>
            <a:r>
              <a:rPr lang="ru-RU" sz="2400" dirty="0" smtClean="0">
                <a:solidFill>
                  <a:schemeClr val="accent2">
                    <a:lumMod val="75000"/>
                  </a:schemeClr>
                </a:solidFill>
              </a:rPr>
              <a:t>– </a:t>
            </a:r>
            <a:r>
              <a:rPr lang="ru-RU" sz="2400" dirty="0" err="1" smtClean="0">
                <a:solidFill>
                  <a:schemeClr val="accent2">
                    <a:lumMod val="75000"/>
                  </a:schemeClr>
                </a:solidFill>
              </a:rPr>
              <a:t>введення</a:t>
            </a:r>
            <a:r>
              <a:rPr lang="ru-RU" sz="2400" dirty="0" smtClean="0">
                <a:solidFill>
                  <a:schemeClr val="accent2">
                    <a:lumMod val="75000"/>
                  </a:schemeClr>
                </a:solidFill>
              </a:rPr>
              <a:t> нового в </a:t>
            </a:r>
            <a:r>
              <a:rPr lang="ru-RU" sz="2400" dirty="0" err="1" smtClean="0">
                <a:solidFill>
                  <a:schemeClr val="accent2">
                    <a:lumMod val="75000"/>
                  </a:schemeClr>
                </a:solidFill>
              </a:rPr>
              <a:t>цілі</a:t>
            </a:r>
            <a:r>
              <a:rPr lang="ru-RU" sz="2400" dirty="0" smtClean="0">
                <a:solidFill>
                  <a:schemeClr val="accent2">
                    <a:lumMod val="75000"/>
                  </a:schemeClr>
                </a:solidFill>
              </a:rPr>
              <a:t>, </a:t>
            </a:r>
            <a:r>
              <a:rPr lang="ru-RU" sz="2400" dirty="0" err="1" smtClean="0">
                <a:solidFill>
                  <a:schemeClr val="accent2">
                    <a:lumMod val="75000"/>
                  </a:schemeClr>
                </a:solidFill>
              </a:rPr>
              <a:t>зміст</a:t>
            </a:r>
            <a:r>
              <a:rPr lang="ru-RU" sz="2400" dirty="0" smtClean="0">
                <a:solidFill>
                  <a:schemeClr val="accent2">
                    <a:lumMod val="75000"/>
                  </a:schemeClr>
                </a:solidFill>
              </a:rPr>
              <a:t>, </a:t>
            </a:r>
            <a:r>
              <a:rPr lang="ru-RU" sz="2400" dirty="0" err="1" smtClean="0">
                <a:solidFill>
                  <a:schemeClr val="accent2">
                    <a:lumMod val="75000"/>
                  </a:schemeClr>
                </a:solidFill>
              </a:rPr>
              <a:t>методи</a:t>
            </a:r>
            <a:r>
              <a:rPr lang="ru-RU" sz="2400" dirty="0" smtClean="0">
                <a:solidFill>
                  <a:schemeClr val="accent2">
                    <a:lumMod val="75000"/>
                  </a:schemeClr>
                </a:solidFill>
              </a:rPr>
              <a:t> і </a:t>
            </a:r>
            <a:r>
              <a:rPr lang="ru-RU" sz="2400" dirty="0" err="1" smtClean="0">
                <a:solidFill>
                  <a:schemeClr val="accent2">
                    <a:lumMod val="75000"/>
                  </a:schemeClr>
                </a:solidFill>
              </a:rPr>
              <a:t>форми</a:t>
            </a:r>
            <a:r>
              <a:rPr lang="ru-RU" sz="2400" dirty="0" smtClean="0">
                <a:solidFill>
                  <a:schemeClr val="accent2">
                    <a:lumMod val="75000"/>
                  </a:schemeClr>
                </a:solidFill>
              </a:rPr>
              <a:t> </a:t>
            </a:r>
            <a:r>
              <a:rPr lang="ru-RU" sz="2400" dirty="0" err="1" smtClean="0">
                <a:solidFill>
                  <a:schemeClr val="accent2">
                    <a:lumMod val="75000"/>
                  </a:schemeClr>
                </a:solidFill>
              </a:rPr>
              <a:t>навчання</a:t>
            </a:r>
            <a:r>
              <a:rPr lang="ru-RU" sz="2400" dirty="0" smtClean="0">
                <a:solidFill>
                  <a:schemeClr val="accent2">
                    <a:lumMod val="75000"/>
                  </a:schemeClr>
                </a:solidFill>
              </a:rPr>
              <a:t> і </a:t>
            </a:r>
            <a:r>
              <a:rPr lang="ru-RU" sz="2400" dirty="0" err="1" smtClean="0">
                <a:solidFill>
                  <a:schemeClr val="accent2">
                    <a:lumMod val="75000"/>
                  </a:schemeClr>
                </a:solidFill>
              </a:rPr>
              <a:t>виховання</a:t>
            </a:r>
            <a:endParaRPr lang="ru-RU" sz="2400" dirty="0">
              <a:solidFill>
                <a:schemeClr val="accent2">
                  <a:lumMod val="75000"/>
                </a:schemeClr>
              </a:solidFill>
            </a:endParaRPr>
          </a:p>
        </p:txBody>
      </p:sp>
      <p:sp>
        <p:nvSpPr>
          <p:cNvPr id="3" name="Объект 2"/>
          <p:cNvSpPr>
            <a:spLocks noGrp="1"/>
          </p:cNvSpPr>
          <p:nvPr>
            <p:ph idx="1"/>
          </p:nvPr>
        </p:nvSpPr>
        <p:spPr/>
        <p:txBody>
          <a:bodyPr rtlCol="0">
            <a:normAutofit/>
          </a:bodyPr>
          <a:lstStyle/>
          <a:p>
            <a:pPr marL="0" indent="0" fontAlgn="auto">
              <a:spcAft>
                <a:spcPts val="0"/>
              </a:spcAft>
              <a:buFont typeface="Wingdings 3" charset="2"/>
              <a:buNone/>
              <a:defRPr/>
            </a:pPr>
            <a:r>
              <a:rPr lang="uk-UA" dirty="0">
                <a:solidFill>
                  <a:schemeClr val="tx1">
                    <a:lumMod val="75000"/>
                    <a:lumOff val="25000"/>
                  </a:schemeClr>
                </a:solidFill>
              </a:rPr>
              <a:t>До сучасних психолого-педагогічних інновацій у вітчизняній системі освіти, в тому числі вищої, належать реалізовані нововведення </a:t>
            </a:r>
            <a:r>
              <a:rPr lang="uk-UA" dirty="0" smtClean="0">
                <a:solidFill>
                  <a:schemeClr val="tx1">
                    <a:lumMod val="75000"/>
                    <a:lumOff val="25000"/>
                  </a:schemeClr>
                </a:solidFill>
              </a:rPr>
              <a:t>у</a:t>
            </a:r>
            <a:r>
              <a:rPr lang="uk-UA" dirty="0">
                <a:solidFill>
                  <a:schemeClr val="tx1">
                    <a:lumMod val="75000"/>
                    <a:lumOff val="25000"/>
                  </a:schemeClr>
                </a:solidFill>
              </a:rPr>
              <a:t>:</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зміст, методи, прийоми і форми навчальної діяльності та виховання особистості (методики і технології);</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зміст і форми організації управління освітньою системою, а також в організаційну структуру закладів освіти;</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засоби навчання і виховання;</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особистісні установки викладача, оскільки навчальний процес має бути діалогом особистостей викладача і студента, що суттєво покращує мотивацію студентів до навчання.</a:t>
            </a:r>
            <a:endParaRPr lang="ru-RU" dirty="0">
              <a:solidFill>
                <a:schemeClr val="tx1">
                  <a:lumMod val="75000"/>
                  <a:lumOff val="25000"/>
                </a:schemeClr>
              </a:solidFill>
            </a:endParaRP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Autofit/>
          </a:bodyPr>
          <a:lstStyle/>
          <a:p>
            <a:pPr algn="just" fontAlgn="auto">
              <a:spcAft>
                <a:spcPts val="0"/>
              </a:spcAft>
              <a:defRPr/>
            </a:pPr>
            <a:r>
              <a:rPr lang="ru-RU" sz="2400" dirty="0">
                <a:solidFill>
                  <a:schemeClr val="accent2">
                    <a:lumMod val="75000"/>
                  </a:schemeClr>
                </a:solidFill>
              </a:rPr>
              <a:t>Таким чином, </a:t>
            </a:r>
            <a:r>
              <a:rPr lang="ru-RU" sz="2400" dirty="0" err="1">
                <a:solidFill>
                  <a:schemeClr val="accent2">
                    <a:lumMod val="75000"/>
                  </a:schemeClr>
                </a:solidFill>
              </a:rPr>
              <a:t>основний</a:t>
            </a:r>
            <a:r>
              <a:rPr lang="ru-RU" sz="2400" dirty="0">
                <a:solidFill>
                  <a:schemeClr val="accent2">
                    <a:lumMod val="75000"/>
                  </a:schemeClr>
                </a:solidFill>
              </a:rPr>
              <a:t> </a:t>
            </a:r>
            <a:r>
              <a:rPr lang="ru-RU" sz="2400" dirty="0" err="1">
                <a:solidFill>
                  <a:schemeClr val="accent2">
                    <a:lumMod val="75000"/>
                  </a:schemeClr>
                </a:solidFill>
              </a:rPr>
              <a:t>критерій</a:t>
            </a:r>
            <a:r>
              <a:rPr lang="ru-RU" sz="2400" dirty="0">
                <a:solidFill>
                  <a:schemeClr val="accent2">
                    <a:lumMod val="75000"/>
                  </a:schemeClr>
                </a:solidFill>
              </a:rPr>
              <a:t> </a:t>
            </a:r>
            <a:r>
              <a:rPr lang="ru-RU" sz="2400" b="1" dirty="0" err="1">
                <a:solidFill>
                  <a:schemeClr val="accent2">
                    <a:lumMod val="75000"/>
                  </a:schemeClr>
                </a:solidFill>
              </a:rPr>
              <a:t>інноваційності</a:t>
            </a:r>
            <a:r>
              <a:rPr lang="ru-RU" sz="2400" b="1" dirty="0">
                <a:solidFill>
                  <a:schemeClr val="accent2">
                    <a:lumMod val="75000"/>
                  </a:schemeClr>
                </a:solidFill>
              </a:rPr>
              <a:t> </a:t>
            </a:r>
            <a:r>
              <a:rPr lang="ru-RU" sz="2400" b="1" dirty="0" err="1">
                <a:solidFill>
                  <a:schemeClr val="accent2">
                    <a:lumMod val="75000"/>
                  </a:schemeClr>
                </a:solidFill>
              </a:rPr>
              <a:t>освіти</a:t>
            </a:r>
            <a:r>
              <a:rPr lang="ru-RU" sz="2400" dirty="0">
                <a:solidFill>
                  <a:schemeClr val="accent2">
                    <a:lumMod val="75000"/>
                  </a:schemeClr>
                </a:solidFill>
              </a:rPr>
              <a:t> – </a:t>
            </a:r>
            <a:r>
              <a:rPr lang="ru-RU" sz="2400" dirty="0" err="1">
                <a:solidFill>
                  <a:schemeClr val="accent2">
                    <a:lumMod val="75000"/>
                  </a:schemeClr>
                </a:solidFill>
              </a:rPr>
              <a:t>зміна</a:t>
            </a:r>
            <a:r>
              <a:rPr lang="ru-RU" sz="2400" dirty="0">
                <a:solidFill>
                  <a:schemeClr val="accent2">
                    <a:lumMod val="75000"/>
                  </a:schemeClr>
                </a:solidFill>
              </a:rPr>
              <a:t> </a:t>
            </a:r>
            <a:r>
              <a:rPr lang="ru-RU" sz="2400" dirty="0" err="1">
                <a:solidFill>
                  <a:schemeClr val="accent2">
                    <a:lumMod val="75000"/>
                  </a:schemeClr>
                </a:solidFill>
              </a:rPr>
              <a:t>цілей</a:t>
            </a:r>
            <a:r>
              <a:rPr lang="ru-RU" sz="2400" dirty="0">
                <a:solidFill>
                  <a:schemeClr val="accent2">
                    <a:lumMod val="75000"/>
                  </a:schemeClr>
                </a:solidFill>
              </a:rPr>
              <a:t>, </a:t>
            </a:r>
            <a:r>
              <a:rPr lang="ru-RU" sz="2400" dirty="0" err="1">
                <a:solidFill>
                  <a:schemeClr val="accent2">
                    <a:lumMod val="75000"/>
                  </a:schemeClr>
                </a:solidFill>
              </a:rPr>
              <a:t>тобто</a:t>
            </a:r>
            <a:r>
              <a:rPr lang="ru-RU" sz="2400" dirty="0">
                <a:solidFill>
                  <a:schemeClr val="accent2">
                    <a:lumMod val="75000"/>
                  </a:schemeClr>
                </a:solidFill>
              </a:rPr>
              <a:t> </a:t>
            </a:r>
            <a:r>
              <a:rPr lang="ru-RU" sz="2400" dirty="0" err="1">
                <a:solidFill>
                  <a:schemeClr val="accent2">
                    <a:lumMod val="75000"/>
                  </a:schemeClr>
                </a:solidFill>
              </a:rPr>
              <a:t>змісту</a:t>
            </a:r>
            <a:r>
              <a:rPr lang="ru-RU" sz="2400" dirty="0">
                <a:solidFill>
                  <a:schemeClr val="accent2">
                    <a:lumMod val="75000"/>
                  </a:schemeClr>
                </a:solidFill>
              </a:rPr>
              <a:t> </a:t>
            </a:r>
            <a:r>
              <a:rPr lang="ru-RU" sz="2400" dirty="0" err="1">
                <a:solidFill>
                  <a:schemeClr val="accent2">
                    <a:lumMod val="75000"/>
                  </a:schemeClr>
                </a:solidFill>
              </a:rPr>
              <a:t>освіти</a:t>
            </a:r>
            <a:r>
              <a:rPr lang="ru-RU" sz="2400" dirty="0">
                <a:solidFill>
                  <a:schemeClr val="accent2">
                    <a:lumMod val="75000"/>
                  </a:schemeClr>
                </a:solidFill>
              </a:rPr>
              <a:t> та </a:t>
            </a:r>
            <a:r>
              <a:rPr lang="ru-RU" sz="2400" dirty="0" err="1">
                <a:solidFill>
                  <a:schemeClr val="accent2">
                    <a:lumMod val="75000"/>
                  </a:schemeClr>
                </a:solidFill>
              </a:rPr>
              <a:t>його</a:t>
            </a:r>
            <a:r>
              <a:rPr lang="ru-RU" sz="2400" dirty="0">
                <a:solidFill>
                  <a:schemeClr val="accent2">
                    <a:lumMod val="75000"/>
                  </a:schemeClr>
                </a:solidFill>
              </a:rPr>
              <a:t> </a:t>
            </a:r>
            <a:r>
              <a:rPr lang="ru-RU" sz="2400" dirty="0" err="1">
                <a:solidFill>
                  <a:schemeClr val="accent2">
                    <a:lumMod val="75000"/>
                  </a:schemeClr>
                </a:solidFill>
              </a:rPr>
              <a:t>результатів</a:t>
            </a:r>
            <a:r>
              <a:rPr lang="ru-RU" sz="2400" dirty="0">
                <a:solidFill>
                  <a:schemeClr val="accent2">
                    <a:lumMod val="75000"/>
                  </a:schemeClr>
                </a:solidFill>
              </a:rPr>
              <a:t> як </a:t>
            </a:r>
            <a:r>
              <a:rPr lang="ru-RU" sz="2400" dirty="0" err="1">
                <a:solidFill>
                  <a:schemeClr val="accent2">
                    <a:lumMod val="75000"/>
                  </a:schemeClr>
                </a:solidFill>
              </a:rPr>
              <a:t>основних</a:t>
            </a:r>
            <a:r>
              <a:rPr lang="ru-RU" sz="2400" dirty="0">
                <a:solidFill>
                  <a:schemeClr val="accent2">
                    <a:lumMod val="75000"/>
                  </a:schemeClr>
                </a:solidFill>
              </a:rPr>
              <a:t> </a:t>
            </a:r>
            <a:r>
              <a:rPr lang="ru-RU" sz="2400" dirty="0" err="1">
                <a:solidFill>
                  <a:schemeClr val="accent2">
                    <a:lumMod val="75000"/>
                  </a:schemeClr>
                </a:solidFill>
              </a:rPr>
              <a:t>складових</a:t>
            </a:r>
            <a:r>
              <a:rPr lang="ru-RU" sz="2400" dirty="0">
                <a:solidFill>
                  <a:schemeClr val="accent2">
                    <a:lumMod val="75000"/>
                  </a:schemeClr>
                </a:solidFill>
              </a:rPr>
              <a:t> </a:t>
            </a:r>
            <a:r>
              <a:rPr lang="ru-RU" sz="2400" dirty="0" err="1">
                <a:solidFill>
                  <a:schemeClr val="accent2">
                    <a:lumMod val="75000"/>
                  </a:schemeClr>
                </a:solidFill>
              </a:rPr>
              <a:t>діяльності</a:t>
            </a:r>
            <a:r>
              <a:rPr lang="ru-RU" sz="2400" dirty="0">
                <a:solidFill>
                  <a:schemeClr val="accent2">
                    <a:lumMod val="75000"/>
                  </a:schemeClr>
                </a:solidFill>
              </a:rPr>
              <a:t> педагога і того, </a:t>
            </a:r>
            <a:r>
              <a:rPr lang="ru-RU" sz="2400" dirty="0" err="1">
                <a:solidFill>
                  <a:schemeClr val="accent2">
                    <a:lumMod val="75000"/>
                  </a:schemeClr>
                </a:solidFill>
              </a:rPr>
              <a:t>хто</a:t>
            </a:r>
            <a:r>
              <a:rPr lang="ru-RU" sz="2400" dirty="0">
                <a:solidFill>
                  <a:schemeClr val="accent2">
                    <a:lumMod val="75000"/>
                  </a:schemeClr>
                </a:solidFill>
              </a:rPr>
              <a:t> </a:t>
            </a:r>
            <a:r>
              <a:rPr lang="ru-RU" sz="2400" dirty="0" err="1" smtClean="0">
                <a:solidFill>
                  <a:schemeClr val="accent2">
                    <a:lumMod val="75000"/>
                  </a:schemeClr>
                </a:solidFill>
              </a:rPr>
              <a:t>навчається</a:t>
            </a:r>
            <a:r>
              <a:rPr lang="ru-RU" sz="2400" dirty="0" smtClean="0">
                <a:solidFill>
                  <a:schemeClr val="accent2">
                    <a:lumMod val="75000"/>
                  </a:schemeClr>
                </a:solidFill>
              </a:rPr>
              <a:t>:</a:t>
            </a:r>
            <a:endParaRPr lang="ru-RU" sz="2400" dirty="0">
              <a:solidFill>
                <a:schemeClr val="accent2">
                  <a:lumMod val="75000"/>
                </a:schemeClr>
              </a:solidFill>
            </a:endParaRPr>
          </a:p>
        </p:txBody>
      </p:sp>
      <p:pic>
        <p:nvPicPr>
          <p:cNvPr id="8195" name="Объект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744663" y="2160588"/>
            <a:ext cx="6462712" cy="388143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algn="just" fontAlgn="auto">
              <a:spcAft>
                <a:spcPts val="0"/>
              </a:spcAft>
              <a:defRPr/>
            </a:pPr>
            <a:r>
              <a:rPr lang="ru-RU" sz="2400" dirty="0">
                <a:solidFill>
                  <a:schemeClr val="accent2">
                    <a:lumMod val="75000"/>
                  </a:schemeClr>
                </a:solidFill>
              </a:rPr>
              <a:t>Характерною </a:t>
            </a:r>
            <a:r>
              <a:rPr lang="ru-RU" sz="2400" dirty="0" err="1">
                <a:solidFill>
                  <a:schemeClr val="accent2">
                    <a:lumMod val="75000"/>
                  </a:schemeClr>
                </a:solidFill>
              </a:rPr>
              <a:t>ознакою</a:t>
            </a:r>
            <a:r>
              <a:rPr lang="ru-RU" sz="2400" dirty="0">
                <a:solidFill>
                  <a:schemeClr val="accent2">
                    <a:lumMod val="75000"/>
                  </a:schemeClr>
                </a:solidFill>
              </a:rPr>
              <a:t> </a:t>
            </a:r>
            <a:r>
              <a:rPr lang="ru-RU" sz="2400" b="1" dirty="0" err="1">
                <a:solidFill>
                  <a:schemeClr val="accent2">
                    <a:lumMod val="75000"/>
                  </a:schemeClr>
                </a:solidFill>
              </a:rPr>
              <a:t>інноваційної</a:t>
            </a:r>
            <a:r>
              <a:rPr lang="ru-RU" sz="2400" b="1" dirty="0">
                <a:solidFill>
                  <a:schemeClr val="accent2">
                    <a:lumMod val="75000"/>
                  </a:schemeClr>
                </a:solidFill>
              </a:rPr>
              <a:t> </a:t>
            </a:r>
            <a:r>
              <a:rPr lang="ru-RU" sz="2400" b="1" dirty="0" err="1">
                <a:solidFill>
                  <a:schemeClr val="accent2">
                    <a:lumMod val="75000"/>
                  </a:schemeClr>
                </a:solidFill>
              </a:rPr>
              <a:t>освіти</a:t>
            </a:r>
            <a:r>
              <a:rPr lang="ru-RU" sz="2400" b="1" dirty="0">
                <a:solidFill>
                  <a:schemeClr val="accent2">
                    <a:lumMod val="75000"/>
                  </a:schemeClr>
                </a:solidFill>
              </a:rPr>
              <a:t> </a:t>
            </a:r>
            <a:r>
              <a:rPr lang="ru-RU" sz="2400" dirty="0">
                <a:solidFill>
                  <a:schemeClr val="accent2">
                    <a:lumMod val="75000"/>
                  </a:schemeClr>
                </a:solidFill>
              </a:rPr>
              <a:t>є </a:t>
            </a:r>
            <a:r>
              <a:rPr lang="ru-RU" sz="2400" dirty="0" err="1">
                <a:solidFill>
                  <a:schemeClr val="accent2">
                    <a:lumMod val="75000"/>
                  </a:schemeClr>
                </a:solidFill>
              </a:rPr>
              <a:t>особистісно-орієнтоване</a:t>
            </a:r>
            <a:r>
              <a:rPr lang="ru-RU" sz="2400" dirty="0">
                <a:solidFill>
                  <a:schemeClr val="accent2">
                    <a:lumMod val="75000"/>
                  </a:schemeClr>
                </a:solidFill>
              </a:rPr>
              <a:t> </a:t>
            </a:r>
            <a:r>
              <a:rPr lang="ru-RU" sz="2400" dirty="0" err="1">
                <a:solidFill>
                  <a:schemeClr val="accent2">
                    <a:lumMod val="75000"/>
                  </a:schemeClr>
                </a:solidFill>
              </a:rPr>
              <a:t>навчання</a:t>
            </a:r>
            <a:r>
              <a:rPr lang="ru-RU" sz="2400" dirty="0">
                <a:solidFill>
                  <a:schemeClr val="accent2">
                    <a:lumMod val="75000"/>
                  </a:schemeClr>
                </a:solidFill>
              </a:rPr>
              <a:t>, </a:t>
            </a:r>
            <a:r>
              <a:rPr lang="ru-RU" sz="2400" dirty="0" err="1">
                <a:solidFill>
                  <a:schemeClr val="accent2">
                    <a:lumMod val="75000"/>
                  </a:schemeClr>
                </a:solidFill>
              </a:rPr>
              <a:t>які</a:t>
            </a:r>
            <a:r>
              <a:rPr lang="ru-RU" sz="2400" dirty="0">
                <a:solidFill>
                  <a:schemeClr val="accent2">
                    <a:lumMod val="75000"/>
                  </a:schemeClr>
                </a:solidFill>
              </a:rPr>
              <a:t> </a:t>
            </a:r>
            <a:r>
              <a:rPr lang="ru-RU" sz="2400" dirty="0" err="1">
                <a:solidFill>
                  <a:schemeClr val="accent2">
                    <a:lumMod val="75000"/>
                  </a:schemeClr>
                </a:solidFill>
              </a:rPr>
              <a:t>підпорядковані</a:t>
            </a:r>
            <a:r>
              <a:rPr lang="ru-RU" sz="2400" dirty="0">
                <a:solidFill>
                  <a:schemeClr val="accent2">
                    <a:lumMod val="75000"/>
                  </a:schemeClr>
                </a:solidFill>
              </a:rPr>
              <a:t> таким </a:t>
            </a:r>
            <a:r>
              <a:rPr lang="ru-RU" sz="2400" dirty="0" err="1">
                <a:solidFill>
                  <a:schemeClr val="accent2">
                    <a:lumMod val="75000"/>
                  </a:schemeClr>
                </a:solidFill>
              </a:rPr>
              <a:t>закономірностям</a:t>
            </a:r>
            <a:r>
              <a:rPr lang="ru-RU" sz="2400" dirty="0">
                <a:solidFill>
                  <a:schemeClr val="accent2">
                    <a:lumMod val="75000"/>
                  </a:schemeClr>
                </a:solidFill>
              </a:rPr>
              <a:t> </a:t>
            </a:r>
            <a:r>
              <a:rPr lang="ru-RU" sz="2400" b="1" dirty="0" smtClean="0">
                <a:solidFill>
                  <a:schemeClr val="accent2">
                    <a:lumMod val="75000"/>
                  </a:schemeClr>
                </a:solidFill>
              </a:rPr>
              <a:t>:</a:t>
            </a:r>
            <a:endParaRPr lang="ru-RU" sz="2400" b="1" dirty="0">
              <a:solidFill>
                <a:schemeClr val="accent2">
                  <a:lumMod val="75000"/>
                </a:schemeClr>
              </a:solidFill>
            </a:endParaRPr>
          </a:p>
        </p:txBody>
      </p:sp>
      <p:sp>
        <p:nvSpPr>
          <p:cNvPr id="3" name="Объект 2"/>
          <p:cNvSpPr>
            <a:spLocks noGrp="1"/>
          </p:cNvSpPr>
          <p:nvPr>
            <p:ph idx="1"/>
          </p:nvPr>
        </p:nvSpPr>
        <p:spPr/>
        <p:txBody>
          <a:bodyPr rtlCol="0">
            <a:normAutofit fontScale="92500" lnSpcReduction="10000"/>
          </a:bodyPr>
          <a:lstStyle/>
          <a:p>
            <a:pPr algn="just" fontAlgn="auto">
              <a:spcAft>
                <a:spcPts val="0"/>
              </a:spcAft>
              <a:buFont typeface="Wingdings 3" charset="2"/>
              <a:buChar char=""/>
              <a:defRPr/>
            </a:pPr>
            <a:r>
              <a:rPr lang="uk-UA" dirty="0">
                <a:solidFill>
                  <a:schemeClr val="tx1">
                    <a:lumMod val="75000"/>
                    <a:lumOff val="25000"/>
                  </a:schemeClr>
                </a:solidFill>
              </a:rPr>
              <a:t>1.Навчальна дисципліна є не фрагментом змісту освіти, а подією в житті особистості, що дає цілісний життєвий досвід, в якому отримані знання є його елементом, частиною.</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2.Проектування навчального процесу є предметом сумісної діяльності викладача і студента, способом їх життєдіяльності як суб’єктів освіти.</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3.Навчальний процес набуває вигляду дослідження, пошуку, навчальної гри, що стають джерелом досвіду.</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4.Змінюються функції міжособистісного спілкування між викладачем та студентами: педагог стає </a:t>
            </a:r>
            <a:r>
              <a:rPr lang="uk-UA" dirty="0" err="1">
                <a:solidFill>
                  <a:schemeClr val="tx1">
                    <a:lumMod val="75000"/>
                    <a:lumOff val="25000"/>
                  </a:schemeClr>
                </a:solidFill>
              </a:rPr>
              <a:t>фасилітатором</a:t>
            </a:r>
            <a:r>
              <a:rPr lang="uk-UA" dirty="0">
                <a:solidFill>
                  <a:schemeClr val="tx1">
                    <a:lumMod val="75000"/>
                    <a:lumOff val="25000"/>
                  </a:schemeClr>
                </a:solidFill>
              </a:rPr>
              <a:t> (особою, що забезпечує успішну групову комунікацію) навчально-пізнавальної діяльності студентів, одним із джерел інформації.</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5.Розвиток «Я-концепції» суб’єктів навчальної діяльності здійснюється через усвідомлення цілісної життєдіяльності, що передбачає </a:t>
            </a:r>
            <a:r>
              <a:rPr lang="uk-UA" dirty="0" err="1">
                <a:solidFill>
                  <a:schemeClr val="tx1">
                    <a:lumMod val="75000"/>
                    <a:lumOff val="25000"/>
                  </a:schemeClr>
                </a:solidFill>
              </a:rPr>
              <a:t>імітаційно</a:t>
            </a:r>
            <a:r>
              <a:rPr lang="uk-UA" dirty="0">
                <a:solidFill>
                  <a:schemeClr val="tx1">
                    <a:lumMod val="75000"/>
                    <a:lumOff val="25000"/>
                  </a:schemeClr>
                </a:solidFill>
              </a:rPr>
              <a:t>-рольове відтворення життєвих ролей і </a:t>
            </a:r>
            <a:r>
              <a:rPr lang="uk-UA" dirty="0" smtClean="0">
                <a:solidFill>
                  <a:schemeClr val="tx1">
                    <a:lumMod val="75000"/>
                    <a:lumOff val="25000"/>
                  </a:schemeClr>
                </a:solidFill>
              </a:rPr>
              <a:t>ситуацій.</a:t>
            </a: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uk-UA" sz="2400" b="1" dirty="0" smtClean="0">
                <a:solidFill>
                  <a:schemeClr val="accent2">
                    <a:lumMod val="75000"/>
                  </a:schemeClr>
                </a:solidFill>
              </a:rPr>
              <a:t>Інтернаціоналізація</a:t>
            </a:r>
            <a:endParaRPr lang="ru-RU" sz="2400" b="1" dirty="0">
              <a:solidFill>
                <a:schemeClr val="accent2">
                  <a:lumMod val="75000"/>
                </a:schemeClr>
              </a:solidFill>
            </a:endParaRPr>
          </a:p>
        </p:txBody>
      </p:sp>
      <p:sp>
        <p:nvSpPr>
          <p:cNvPr id="3" name="Объект 2"/>
          <p:cNvSpPr>
            <a:spLocks noGrp="1"/>
          </p:cNvSpPr>
          <p:nvPr>
            <p:ph idx="1"/>
          </p:nvPr>
        </p:nvSpPr>
        <p:spPr>
          <a:xfrm>
            <a:off x="677863" y="1154113"/>
            <a:ext cx="9226550" cy="4887912"/>
          </a:xfrm>
        </p:spPr>
        <p:txBody>
          <a:bodyPr rtlCol="0">
            <a:normAutofit/>
          </a:bodyPr>
          <a:lstStyle/>
          <a:p>
            <a:pPr marL="0" indent="0" fontAlgn="auto">
              <a:spcAft>
                <a:spcPts val="0"/>
              </a:spcAft>
              <a:buFont typeface="Wingdings 3" charset="2"/>
              <a:buNone/>
              <a:defRPr/>
            </a:pPr>
            <a:r>
              <a:rPr lang="en-US" dirty="0" smtClean="0">
                <a:solidFill>
                  <a:schemeClr val="tx1">
                    <a:lumMod val="75000"/>
                    <a:lumOff val="25000"/>
                  </a:schemeClr>
                </a:solidFill>
              </a:rPr>
              <a:t>	</a:t>
            </a:r>
            <a:r>
              <a:rPr lang="uk-UA" dirty="0" smtClean="0">
                <a:solidFill>
                  <a:schemeClr val="tx1">
                    <a:lumMod val="75000"/>
                    <a:lumOff val="25000"/>
                  </a:schemeClr>
                </a:solidFill>
              </a:rPr>
              <a:t>Впровадження </a:t>
            </a:r>
            <a:r>
              <a:rPr lang="uk-UA" dirty="0">
                <a:solidFill>
                  <a:schemeClr val="tx1">
                    <a:lumMod val="75000"/>
                    <a:lumOff val="25000"/>
                  </a:schemeClr>
                </a:solidFill>
              </a:rPr>
              <a:t>інноваційних методів у навчальний процес ВНЗ є одним з кроків у процесі інтернаціоналізації вищої школи України.</a:t>
            </a:r>
            <a:endParaRPr lang="ru-RU" dirty="0">
              <a:solidFill>
                <a:schemeClr val="tx1">
                  <a:lumMod val="75000"/>
                  <a:lumOff val="25000"/>
                </a:schemeClr>
              </a:solidFill>
            </a:endParaRPr>
          </a:p>
          <a:p>
            <a:pPr marL="0" indent="0" fontAlgn="auto">
              <a:spcAft>
                <a:spcPts val="0"/>
              </a:spcAft>
              <a:buFont typeface="Wingdings 3" charset="2"/>
              <a:buNone/>
              <a:defRPr/>
            </a:pPr>
            <a:r>
              <a:rPr lang="en-US" b="1" dirty="0">
                <a:solidFill>
                  <a:schemeClr val="tx1">
                    <a:lumMod val="75000"/>
                    <a:lumOff val="25000"/>
                  </a:schemeClr>
                </a:solidFill>
              </a:rPr>
              <a:t>	</a:t>
            </a:r>
            <a:r>
              <a:rPr lang="uk-UA" b="1" dirty="0" smtClean="0">
                <a:solidFill>
                  <a:schemeClr val="tx1">
                    <a:lumMod val="75000"/>
                    <a:lumOff val="25000"/>
                  </a:schemeClr>
                </a:solidFill>
              </a:rPr>
              <a:t>Інтернаціоналізація </a:t>
            </a:r>
            <a:r>
              <a:rPr lang="uk-UA" dirty="0">
                <a:solidFill>
                  <a:schemeClr val="tx1">
                    <a:lumMod val="75000"/>
                    <a:lumOff val="25000"/>
                  </a:schemeClr>
                </a:solidFill>
              </a:rPr>
              <a:t>постає як побудова взаємозв’язків між двома або більшою кількістю країн, пов’язаних спільною метою, наприклад, формування єдиного освітнього простору.</a:t>
            </a:r>
            <a:endParaRPr lang="ru-RU" dirty="0">
              <a:solidFill>
                <a:schemeClr val="tx1">
                  <a:lumMod val="75000"/>
                  <a:lumOff val="25000"/>
                </a:schemeClr>
              </a:solidFill>
            </a:endParaRPr>
          </a:p>
          <a:p>
            <a:pPr marL="0" indent="0" fontAlgn="auto">
              <a:spcAft>
                <a:spcPts val="0"/>
              </a:spcAft>
              <a:buFont typeface="Wingdings 3" charset="2"/>
              <a:buNone/>
              <a:defRPr/>
            </a:pPr>
            <a:r>
              <a:rPr lang="en-US" b="1" dirty="0">
                <a:solidFill>
                  <a:schemeClr val="tx1">
                    <a:lumMod val="75000"/>
                    <a:lumOff val="25000"/>
                  </a:schemeClr>
                </a:solidFill>
              </a:rPr>
              <a:t>	</a:t>
            </a:r>
            <a:r>
              <a:rPr lang="uk-UA" b="1" dirty="0" smtClean="0">
                <a:solidFill>
                  <a:schemeClr val="tx1">
                    <a:lumMod val="75000"/>
                    <a:lumOff val="25000"/>
                  </a:schemeClr>
                </a:solidFill>
              </a:rPr>
              <a:t>Інтернаціоналізація </a:t>
            </a:r>
            <a:r>
              <a:rPr lang="uk-UA" b="1" dirty="0">
                <a:solidFill>
                  <a:schemeClr val="tx1">
                    <a:lumMod val="75000"/>
                    <a:lumOff val="25000"/>
                  </a:schemeClr>
                </a:solidFill>
              </a:rPr>
              <a:t>освіти </a:t>
            </a:r>
            <a:r>
              <a:rPr lang="uk-UA" dirty="0">
                <a:solidFill>
                  <a:schemeClr val="tx1">
                    <a:lumMod val="75000"/>
                    <a:lumOff val="25000"/>
                  </a:schemeClr>
                </a:solidFill>
              </a:rPr>
              <a:t>спрямована до реалізації ряду завдань, серед яких:</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err="1">
                <a:solidFill>
                  <a:schemeClr val="tx1">
                    <a:lumMod val="75000"/>
                    <a:lumOff val="25000"/>
                  </a:schemeClr>
                </a:solidFill>
              </a:rPr>
              <a:t>диферсифікація</a:t>
            </a:r>
            <a:r>
              <a:rPr lang="uk-UA" dirty="0">
                <a:solidFill>
                  <a:schemeClr val="tx1">
                    <a:lumMod val="75000"/>
                    <a:lumOff val="25000"/>
                  </a:schemeClr>
                </a:solidFill>
              </a:rPr>
              <a:t> і зростання фінансових надходжень через залучення іноземних студентів на платне навчання;</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навчання своїх студентів у зарубіжних ВНЗ-партнерах;</a:t>
            </a:r>
            <a:endParaRPr lang="ru-RU" dirty="0">
              <a:solidFill>
                <a:schemeClr val="tx1">
                  <a:lumMod val="75000"/>
                  <a:lumOff val="25000"/>
                </a:schemeClr>
              </a:solidFill>
            </a:endParaRPr>
          </a:p>
          <a:p>
            <a:pPr algn="just" fontAlgn="auto">
              <a:spcAft>
                <a:spcPts val="0"/>
              </a:spcAft>
              <a:buFont typeface="Wingdings 3" charset="2"/>
              <a:buChar char=""/>
              <a:defRPr/>
            </a:pPr>
            <a:r>
              <a:rPr lang="uk-UA" dirty="0">
                <a:solidFill>
                  <a:schemeClr val="tx1">
                    <a:lumMod val="75000"/>
                    <a:lumOff val="25000"/>
                  </a:schemeClr>
                </a:solidFill>
              </a:rPr>
              <a:t>підвищення якості освіти і досліджень за рахунок участі студентів та викладачів у міжнародному процесі обміну знаннями.</a:t>
            </a:r>
            <a:endParaRPr lang="ru-RU" dirty="0">
              <a:solidFill>
                <a:schemeClr val="tx1">
                  <a:lumMod val="75000"/>
                  <a:lumOff val="25000"/>
                </a:schemeClr>
              </a:solidFill>
            </a:endParaRPr>
          </a:p>
          <a:p>
            <a:pPr marL="0" indent="0" algn="just" fontAlgn="auto">
              <a:spcAft>
                <a:spcPts val="0"/>
              </a:spcAft>
              <a:buNone/>
              <a:defRPr/>
            </a:pPr>
            <a:r>
              <a:rPr lang="en-US" dirty="0" smtClean="0">
                <a:solidFill>
                  <a:schemeClr val="tx1">
                    <a:lumMod val="75000"/>
                    <a:lumOff val="25000"/>
                  </a:schemeClr>
                </a:solidFill>
              </a:rPr>
              <a:t>	</a:t>
            </a:r>
            <a:r>
              <a:rPr lang="uk-UA" b="1" dirty="0" smtClean="0">
                <a:solidFill>
                  <a:schemeClr val="tx1">
                    <a:lumMod val="75000"/>
                    <a:lumOff val="25000"/>
                  </a:schemeClr>
                </a:solidFill>
              </a:rPr>
              <a:t>Однією </a:t>
            </a:r>
            <a:r>
              <a:rPr lang="uk-UA" b="1" dirty="0">
                <a:solidFill>
                  <a:schemeClr val="tx1">
                    <a:lumMod val="75000"/>
                    <a:lumOff val="25000"/>
                  </a:schemeClr>
                </a:solidFill>
              </a:rPr>
              <a:t>з форм інтернаціоналізації вищої освіти є мобільність професорсько-викладацького складу</a:t>
            </a:r>
            <a:r>
              <a:rPr lang="uk-UA" dirty="0">
                <a:solidFill>
                  <a:schemeClr val="tx1">
                    <a:lumMod val="75000"/>
                    <a:lumOff val="25000"/>
                  </a:schemeClr>
                </a:solidFill>
              </a:rPr>
              <a:t>, що обумовлена спільними науковими дослідженнями та обміном досвідом роботи.</a:t>
            </a:r>
            <a:endParaRPr lang="ru-RU" dirty="0">
              <a:solidFill>
                <a:schemeClr val="tx1">
                  <a:lumMod val="75000"/>
                  <a:lumOff val="25000"/>
                </a:schemeClr>
              </a:solidFill>
            </a:endParaRPr>
          </a:p>
          <a:p>
            <a:pPr fontAlgn="auto">
              <a:spcAft>
                <a:spcPts val="0"/>
              </a:spcAft>
              <a:buFont typeface="Wingdings 3" charset="2"/>
              <a:buChar char=""/>
              <a:defRPr/>
            </a:pPr>
            <a:endParaRPr lang="ru-RU" dirty="0">
              <a:solidFill>
                <a:schemeClr val="tx1">
                  <a:lumMod val="75000"/>
                  <a:lumOff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fontAlgn="auto">
              <a:spcAft>
                <a:spcPts val="0"/>
              </a:spcAft>
              <a:defRPr/>
            </a:pPr>
            <a:r>
              <a:rPr lang="ru-RU" sz="2400" dirty="0">
                <a:solidFill>
                  <a:schemeClr val="accent2">
                    <a:lumMod val="75000"/>
                  </a:schemeClr>
                </a:solidFill>
              </a:rPr>
              <a:t>У </a:t>
            </a:r>
            <a:r>
              <a:rPr lang="ru-RU" sz="2400" dirty="0" err="1">
                <a:solidFill>
                  <a:schemeClr val="accent2">
                    <a:lumMod val="75000"/>
                  </a:schemeClr>
                </a:solidFill>
              </a:rPr>
              <a:t>науково-методичній</a:t>
            </a:r>
            <a:r>
              <a:rPr lang="ru-RU" sz="2400" dirty="0">
                <a:solidFill>
                  <a:schemeClr val="accent2">
                    <a:lumMod val="75000"/>
                  </a:schemeClr>
                </a:solidFill>
              </a:rPr>
              <a:t> </a:t>
            </a:r>
            <a:r>
              <a:rPr lang="ru-RU" sz="2400" dirty="0" err="1">
                <a:solidFill>
                  <a:schemeClr val="accent2">
                    <a:lumMod val="75000"/>
                  </a:schemeClr>
                </a:solidFill>
              </a:rPr>
              <a:t>літературі</a:t>
            </a:r>
            <a:r>
              <a:rPr lang="ru-RU" sz="2400" dirty="0">
                <a:solidFill>
                  <a:schemeClr val="accent2">
                    <a:lumMod val="75000"/>
                  </a:schemeClr>
                </a:solidFill>
              </a:rPr>
              <a:t> є </a:t>
            </a:r>
            <a:r>
              <a:rPr lang="ru-RU" sz="2400" dirty="0" err="1">
                <a:solidFill>
                  <a:schemeClr val="accent2">
                    <a:lumMod val="75000"/>
                  </a:schemeClr>
                </a:solidFill>
              </a:rPr>
              <a:t>різні</a:t>
            </a:r>
            <a:r>
              <a:rPr lang="ru-RU" sz="2400" dirty="0">
                <a:solidFill>
                  <a:schemeClr val="accent2">
                    <a:lumMod val="75000"/>
                  </a:schemeClr>
                </a:solidFill>
              </a:rPr>
              <a:t> </a:t>
            </a:r>
            <a:r>
              <a:rPr lang="ru-RU" sz="2400" dirty="0" err="1">
                <a:solidFill>
                  <a:schemeClr val="accent2">
                    <a:lumMod val="75000"/>
                  </a:schemeClr>
                </a:solidFill>
              </a:rPr>
              <a:t>підходи</a:t>
            </a:r>
            <a:r>
              <a:rPr lang="ru-RU" sz="2400" dirty="0">
                <a:solidFill>
                  <a:schemeClr val="accent2">
                    <a:lumMod val="75000"/>
                  </a:schemeClr>
                </a:solidFill>
              </a:rPr>
              <a:t> до </a:t>
            </a:r>
            <a:r>
              <a:rPr lang="ru-RU" sz="2400" b="1" dirty="0" err="1">
                <a:solidFill>
                  <a:schemeClr val="accent2">
                    <a:lumMod val="75000"/>
                  </a:schemeClr>
                </a:solidFill>
              </a:rPr>
              <a:t>класифікації</a:t>
            </a:r>
            <a:r>
              <a:rPr lang="ru-RU" sz="2400" b="1" dirty="0">
                <a:solidFill>
                  <a:schemeClr val="accent2">
                    <a:lumMod val="75000"/>
                  </a:schemeClr>
                </a:solidFill>
              </a:rPr>
              <a:t> </a:t>
            </a:r>
            <a:r>
              <a:rPr lang="ru-RU" sz="2400" b="1" dirty="0" err="1">
                <a:solidFill>
                  <a:schemeClr val="accent2">
                    <a:lumMod val="75000"/>
                  </a:schemeClr>
                </a:solidFill>
              </a:rPr>
              <a:t>інноваційних</a:t>
            </a:r>
            <a:r>
              <a:rPr lang="ru-RU" sz="2400" b="1" dirty="0">
                <a:solidFill>
                  <a:schemeClr val="accent2">
                    <a:lumMod val="75000"/>
                  </a:schemeClr>
                </a:solidFill>
              </a:rPr>
              <a:t> </a:t>
            </a:r>
            <a:r>
              <a:rPr lang="ru-RU" sz="2400" b="1" dirty="0" err="1">
                <a:solidFill>
                  <a:schemeClr val="accent2">
                    <a:lumMod val="75000"/>
                  </a:schemeClr>
                </a:solidFill>
              </a:rPr>
              <a:t>методів</a:t>
            </a:r>
            <a:r>
              <a:rPr lang="ru-RU" sz="2400" b="1" dirty="0">
                <a:solidFill>
                  <a:schemeClr val="accent2">
                    <a:lumMod val="75000"/>
                  </a:schemeClr>
                </a:solidFill>
              </a:rPr>
              <a:t> </a:t>
            </a:r>
            <a:r>
              <a:rPr lang="ru-RU" sz="2400" b="1" dirty="0" err="1" smtClean="0">
                <a:solidFill>
                  <a:schemeClr val="accent2">
                    <a:lumMod val="75000"/>
                  </a:schemeClr>
                </a:solidFill>
              </a:rPr>
              <a:t>навчання</a:t>
            </a:r>
            <a:r>
              <a:rPr lang="ru-RU" sz="2400" dirty="0">
                <a:solidFill>
                  <a:schemeClr val="accent2">
                    <a:lumMod val="75000"/>
                  </a:schemeClr>
                </a:solidFill>
              </a:rPr>
              <a:t>:</a:t>
            </a:r>
          </a:p>
        </p:txBody>
      </p:sp>
      <p:sp>
        <p:nvSpPr>
          <p:cNvPr id="3" name="Объект 2"/>
          <p:cNvSpPr>
            <a:spLocks noGrp="1"/>
          </p:cNvSpPr>
          <p:nvPr>
            <p:ph idx="1"/>
          </p:nvPr>
        </p:nvSpPr>
        <p:spPr>
          <a:xfrm>
            <a:off x="677863" y="1503363"/>
            <a:ext cx="9234487" cy="4846637"/>
          </a:xfrm>
        </p:spPr>
        <p:txBody>
          <a:bodyPr rtlCol="0">
            <a:normAutofit fontScale="92500" lnSpcReduction="10000"/>
          </a:bodyPr>
          <a:lstStyle/>
          <a:p>
            <a:pPr algn="just" fontAlgn="auto">
              <a:spcAft>
                <a:spcPts val="0"/>
              </a:spcAft>
              <a:buFont typeface="Wingdings 3" charset="2"/>
              <a:buChar char=""/>
              <a:defRPr/>
            </a:pPr>
            <a:r>
              <a:rPr lang="uk-UA" b="1" dirty="0" err="1">
                <a:solidFill>
                  <a:schemeClr val="tx1">
                    <a:lumMod val="75000"/>
                    <a:lumOff val="25000"/>
                  </a:schemeClr>
                </a:solidFill>
              </a:rPr>
              <a:t>В.Морозов</a:t>
            </a:r>
            <a:r>
              <a:rPr lang="uk-UA" dirty="0">
                <a:solidFill>
                  <a:schemeClr val="tx1">
                    <a:lumMod val="75000"/>
                    <a:lumOff val="25000"/>
                  </a:schemeClr>
                </a:solidFill>
              </a:rPr>
              <a:t> поділяє їх на проектні, лабораторні та </a:t>
            </a:r>
            <a:r>
              <a:rPr lang="uk-UA" dirty="0" smtClean="0">
                <a:solidFill>
                  <a:schemeClr val="tx1">
                    <a:lumMod val="75000"/>
                    <a:lumOff val="25000"/>
                  </a:schemeClr>
                </a:solidFill>
              </a:rPr>
              <a:t>інтегровані.</a:t>
            </a:r>
          </a:p>
          <a:p>
            <a:pPr algn="just" fontAlgn="auto">
              <a:spcAft>
                <a:spcPts val="0"/>
              </a:spcAft>
              <a:buFont typeface="Wingdings 3" charset="2"/>
              <a:buChar char=""/>
              <a:defRPr/>
            </a:pPr>
            <a:r>
              <a:rPr lang="uk-UA" b="1" dirty="0" err="1">
                <a:solidFill>
                  <a:schemeClr val="tx1">
                    <a:lumMod val="75000"/>
                    <a:lumOff val="25000"/>
                  </a:schemeClr>
                </a:solidFill>
              </a:rPr>
              <a:t>Чернілевський</a:t>
            </a:r>
            <a:r>
              <a:rPr lang="uk-UA" b="1" dirty="0">
                <a:solidFill>
                  <a:schemeClr val="tx1">
                    <a:lumMod val="75000"/>
                    <a:lumOff val="25000"/>
                  </a:schemeClr>
                </a:solidFill>
              </a:rPr>
              <a:t> Д.В. та Луцький І.М. </a:t>
            </a:r>
            <a:r>
              <a:rPr lang="uk-UA" dirty="0">
                <a:solidFill>
                  <a:schemeClr val="tx1">
                    <a:lumMod val="75000"/>
                    <a:lumOff val="25000"/>
                  </a:schemeClr>
                </a:solidFill>
              </a:rPr>
              <a:t>під інноваційними технологіями розуміють технології активного, модульного та проблемного навчання, </a:t>
            </a:r>
            <a:r>
              <a:rPr lang="uk-UA" dirty="0" smtClean="0">
                <a:solidFill>
                  <a:schemeClr val="tx1">
                    <a:lumMod val="75000"/>
                    <a:lumOff val="25000"/>
                  </a:schemeClr>
                </a:solidFill>
              </a:rPr>
              <a:t>дидактичні ігри.</a:t>
            </a:r>
          </a:p>
          <a:p>
            <a:pPr algn="just" fontAlgn="auto">
              <a:spcAft>
                <a:spcPts val="0"/>
              </a:spcAft>
              <a:buFont typeface="Wingdings 3" charset="2"/>
              <a:buChar char=""/>
              <a:defRPr/>
            </a:pPr>
            <a:r>
              <a:rPr lang="uk-UA" b="1" dirty="0">
                <a:solidFill>
                  <a:schemeClr val="tx1">
                    <a:lumMod val="75000"/>
                    <a:lumOff val="25000"/>
                  </a:schemeClr>
                </a:solidFill>
              </a:rPr>
              <a:t>Гончаров С.М. </a:t>
            </a:r>
            <a:r>
              <a:rPr lang="uk-UA" dirty="0">
                <a:solidFill>
                  <a:schemeClr val="tx1">
                    <a:lumMod val="75000"/>
                    <a:lumOff val="25000"/>
                  </a:schemeClr>
                </a:solidFill>
              </a:rPr>
              <a:t>відносить до інтерактивних технологій навчання кооперативне, колективно-групове, ситуативного моделювання, опрацювання дискусійних </a:t>
            </a:r>
            <a:r>
              <a:rPr lang="uk-UA" dirty="0" smtClean="0">
                <a:solidFill>
                  <a:schemeClr val="tx1">
                    <a:lumMod val="75000"/>
                    <a:lumOff val="25000"/>
                  </a:schemeClr>
                </a:solidFill>
              </a:rPr>
              <a:t>питань</a:t>
            </a:r>
          </a:p>
          <a:p>
            <a:pPr algn="just" fontAlgn="auto">
              <a:spcAft>
                <a:spcPts val="0"/>
              </a:spcAft>
              <a:buFont typeface="Wingdings 3" charset="2"/>
              <a:buChar char=""/>
              <a:defRPr/>
            </a:pPr>
            <a:r>
              <a:rPr lang="uk-UA" b="1" dirty="0" err="1" smtClean="0">
                <a:solidFill>
                  <a:schemeClr val="tx1">
                    <a:lumMod val="75000"/>
                    <a:lumOff val="25000"/>
                  </a:schemeClr>
                </a:solidFill>
              </a:rPr>
              <a:t>Туркот</a:t>
            </a:r>
            <a:r>
              <a:rPr lang="uk-UA" b="1" dirty="0" smtClean="0">
                <a:solidFill>
                  <a:schemeClr val="tx1">
                    <a:lumMod val="75000"/>
                    <a:lumOff val="25000"/>
                  </a:schemeClr>
                </a:solidFill>
              </a:rPr>
              <a:t> </a:t>
            </a:r>
            <a:r>
              <a:rPr lang="uk-UA" b="1" dirty="0">
                <a:solidFill>
                  <a:schemeClr val="tx1">
                    <a:lumMod val="75000"/>
                    <a:lumOff val="25000"/>
                  </a:schemeClr>
                </a:solidFill>
              </a:rPr>
              <a:t>Т.І. </a:t>
            </a:r>
            <a:r>
              <a:rPr lang="uk-UA" dirty="0">
                <a:solidFill>
                  <a:schemeClr val="tx1">
                    <a:lumMod val="75000"/>
                    <a:lumOff val="25000"/>
                  </a:schemeClr>
                </a:solidFill>
              </a:rPr>
              <a:t>аналізує кредитно-модульну і </a:t>
            </a:r>
            <a:r>
              <a:rPr lang="uk-UA" dirty="0" err="1">
                <a:solidFill>
                  <a:schemeClr val="tx1">
                    <a:lumMod val="75000"/>
                    <a:lumOff val="25000"/>
                  </a:schemeClr>
                </a:solidFill>
              </a:rPr>
              <a:t>модульно</a:t>
            </a:r>
            <a:r>
              <a:rPr lang="uk-UA" dirty="0">
                <a:solidFill>
                  <a:schemeClr val="tx1">
                    <a:lumMod val="75000"/>
                    <a:lumOff val="25000"/>
                  </a:schemeClr>
                </a:solidFill>
              </a:rPr>
              <a:t>-рейтингову технології як інноваційні, а групову роботу студентів, групові тренінги, «мозкову атаку», дидактичні ігри, кейс-метод, </a:t>
            </a:r>
            <a:r>
              <a:rPr lang="uk-UA" dirty="0" err="1">
                <a:solidFill>
                  <a:schemeClr val="tx1">
                    <a:lumMod val="75000"/>
                    <a:lumOff val="25000"/>
                  </a:schemeClr>
                </a:solidFill>
              </a:rPr>
              <a:t>мікровикладання</a:t>
            </a:r>
            <a:r>
              <a:rPr lang="uk-UA" dirty="0">
                <a:solidFill>
                  <a:schemeClr val="tx1">
                    <a:lumMod val="75000"/>
                    <a:lumOff val="25000"/>
                  </a:schemeClr>
                </a:solidFill>
              </a:rPr>
              <a:t>, метод «Ток-шоу», «Коло ідей», «Акваріум» вважає інноваційними </a:t>
            </a:r>
            <a:r>
              <a:rPr lang="uk-UA" dirty="0" smtClean="0">
                <a:solidFill>
                  <a:schemeClr val="tx1">
                    <a:lumMod val="75000"/>
                    <a:lumOff val="25000"/>
                  </a:schemeClr>
                </a:solidFill>
              </a:rPr>
              <a:t>методами</a:t>
            </a:r>
          </a:p>
          <a:p>
            <a:pPr algn="just" fontAlgn="auto">
              <a:spcAft>
                <a:spcPts val="0"/>
              </a:spcAft>
              <a:buFont typeface="Wingdings 3" charset="2"/>
              <a:buChar char=""/>
              <a:defRPr/>
            </a:pPr>
            <a:r>
              <a:rPr lang="uk-UA" b="1" dirty="0" smtClean="0">
                <a:solidFill>
                  <a:schemeClr val="tx1">
                    <a:lumMod val="75000"/>
                    <a:lumOff val="25000"/>
                  </a:schemeClr>
                </a:solidFill>
              </a:rPr>
              <a:t>Кочубей </a:t>
            </a:r>
            <a:r>
              <a:rPr lang="uk-UA" b="1" dirty="0">
                <a:solidFill>
                  <a:schemeClr val="tx1">
                    <a:lumMod val="75000"/>
                    <a:lumOff val="25000"/>
                  </a:schemeClr>
                </a:solidFill>
              </a:rPr>
              <a:t>А.В.</a:t>
            </a:r>
            <a:r>
              <a:rPr lang="uk-UA" dirty="0">
                <a:solidFill>
                  <a:schemeClr val="tx1">
                    <a:lumMod val="75000"/>
                    <a:lumOff val="25000"/>
                  </a:schemeClr>
                </a:solidFill>
              </a:rPr>
              <a:t> вважає інтерактивними методами підготовки майбутніх інженерів імітаційні, мотиваційні, пізнавальні та регулятивні, які ґрунтуються на діалогічній взаємодії та «заставляють трудитися інтелект і душу</a:t>
            </a:r>
            <a:r>
              <a:rPr lang="uk-UA" dirty="0" smtClean="0">
                <a:solidFill>
                  <a:schemeClr val="tx1">
                    <a:lumMod val="75000"/>
                    <a:lumOff val="25000"/>
                  </a:schemeClr>
                </a:solidFill>
              </a:rPr>
              <a:t>».</a:t>
            </a:r>
          </a:p>
          <a:p>
            <a:pPr algn="just" fontAlgn="auto">
              <a:spcAft>
                <a:spcPts val="0"/>
              </a:spcAft>
              <a:buFont typeface="Wingdings 3" charset="2"/>
              <a:buChar char=""/>
              <a:defRPr/>
            </a:pPr>
            <a:r>
              <a:rPr lang="uk-UA" b="1" dirty="0" smtClean="0">
                <a:solidFill>
                  <a:schemeClr val="tx1">
                    <a:lumMod val="75000"/>
                    <a:lumOff val="25000"/>
                  </a:schemeClr>
                </a:solidFill>
              </a:rPr>
              <a:t>Луговий В.І. </a:t>
            </a:r>
            <a:r>
              <a:rPr lang="uk-UA" dirty="0" smtClean="0">
                <a:solidFill>
                  <a:schemeClr val="tx1">
                    <a:lumMod val="75000"/>
                    <a:lumOff val="25000"/>
                  </a:schemeClr>
                </a:solidFill>
              </a:rPr>
              <a:t>На </a:t>
            </a:r>
            <a:r>
              <a:rPr lang="uk-UA" dirty="0">
                <a:solidFill>
                  <a:schemeClr val="tx1">
                    <a:lumMod val="75000"/>
                    <a:lumOff val="25000"/>
                  </a:schemeClr>
                </a:solidFill>
              </a:rPr>
              <a:t>основі реалізації програми </a:t>
            </a:r>
            <a:r>
              <a:rPr lang="uk-UA" dirty="0" err="1">
                <a:solidFill>
                  <a:schemeClr val="tx1">
                    <a:lumMod val="75000"/>
                    <a:lumOff val="25000"/>
                  </a:schemeClr>
                </a:solidFill>
              </a:rPr>
              <a:t>Тюнінг</a:t>
            </a:r>
            <a:r>
              <a:rPr lang="uk-UA" dirty="0">
                <a:solidFill>
                  <a:schemeClr val="tx1">
                    <a:lumMod val="75000"/>
                    <a:lumOff val="25000"/>
                  </a:schemeClr>
                </a:solidFill>
              </a:rPr>
              <a:t> «Настроювання освітніх структур в Європі» в Україні, Національного освітнього глосарію: вища освіта</a:t>
            </a:r>
            <a:r>
              <a:rPr lang="uk-UA" dirty="0" smtClean="0">
                <a:solidFill>
                  <a:schemeClr val="tx1">
                    <a:lumMod val="75000"/>
                    <a:lumOff val="25000"/>
                  </a:schemeClr>
                </a:solidFill>
              </a:rPr>
              <a:t>, МСКО-2011</a:t>
            </a:r>
            <a:r>
              <a:rPr lang="uk-UA" dirty="0">
                <a:solidFill>
                  <a:schemeClr val="tx1">
                    <a:lumMod val="75000"/>
                    <a:lumOff val="25000"/>
                  </a:schemeClr>
                </a:solidFill>
              </a:rPr>
              <a:t>,-</a:t>
            </a:r>
            <a:r>
              <a:rPr lang="uk-UA" dirty="0" smtClean="0">
                <a:solidFill>
                  <a:schemeClr val="tx1">
                    <a:lumMod val="75000"/>
                    <a:lumOff val="25000"/>
                  </a:schemeClr>
                </a:solidFill>
              </a:rPr>
              <a:t>2013 чітко </a:t>
            </a:r>
            <a:r>
              <a:rPr lang="uk-UA" dirty="0">
                <a:solidFill>
                  <a:schemeClr val="tx1">
                    <a:lumMod val="75000"/>
                    <a:lumOff val="25000"/>
                  </a:schemeClr>
                </a:solidFill>
              </a:rPr>
              <a:t>узгоджує </a:t>
            </a:r>
            <a:r>
              <a:rPr lang="uk-UA" dirty="0" err="1">
                <a:solidFill>
                  <a:schemeClr val="tx1">
                    <a:lumMod val="75000"/>
                    <a:lumOff val="25000"/>
                  </a:schemeClr>
                </a:solidFill>
              </a:rPr>
              <a:t>поняттєво</a:t>
            </a:r>
            <a:r>
              <a:rPr lang="uk-UA" dirty="0">
                <a:solidFill>
                  <a:schemeClr val="tx1">
                    <a:lumMod val="75000"/>
                    <a:lumOff val="25000"/>
                  </a:schemeClr>
                </a:solidFill>
              </a:rPr>
              <a:t>-термінологічний апарат щодо інноваційних видів навчальної діяльності в контексті </a:t>
            </a:r>
            <a:r>
              <a:rPr lang="uk-UA" dirty="0" err="1">
                <a:solidFill>
                  <a:schemeClr val="tx1">
                    <a:lumMod val="75000"/>
                    <a:lumOff val="25000"/>
                  </a:schemeClr>
                </a:solidFill>
              </a:rPr>
              <a:t>компетентнісного</a:t>
            </a:r>
            <a:r>
              <a:rPr lang="uk-UA" dirty="0">
                <a:solidFill>
                  <a:schemeClr val="tx1">
                    <a:lumMod val="75000"/>
                    <a:lumOff val="25000"/>
                  </a:schemeClr>
                </a:solidFill>
              </a:rPr>
              <a:t> </a:t>
            </a:r>
            <a:r>
              <a:rPr lang="uk-UA" dirty="0" smtClean="0">
                <a:solidFill>
                  <a:schemeClr val="tx1">
                    <a:lumMod val="75000"/>
                    <a:lumOff val="25000"/>
                  </a:schemeClr>
                </a:solidFill>
              </a:rPr>
              <a:t>підходу.</a:t>
            </a:r>
            <a:endParaRPr lang="ru-RU"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609600"/>
            <a:ext cx="8842375" cy="1320800"/>
          </a:xfrm>
        </p:spPr>
        <p:txBody>
          <a:bodyPr rtlCol="0">
            <a:noAutofit/>
          </a:bodyPr>
          <a:lstStyle/>
          <a:p>
            <a:pPr algn="just" fontAlgn="auto">
              <a:spcAft>
                <a:spcPts val="0"/>
              </a:spcAft>
              <a:defRPr/>
            </a:pPr>
            <a:r>
              <a:rPr lang="ru-RU" sz="2400" b="1" dirty="0" err="1">
                <a:solidFill>
                  <a:schemeClr val="accent2">
                    <a:lumMod val="75000"/>
                  </a:schemeClr>
                </a:solidFill>
              </a:rPr>
              <a:t>Інтерактивне</a:t>
            </a:r>
            <a:r>
              <a:rPr lang="ru-RU" sz="2400" b="1" dirty="0">
                <a:solidFill>
                  <a:schemeClr val="accent2">
                    <a:lumMod val="75000"/>
                  </a:schemeClr>
                </a:solidFill>
              </a:rPr>
              <a:t> </a:t>
            </a:r>
            <a:r>
              <a:rPr lang="ru-RU" sz="2400" b="1" dirty="0" err="1">
                <a:solidFill>
                  <a:schemeClr val="accent2">
                    <a:lumMod val="75000"/>
                  </a:schemeClr>
                </a:solidFill>
              </a:rPr>
              <a:t>навчання</a:t>
            </a:r>
            <a:r>
              <a:rPr lang="ru-RU" sz="2400" b="1" dirty="0">
                <a:solidFill>
                  <a:schemeClr val="accent2">
                    <a:lumMod val="75000"/>
                  </a:schemeClr>
                </a:solidFill>
              </a:rPr>
              <a:t> («</a:t>
            </a:r>
            <a:r>
              <a:rPr lang="en-US" sz="2400" b="1" dirty="0">
                <a:solidFill>
                  <a:schemeClr val="accent2">
                    <a:lumMod val="75000"/>
                  </a:schemeClr>
                </a:solidFill>
              </a:rPr>
              <a:t>inter» - </a:t>
            </a:r>
            <a:r>
              <a:rPr lang="ru-RU" sz="2400" b="1" dirty="0" err="1">
                <a:solidFill>
                  <a:schemeClr val="accent2">
                    <a:lumMod val="75000"/>
                  </a:schemeClr>
                </a:solidFill>
              </a:rPr>
              <a:t>взаємний</a:t>
            </a:r>
            <a:r>
              <a:rPr lang="ru-RU" sz="2400" b="1" dirty="0">
                <a:solidFill>
                  <a:schemeClr val="accent2">
                    <a:lumMod val="75000"/>
                  </a:schemeClr>
                </a:solidFill>
              </a:rPr>
              <a:t>, «</a:t>
            </a:r>
            <a:r>
              <a:rPr lang="en-US" sz="2400" b="1" dirty="0">
                <a:solidFill>
                  <a:schemeClr val="accent2">
                    <a:lumMod val="75000"/>
                  </a:schemeClr>
                </a:solidFill>
              </a:rPr>
              <a:t>act» - </a:t>
            </a:r>
            <a:r>
              <a:rPr lang="ru-RU" sz="2400" b="1" dirty="0" err="1">
                <a:solidFill>
                  <a:schemeClr val="accent2">
                    <a:lumMod val="75000"/>
                  </a:schemeClr>
                </a:solidFill>
              </a:rPr>
              <a:t>діяти</a:t>
            </a:r>
            <a:r>
              <a:rPr lang="ru-RU" sz="2400" b="1" dirty="0">
                <a:solidFill>
                  <a:schemeClr val="accent2">
                    <a:lumMod val="75000"/>
                  </a:schemeClr>
                </a:solidFill>
              </a:rPr>
              <a:t>)</a:t>
            </a:r>
            <a:r>
              <a:rPr lang="ru-RU" sz="2400" dirty="0">
                <a:solidFill>
                  <a:schemeClr val="accent2">
                    <a:lumMod val="75000"/>
                  </a:schemeClr>
                </a:solidFill>
              </a:rPr>
              <a:t> – </a:t>
            </a:r>
            <a:r>
              <a:rPr lang="ru-RU" sz="2400" dirty="0" err="1">
                <a:solidFill>
                  <a:schemeClr val="accent2">
                    <a:lumMod val="75000"/>
                  </a:schemeClr>
                </a:solidFill>
              </a:rPr>
              <a:t>це</a:t>
            </a:r>
            <a:r>
              <a:rPr lang="ru-RU" sz="2400" dirty="0">
                <a:solidFill>
                  <a:schemeClr val="accent2">
                    <a:lumMod val="75000"/>
                  </a:schemeClr>
                </a:solidFill>
              </a:rPr>
              <a:t> </a:t>
            </a:r>
            <a:r>
              <a:rPr lang="ru-RU" sz="2400" dirty="0" err="1">
                <a:solidFill>
                  <a:schemeClr val="accent2">
                    <a:lumMod val="75000"/>
                  </a:schemeClr>
                </a:solidFill>
              </a:rPr>
              <a:t>спеціальна</a:t>
            </a:r>
            <a:r>
              <a:rPr lang="ru-RU" sz="2400" dirty="0">
                <a:solidFill>
                  <a:schemeClr val="accent2">
                    <a:lumMod val="75000"/>
                  </a:schemeClr>
                </a:solidFill>
              </a:rPr>
              <a:t> форма </a:t>
            </a:r>
            <a:r>
              <a:rPr lang="ru-RU" sz="2400" dirty="0" err="1">
                <a:solidFill>
                  <a:schemeClr val="accent2">
                    <a:lumMod val="75000"/>
                  </a:schemeClr>
                </a:solidFill>
              </a:rPr>
              <a:t>організації</a:t>
            </a:r>
            <a:r>
              <a:rPr lang="ru-RU" sz="2400" dirty="0">
                <a:solidFill>
                  <a:schemeClr val="accent2">
                    <a:lumMod val="75000"/>
                  </a:schemeClr>
                </a:solidFill>
              </a:rPr>
              <a:t> </a:t>
            </a:r>
            <a:r>
              <a:rPr lang="ru-RU" sz="2400" dirty="0" err="1">
                <a:solidFill>
                  <a:schemeClr val="accent2">
                    <a:lumMod val="75000"/>
                  </a:schemeClr>
                </a:solidFill>
              </a:rPr>
              <a:t>пізнавальної</a:t>
            </a:r>
            <a:r>
              <a:rPr lang="ru-RU" sz="2400" dirty="0">
                <a:solidFill>
                  <a:schemeClr val="accent2">
                    <a:lumMod val="75000"/>
                  </a:schemeClr>
                </a:solidFill>
              </a:rPr>
              <a:t> </a:t>
            </a:r>
            <a:r>
              <a:rPr lang="ru-RU" sz="2400" dirty="0" err="1">
                <a:solidFill>
                  <a:schemeClr val="accent2">
                    <a:lumMod val="75000"/>
                  </a:schemeClr>
                </a:solidFill>
              </a:rPr>
              <a:t>діяльності</a:t>
            </a:r>
            <a:r>
              <a:rPr lang="ru-RU" sz="2400" dirty="0">
                <a:solidFill>
                  <a:schemeClr val="accent2">
                    <a:lumMod val="75000"/>
                  </a:schemeClr>
                </a:solidFill>
              </a:rPr>
              <a:t>, </a:t>
            </a:r>
            <a:r>
              <a:rPr lang="ru-RU" sz="2400" dirty="0" err="1">
                <a:solidFill>
                  <a:schemeClr val="accent2">
                    <a:lumMod val="75000"/>
                  </a:schemeClr>
                </a:solidFill>
              </a:rPr>
              <a:t>що</a:t>
            </a:r>
            <a:r>
              <a:rPr lang="ru-RU" sz="2400" dirty="0">
                <a:solidFill>
                  <a:schemeClr val="accent2">
                    <a:lumMod val="75000"/>
                  </a:schemeClr>
                </a:solidFill>
              </a:rPr>
              <a:t> </a:t>
            </a:r>
            <a:r>
              <a:rPr lang="ru-RU" sz="2400" dirty="0" err="1">
                <a:solidFill>
                  <a:schemeClr val="accent2">
                    <a:lumMod val="75000"/>
                  </a:schemeClr>
                </a:solidFill>
              </a:rPr>
              <a:t>передбачає</a:t>
            </a:r>
            <a:r>
              <a:rPr lang="ru-RU" sz="2400" dirty="0">
                <a:solidFill>
                  <a:schemeClr val="accent2">
                    <a:lumMod val="75000"/>
                  </a:schemeClr>
                </a:solidFill>
              </a:rPr>
              <a:t> </a:t>
            </a:r>
            <a:r>
              <a:rPr lang="ru-RU" sz="2400" dirty="0" err="1">
                <a:solidFill>
                  <a:schemeClr val="accent2">
                    <a:lumMod val="75000"/>
                  </a:schemeClr>
                </a:solidFill>
              </a:rPr>
              <a:t>створення</a:t>
            </a:r>
            <a:r>
              <a:rPr lang="ru-RU" sz="2400" dirty="0">
                <a:solidFill>
                  <a:schemeClr val="accent2">
                    <a:lumMod val="75000"/>
                  </a:schemeClr>
                </a:solidFill>
              </a:rPr>
              <a:t> </a:t>
            </a:r>
            <a:r>
              <a:rPr lang="ru-RU" sz="2400" dirty="0" err="1">
                <a:solidFill>
                  <a:schemeClr val="accent2">
                    <a:lumMod val="75000"/>
                  </a:schemeClr>
                </a:solidFill>
              </a:rPr>
              <a:t>комфортних</a:t>
            </a:r>
            <a:r>
              <a:rPr lang="ru-RU" sz="2400" dirty="0">
                <a:solidFill>
                  <a:schemeClr val="accent2">
                    <a:lumMod val="75000"/>
                  </a:schemeClr>
                </a:solidFill>
              </a:rPr>
              <a:t> умов </a:t>
            </a:r>
            <a:r>
              <a:rPr lang="ru-RU" sz="2400" dirty="0" err="1">
                <a:solidFill>
                  <a:schemeClr val="accent2">
                    <a:lumMod val="75000"/>
                  </a:schemeClr>
                </a:solidFill>
              </a:rPr>
              <a:t>навчання</a:t>
            </a:r>
            <a:r>
              <a:rPr lang="ru-RU" sz="2400" dirty="0">
                <a:solidFill>
                  <a:schemeClr val="accent2">
                    <a:lumMod val="75000"/>
                  </a:schemeClr>
                </a:solidFill>
              </a:rPr>
              <a:t>, за </a:t>
            </a:r>
            <a:r>
              <a:rPr lang="ru-RU" sz="2400" dirty="0" err="1">
                <a:solidFill>
                  <a:schemeClr val="accent2">
                    <a:lumMod val="75000"/>
                  </a:schemeClr>
                </a:solidFill>
              </a:rPr>
              <a:t>яких</a:t>
            </a:r>
            <a:r>
              <a:rPr lang="ru-RU" sz="2400" dirty="0">
                <a:solidFill>
                  <a:schemeClr val="accent2">
                    <a:lumMod val="75000"/>
                  </a:schemeClr>
                </a:solidFill>
              </a:rPr>
              <a:t> студент </a:t>
            </a:r>
            <a:r>
              <a:rPr lang="ru-RU" sz="2400" dirty="0" err="1">
                <a:solidFill>
                  <a:schemeClr val="accent2">
                    <a:lumMod val="75000"/>
                  </a:schemeClr>
                </a:solidFill>
              </a:rPr>
              <a:t>відчуває</a:t>
            </a:r>
            <a:r>
              <a:rPr lang="ru-RU" sz="2400" dirty="0">
                <a:solidFill>
                  <a:schemeClr val="accent2">
                    <a:lumMod val="75000"/>
                  </a:schemeClr>
                </a:solidFill>
              </a:rPr>
              <a:t> свою </a:t>
            </a:r>
            <a:r>
              <a:rPr lang="ru-RU" sz="2400" dirty="0" err="1">
                <a:solidFill>
                  <a:schemeClr val="accent2">
                    <a:lumMod val="75000"/>
                  </a:schemeClr>
                </a:solidFill>
              </a:rPr>
              <a:t>успішність</a:t>
            </a:r>
            <a:r>
              <a:rPr lang="ru-RU" sz="2400" dirty="0">
                <a:solidFill>
                  <a:schemeClr val="accent2">
                    <a:lumMod val="75000"/>
                  </a:schemeClr>
                </a:solidFill>
              </a:rPr>
              <a:t> та </a:t>
            </a:r>
            <a:r>
              <a:rPr lang="ru-RU" sz="2400" dirty="0" err="1">
                <a:solidFill>
                  <a:schemeClr val="accent2">
                    <a:lumMod val="75000"/>
                  </a:schemeClr>
                </a:solidFill>
              </a:rPr>
              <a:t>інтелектуальну</a:t>
            </a:r>
            <a:r>
              <a:rPr lang="ru-RU" sz="2400" dirty="0">
                <a:solidFill>
                  <a:schemeClr val="accent2">
                    <a:lumMod val="75000"/>
                  </a:schemeClr>
                </a:solidFill>
              </a:rPr>
              <a:t> </a:t>
            </a:r>
            <a:r>
              <a:rPr lang="ru-RU" sz="2400" dirty="0" err="1">
                <a:solidFill>
                  <a:schemeClr val="accent2">
                    <a:lumMod val="75000"/>
                  </a:schemeClr>
                </a:solidFill>
              </a:rPr>
              <a:t>спроможність</a:t>
            </a:r>
            <a:endParaRPr lang="ru-RU" sz="2400" dirty="0">
              <a:solidFill>
                <a:schemeClr val="accent2">
                  <a:lumMod val="75000"/>
                </a:schemeClr>
              </a:solidFill>
            </a:endParaRPr>
          </a:p>
        </p:txBody>
      </p:sp>
      <p:sp>
        <p:nvSpPr>
          <p:cNvPr id="3" name="Объект 2"/>
          <p:cNvSpPr>
            <a:spLocks noGrp="1"/>
          </p:cNvSpPr>
          <p:nvPr>
            <p:ph idx="1"/>
          </p:nvPr>
        </p:nvSpPr>
        <p:spPr>
          <a:xfrm>
            <a:off x="677863" y="2649538"/>
            <a:ext cx="8596312" cy="3905250"/>
          </a:xfrm>
        </p:spPr>
        <p:txBody>
          <a:bodyPr rtlCol="0">
            <a:normAutofit/>
          </a:bodyPr>
          <a:lstStyle/>
          <a:p>
            <a:pPr marL="0" indent="0" fontAlgn="auto">
              <a:spcAft>
                <a:spcPts val="0"/>
              </a:spcAft>
              <a:buFont typeface="Wingdings 3" charset="2"/>
              <a:buNone/>
              <a:defRPr/>
            </a:pPr>
            <a:r>
              <a:rPr lang="uk-UA" sz="2000" dirty="0">
                <a:solidFill>
                  <a:schemeClr val="accent2">
                    <a:lumMod val="75000"/>
                  </a:schemeClr>
                </a:solidFill>
              </a:rPr>
              <a:t>Найпоширенішими серед таких методів є :</a:t>
            </a:r>
            <a:endParaRPr lang="uk-UA" sz="2000" dirty="0" smtClean="0">
              <a:solidFill>
                <a:schemeClr val="accent2">
                  <a:lumMod val="75000"/>
                </a:schemeClr>
              </a:solidFill>
            </a:endParaRPr>
          </a:p>
          <a:p>
            <a:pPr fontAlgn="auto">
              <a:spcAft>
                <a:spcPts val="0"/>
              </a:spcAft>
              <a:buFont typeface="Wingdings 3" charset="2"/>
              <a:buChar char=""/>
              <a:defRPr/>
            </a:pPr>
            <a:r>
              <a:rPr lang="uk-UA" b="1" dirty="0">
                <a:solidFill>
                  <a:schemeClr val="tx1">
                    <a:lumMod val="75000"/>
                    <a:lumOff val="25000"/>
                  </a:schemeClr>
                </a:solidFill>
              </a:rPr>
              <a:t>метод </a:t>
            </a:r>
            <a:r>
              <a:rPr lang="uk-UA" b="1" dirty="0" smtClean="0">
                <a:solidFill>
                  <a:schemeClr val="tx1">
                    <a:lumMod val="75000"/>
                    <a:lumOff val="25000"/>
                  </a:schemeClr>
                </a:solidFill>
              </a:rPr>
              <a:t>проектів</a:t>
            </a:r>
            <a:r>
              <a:rPr lang="en-US" b="1" dirty="0" smtClean="0">
                <a:solidFill>
                  <a:schemeClr val="tx1">
                    <a:lumMod val="75000"/>
                    <a:lumOff val="25000"/>
                  </a:schemeClr>
                </a:solidFill>
              </a:rPr>
              <a:t>;</a:t>
            </a:r>
            <a:endParaRPr lang="uk-UA" b="1" dirty="0">
              <a:solidFill>
                <a:schemeClr val="tx1">
                  <a:lumMod val="75000"/>
                  <a:lumOff val="25000"/>
                </a:schemeClr>
              </a:solidFill>
            </a:endParaRPr>
          </a:p>
          <a:p>
            <a:pPr fontAlgn="auto">
              <a:spcAft>
                <a:spcPts val="0"/>
              </a:spcAft>
              <a:buFont typeface="Wingdings 3" charset="2"/>
              <a:buChar char=""/>
              <a:defRPr/>
            </a:pPr>
            <a:r>
              <a:rPr lang="uk-UA" b="1" dirty="0" smtClean="0">
                <a:solidFill>
                  <a:schemeClr val="tx1">
                    <a:lumMod val="75000"/>
                    <a:lumOff val="25000"/>
                  </a:schemeClr>
                </a:solidFill>
              </a:rPr>
              <a:t>групові обговорення</a:t>
            </a:r>
            <a:r>
              <a:rPr lang="en-US" b="1" dirty="0">
                <a:solidFill>
                  <a:schemeClr val="tx1">
                    <a:lumMod val="75000"/>
                    <a:lumOff val="25000"/>
                  </a:schemeClr>
                </a:solidFill>
              </a:rPr>
              <a:t>;</a:t>
            </a:r>
            <a:endParaRPr lang="uk-UA" b="1" dirty="0" smtClean="0">
              <a:solidFill>
                <a:schemeClr val="tx1">
                  <a:lumMod val="75000"/>
                  <a:lumOff val="25000"/>
                </a:schemeClr>
              </a:solidFill>
            </a:endParaRPr>
          </a:p>
          <a:p>
            <a:pPr fontAlgn="auto">
              <a:spcAft>
                <a:spcPts val="0"/>
              </a:spcAft>
              <a:buFont typeface="Wingdings 3" charset="2"/>
              <a:buChar char=""/>
              <a:defRPr/>
            </a:pPr>
            <a:r>
              <a:rPr lang="uk-UA" b="1" dirty="0" smtClean="0">
                <a:solidFill>
                  <a:schemeClr val="tx1">
                    <a:lumMod val="75000"/>
                    <a:lumOff val="25000"/>
                  </a:schemeClr>
                </a:solidFill>
              </a:rPr>
              <a:t>«</a:t>
            </a:r>
            <a:r>
              <a:rPr lang="uk-UA" b="1" dirty="0">
                <a:solidFill>
                  <a:schemeClr val="tx1">
                    <a:lumMod val="75000"/>
                    <a:lumOff val="25000"/>
                  </a:schemeClr>
                </a:solidFill>
              </a:rPr>
              <a:t>мозковий </a:t>
            </a:r>
            <a:r>
              <a:rPr lang="uk-UA" b="1" dirty="0" smtClean="0">
                <a:solidFill>
                  <a:schemeClr val="tx1">
                    <a:lumMod val="75000"/>
                    <a:lumOff val="25000"/>
                  </a:schemeClr>
                </a:solidFill>
              </a:rPr>
              <a:t>штурм</a:t>
            </a:r>
            <a:r>
              <a:rPr lang="en-US" b="1" dirty="0">
                <a:solidFill>
                  <a:schemeClr val="tx1">
                    <a:lumMod val="75000"/>
                    <a:lumOff val="25000"/>
                  </a:schemeClr>
                </a:solidFill>
              </a:rPr>
              <a:t>;</a:t>
            </a:r>
            <a:endParaRPr lang="uk-UA" b="1" dirty="0" smtClean="0">
              <a:solidFill>
                <a:schemeClr val="tx1">
                  <a:lumMod val="75000"/>
                  <a:lumOff val="25000"/>
                </a:schemeClr>
              </a:solidFill>
            </a:endParaRPr>
          </a:p>
          <a:p>
            <a:pPr fontAlgn="auto">
              <a:spcAft>
                <a:spcPts val="0"/>
              </a:spcAft>
              <a:buFont typeface="Wingdings 3" charset="2"/>
              <a:buChar char=""/>
              <a:defRPr/>
            </a:pPr>
            <a:r>
              <a:rPr lang="uk-UA" b="1" dirty="0" smtClean="0">
                <a:solidFill>
                  <a:schemeClr val="tx1">
                    <a:lumMod val="75000"/>
                    <a:lumOff val="25000"/>
                  </a:schemeClr>
                </a:solidFill>
              </a:rPr>
              <a:t>ділові </a:t>
            </a:r>
            <a:r>
              <a:rPr lang="uk-UA" b="1" dirty="0">
                <a:solidFill>
                  <a:schemeClr val="tx1">
                    <a:lumMod val="75000"/>
                    <a:lumOff val="25000"/>
                  </a:schemeClr>
                </a:solidFill>
              </a:rPr>
              <a:t>та рольові </a:t>
            </a:r>
            <a:r>
              <a:rPr lang="uk-UA" b="1" dirty="0" smtClean="0">
                <a:solidFill>
                  <a:schemeClr val="tx1">
                    <a:lumMod val="75000"/>
                    <a:lumOff val="25000"/>
                  </a:schemeClr>
                </a:solidFill>
              </a:rPr>
              <a:t>ігри</a:t>
            </a:r>
            <a:r>
              <a:rPr lang="en-US" b="1" dirty="0">
                <a:solidFill>
                  <a:schemeClr val="tx1">
                    <a:lumMod val="75000"/>
                    <a:lumOff val="25000"/>
                  </a:schemeClr>
                </a:solidFill>
              </a:rPr>
              <a:t>;</a:t>
            </a:r>
            <a:endParaRPr lang="uk-UA" b="1" dirty="0" smtClean="0">
              <a:solidFill>
                <a:schemeClr val="tx1">
                  <a:lumMod val="75000"/>
                  <a:lumOff val="25000"/>
                </a:schemeClr>
              </a:solidFill>
            </a:endParaRPr>
          </a:p>
          <a:p>
            <a:pPr fontAlgn="auto">
              <a:spcAft>
                <a:spcPts val="0"/>
              </a:spcAft>
              <a:buFont typeface="Wingdings 3" charset="2"/>
              <a:buChar char=""/>
              <a:defRPr/>
            </a:pPr>
            <a:r>
              <a:rPr lang="uk-UA" b="1" dirty="0" err="1" smtClean="0">
                <a:solidFill>
                  <a:schemeClr val="tx1">
                    <a:lumMod val="75000"/>
                    <a:lumOff val="25000"/>
                  </a:schemeClr>
                </a:solidFill>
              </a:rPr>
              <a:t>баскет</a:t>
            </a:r>
            <a:r>
              <a:rPr lang="uk-UA" b="1" dirty="0" smtClean="0">
                <a:solidFill>
                  <a:schemeClr val="tx1">
                    <a:lumMod val="75000"/>
                    <a:lumOff val="25000"/>
                  </a:schemeClr>
                </a:solidFill>
              </a:rPr>
              <a:t>-метод </a:t>
            </a:r>
            <a:r>
              <a:rPr lang="uk-UA" b="1" dirty="0">
                <a:solidFill>
                  <a:schemeClr val="tx1">
                    <a:lumMod val="75000"/>
                    <a:lumOff val="25000"/>
                  </a:schemeClr>
                </a:solidFill>
              </a:rPr>
              <a:t>(метод навчання на основі імітації ситуації</a:t>
            </a:r>
            <a:r>
              <a:rPr lang="uk-UA" b="1" dirty="0" smtClean="0">
                <a:solidFill>
                  <a:schemeClr val="tx1">
                    <a:lumMod val="75000"/>
                    <a:lumOff val="25000"/>
                  </a:schemeClr>
                </a:solidFill>
              </a:rPr>
              <a:t>)</a:t>
            </a:r>
            <a:r>
              <a:rPr lang="en-US" b="1" dirty="0" smtClean="0">
                <a:solidFill>
                  <a:schemeClr val="tx1">
                    <a:lumMod val="75000"/>
                    <a:lumOff val="25000"/>
                  </a:schemeClr>
                </a:solidFill>
              </a:rPr>
              <a:t>;</a:t>
            </a:r>
            <a:endParaRPr lang="uk-UA" b="1" dirty="0" smtClean="0">
              <a:solidFill>
                <a:schemeClr val="tx1">
                  <a:lumMod val="75000"/>
                  <a:lumOff val="25000"/>
                </a:schemeClr>
              </a:solidFill>
            </a:endParaRPr>
          </a:p>
          <a:p>
            <a:pPr fontAlgn="auto">
              <a:spcAft>
                <a:spcPts val="0"/>
              </a:spcAft>
              <a:buFont typeface="Wingdings 3" charset="2"/>
              <a:buChar char=""/>
              <a:defRPr/>
            </a:pPr>
            <a:r>
              <a:rPr lang="uk-UA" b="1" dirty="0" smtClean="0">
                <a:solidFill>
                  <a:schemeClr val="tx1">
                    <a:lumMod val="75000"/>
                    <a:lumOff val="25000"/>
                  </a:schemeClr>
                </a:solidFill>
              </a:rPr>
              <a:t>тренінг-навчання</a:t>
            </a:r>
            <a:r>
              <a:rPr lang="en-US" b="1" dirty="0" smtClean="0">
                <a:solidFill>
                  <a:schemeClr val="tx1">
                    <a:lumMod val="75000"/>
                    <a:lumOff val="25000"/>
                  </a:schemeClr>
                </a:solidFill>
              </a:rPr>
              <a:t>;</a:t>
            </a:r>
            <a:endParaRPr lang="uk-UA" b="1" dirty="0" smtClean="0">
              <a:solidFill>
                <a:schemeClr val="tx1">
                  <a:lumMod val="75000"/>
                  <a:lumOff val="25000"/>
                </a:schemeClr>
              </a:solidFill>
            </a:endParaRPr>
          </a:p>
          <a:p>
            <a:pPr fontAlgn="auto">
              <a:spcAft>
                <a:spcPts val="0"/>
              </a:spcAft>
              <a:buFont typeface="Wingdings 3" charset="2"/>
              <a:buChar char=""/>
              <a:defRPr/>
            </a:pPr>
            <a:r>
              <a:rPr lang="uk-UA" b="1" dirty="0" smtClean="0">
                <a:solidFill>
                  <a:schemeClr val="tx1">
                    <a:lumMod val="75000"/>
                    <a:lumOff val="25000"/>
                  </a:schemeClr>
                </a:solidFill>
              </a:rPr>
              <a:t>практичний</a:t>
            </a:r>
            <a:r>
              <a:rPr lang="en-US" b="1" dirty="0">
                <a:solidFill>
                  <a:schemeClr val="tx1">
                    <a:lumMod val="75000"/>
                    <a:lumOff val="25000"/>
                  </a:schemeClr>
                </a:solidFill>
              </a:rPr>
              <a:t>.</a:t>
            </a:r>
            <a:endParaRPr lang="ru-RU" b="1"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uk-UA" sz="2700" dirty="0">
                <a:solidFill>
                  <a:schemeClr val="accent2">
                    <a:lumMod val="75000"/>
                  </a:schemeClr>
                </a:solidFill>
              </a:rPr>
              <a:t>«</a:t>
            </a:r>
            <a:r>
              <a:rPr lang="uk-UA" sz="2700" b="1" dirty="0">
                <a:solidFill>
                  <a:schemeClr val="accent2">
                    <a:lumMod val="75000"/>
                  </a:schemeClr>
                </a:solidFill>
              </a:rPr>
              <a:t>Піраміда методів навчання</a:t>
            </a:r>
            <a:r>
              <a:rPr lang="uk-UA" sz="2700" dirty="0">
                <a:solidFill>
                  <a:schemeClr val="accent2">
                    <a:lumMod val="75000"/>
                  </a:schemeClr>
                </a:solidFill>
              </a:rPr>
              <a:t>» - залежність якості засвоєння знань від методів навчання.</a:t>
            </a:r>
            <a:r>
              <a:rPr lang="ru-RU" dirty="0"/>
              <a:t/>
            </a:r>
            <a:br>
              <a:rPr lang="ru-RU" dirty="0"/>
            </a:br>
            <a:endParaRPr lang="ru-RU" dirty="0"/>
          </a:p>
        </p:txBody>
      </p:sp>
      <p:pic>
        <p:nvPicPr>
          <p:cNvPr id="13315" name="Рисунок 9" descr="Вырезка экрана"/>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65275" y="1930400"/>
            <a:ext cx="68199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220</TotalTime>
  <Words>1564</Words>
  <Application>Microsoft Office PowerPoint</Application>
  <PresentationFormat>Широкоэкранный</PresentationFormat>
  <Paragraphs>181</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Times New Roman</vt:lpstr>
      <vt:lpstr>Trebuchet MS</vt:lpstr>
      <vt:lpstr>Wingdings 3</vt:lpstr>
      <vt:lpstr>Грань</vt:lpstr>
      <vt:lpstr>Інноваційні методи навчання у ВНЗ в контексті реалізації академічної мобільності викладача </vt:lpstr>
      <vt:lpstr>Мета статті – дати узагальнену характеристику освітніх інновацій, уточнити сутність та особливості інноваційних методів навчання майбутніх фахівців.</vt:lpstr>
      <vt:lpstr>Інновація освіти – введення нового в цілі, зміст, методи і форми навчання і виховання</vt:lpstr>
      <vt:lpstr>Таким чином, основний критерій інноваційності освіти – зміна цілей, тобто змісту освіти та його результатів як основних складових діяльності педагога і того, хто навчається:</vt:lpstr>
      <vt:lpstr>Характерною ознакою інноваційної освіти є особистісно-орієнтоване навчання, які підпорядковані таким закономірностям :</vt:lpstr>
      <vt:lpstr>Інтернаціоналізація</vt:lpstr>
      <vt:lpstr>У науково-методичній літературі є різні підходи до класифікації інноваційних методів навчання:</vt:lpstr>
      <vt:lpstr>Інтерактивне навчання («inter» - взаємний, «act» - діяти) – це спеціальна форма організації пізнавальної діяльності, що передбачає створення комфортних умов навчання, за яких студент відчуває свою успішність та інтелектуальну спроможність</vt:lpstr>
      <vt:lpstr>«Піраміда методів навчання» - залежність якості засвоєння знань від методів навчання. </vt:lpstr>
      <vt:lpstr>Класифікація технологій активного навчання </vt:lpstr>
      <vt:lpstr>Деякі інтерактивні технології навчання</vt:lpstr>
      <vt:lpstr>Презентация PowerPoint</vt:lpstr>
      <vt:lpstr>Презентация PowerPoint</vt:lpstr>
      <vt:lpstr>Переваги і недоліки методу кейсів </vt:lpstr>
      <vt:lpstr>Дидактичні цілі заняття та відповідні їм методи навчання </vt:lpstr>
      <vt:lpstr>Висновки.</vt:lpstr>
      <vt:lpstr>Презентация PowerPoint</vt:lpstr>
      <vt:lpstr>Успішне запровадження інноваційних методів навчання вимагає системної роботи, під час якої необхідно:</vt:lpstr>
      <vt:lpstr>Дякую за увагу!</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Інноваційні методи навчання у ВНЗ як інструмент інтернаціоналізації вищої освіти України</dc:title>
  <dc:creator>Mexisko</dc:creator>
  <cp:lastModifiedBy>Mexisko</cp:lastModifiedBy>
  <cp:revision>34</cp:revision>
  <dcterms:created xsi:type="dcterms:W3CDTF">2015-02-23T15:29:19Z</dcterms:created>
  <dcterms:modified xsi:type="dcterms:W3CDTF">2015-04-29T18:50:24Z</dcterms:modified>
</cp:coreProperties>
</file>