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9" r:id="rId19"/>
    <p:sldId id="273" r:id="rId20"/>
    <p:sldId id="274" r:id="rId21"/>
    <p:sldId id="275" r:id="rId22"/>
    <p:sldId id="276" r:id="rId23"/>
    <p:sldId id="280" r:id="rId24"/>
    <p:sldId id="277" r:id="rId25"/>
    <p:sldId id="278"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E39"/>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08.09.2014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725C68B6-61C2-468F-89AB-4B9F7531AA68}" type="slidenum">
              <a:rPr lang="ru-RU" smtClean="0"/>
              <a:pPr/>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725C68B6-61C2-468F-89AB-4B9F7531AA68}" type="slidenum">
              <a:rPr lang="ru-RU" smtClean="0"/>
              <a:pPr/>
              <a:t>‹#›</a:t>
            </a:fld>
            <a:endParaRPr lang="ru-RU"/>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08.09.2014</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5B106E36-FD25-4E2D-B0AA-010F637433A0}" type="datetimeFigureOut">
              <a:rPr lang="ru-RU" smtClean="0"/>
              <a:pPr/>
              <a:t>08.09.2014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5B106E36-FD25-4E2D-B0AA-010F637433A0}" type="datetimeFigureOut">
              <a:rPr lang="ru-RU" smtClean="0"/>
              <a:pPr/>
              <a:t>08.09.2014</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725C68B6-61C2-468F-89AB-4B9F7531AA68}" type="slidenum">
              <a:rPr lang="ru-RU" smtClean="0"/>
              <a:pPr/>
              <a:t>‹#›</a:t>
            </a:fld>
            <a:endParaRPr lang="ru-RU"/>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08.09.2014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5B106E36-FD25-4E2D-B0AA-010F637433A0}" type="datetimeFigureOut">
              <a:rPr lang="ru-RU" smtClean="0"/>
              <a:pPr/>
              <a:t>08.09.2014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08.09.2014</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5B106E36-FD25-4E2D-B0AA-010F637433A0}" type="datetimeFigureOut">
              <a:rPr lang="ru-RU" smtClean="0"/>
              <a:pPr/>
              <a:t>08.09.2014</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B106E36-FD25-4E2D-B0AA-010F637433A0}" type="datetimeFigureOut">
              <a:rPr lang="ru-RU" smtClean="0"/>
              <a:pPr/>
              <a:t>08.09.2014</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25C68B6-61C2-468F-89AB-4B9F7531AA68}" type="slidenum">
              <a:rPr lang="ru-RU" smtClean="0"/>
              <a:pPr/>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uk-UA" dirty="0" smtClean="0"/>
              <a:t>Михайло </a:t>
            </a:r>
            <a:r>
              <a:rPr lang="uk-UA" dirty="0" err="1" smtClean="0"/>
              <a:t>савчин</a:t>
            </a:r>
            <a:r>
              <a:rPr lang="uk-UA" dirty="0" smtClean="0"/>
              <a:t>,</a:t>
            </a:r>
          </a:p>
          <a:p>
            <a:r>
              <a:rPr lang="uk-UA" dirty="0" err="1" smtClean="0"/>
              <a:t>д</a:t>
            </a:r>
            <a:r>
              <a:rPr lang="uk-UA" dirty="0" err="1" smtClean="0"/>
              <a:t>.ю.н</a:t>
            </a:r>
            <a:r>
              <a:rPr lang="uk-UA" dirty="0" smtClean="0"/>
              <a:t>, </a:t>
            </a:r>
            <a:r>
              <a:rPr lang="uk-UA" dirty="0" smtClean="0"/>
              <a:t>проф. </a:t>
            </a:r>
            <a:r>
              <a:rPr lang="uk-UA" dirty="0" err="1" smtClean="0"/>
              <a:t>УжНУ</a:t>
            </a:r>
            <a:endParaRPr lang="uk-UA" dirty="0"/>
          </a:p>
        </p:txBody>
      </p:sp>
      <p:sp>
        <p:nvSpPr>
          <p:cNvPr id="2" name="Заголовок 1"/>
          <p:cNvSpPr>
            <a:spLocks noGrp="1"/>
          </p:cNvSpPr>
          <p:nvPr>
            <p:ph type="ctrTitle"/>
          </p:nvPr>
        </p:nvSpPr>
        <p:spPr/>
        <p:txBody>
          <a:bodyPr>
            <a:normAutofit fontScale="90000"/>
          </a:bodyPr>
          <a:lstStyle/>
          <a:p>
            <a:r>
              <a:rPr lang="ru-RU" b="1" i="1" dirty="0" err="1" smtClean="0"/>
              <a:t>Джерела</a:t>
            </a:r>
            <a:r>
              <a:rPr lang="ru-RU" b="1" i="1" dirty="0" smtClean="0"/>
              <a:t> </a:t>
            </a:r>
            <a:r>
              <a:rPr lang="ru-RU" b="1" i="1" dirty="0" err="1" smtClean="0"/>
              <a:t>конституційного</a:t>
            </a:r>
            <a:r>
              <a:rPr lang="ru-RU" b="1" i="1" dirty="0" smtClean="0"/>
              <a:t> права </a:t>
            </a:r>
            <a:r>
              <a:rPr lang="ru-RU" b="1" i="1" dirty="0" err="1" smtClean="0"/>
              <a:t>України</a:t>
            </a:r>
            <a:endParaRPr lang="uk-U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Autofit/>
          </a:bodyPr>
          <a:lstStyle/>
          <a:p>
            <a:r>
              <a:rPr lang="uk-UA" sz="2400" dirty="0" smtClean="0">
                <a:solidFill>
                  <a:srgbClr val="FFFF00"/>
                </a:solidFill>
              </a:rPr>
              <a:t>3. Конституційна юриспруденція </a:t>
            </a:r>
            <a:br>
              <a:rPr lang="uk-UA" sz="2400" dirty="0" smtClean="0">
                <a:solidFill>
                  <a:srgbClr val="FFFF00"/>
                </a:solidFill>
              </a:rPr>
            </a:br>
            <a:r>
              <a:rPr lang="uk-UA" sz="2400" dirty="0" smtClean="0">
                <a:solidFill>
                  <a:srgbClr val="FFFF00"/>
                </a:solidFill>
              </a:rPr>
              <a:t>(судове прецедентне право)</a:t>
            </a:r>
            <a:endParaRPr lang="uk-UA" sz="2400" dirty="0">
              <a:solidFill>
                <a:srgbClr val="FFFF00"/>
              </a:solidFill>
            </a:endParaRPr>
          </a:p>
        </p:txBody>
      </p:sp>
      <p:sp>
        <p:nvSpPr>
          <p:cNvPr id="3" name="Содержимое 2"/>
          <p:cNvSpPr>
            <a:spLocks noGrp="1"/>
          </p:cNvSpPr>
          <p:nvPr>
            <p:ph sz="quarter" idx="1"/>
          </p:nvPr>
        </p:nvSpPr>
        <p:spPr/>
        <p:style>
          <a:lnRef idx="1">
            <a:schemeClr val="accent6"/>
          </a:lnRef>
          <a:fillRef idx="2">
            <a:schemeClr val="accent6"/>
          </a:fillRef>
          <a:effectRef idx="1">
            <a:schemeClr val="accent6"/>
          </a:effectRef>
          <a:fontRef idx="minor">
            <a:schemeClr val="dk1"/>
          </a:fontRef>
        </p:style>
        <p:txBody>
          <a:bodyPr/>
          <a:lstStyle/>
          <a:p>
            <a:endParaRPr lang="uk-UA" dirty="0" smtClean="0"/>
          </a:p>
          <a:p>
            <a:pPr>
              <a:buNone/>
            </a:pPr>
            <a:r>
              <a:rPr lang="uk-UA" dirty="0" smtClean="0"/>
              <a:t>1. конституційна юриспруденція, судове прецедентне право та стала судова практика:</a:t>
            </a:r>
          </a:p>
          <a:p>
            <a:pPr lvl="1">
              <a:buNone/>
            </a:pPr>
            <a:r>
              <a:rPr lang="uk-UA" dirty="0" smtClean="0"/>
              <a:t>і) конституційна юриспруденція як сукупність правових актів судової влади, в яких визначається певна правова позиція;</a:t>
            </a:r>
          </a:p>
          <a:p>
            <a:pPr lvl="1">
              <a:buNone/>
            </a:pPr>
            <a:r>
              <a:rPr lang="uk-UA" dirty="0" smtClean="0"/>
              <a:t>іі) принципи права як умова однакового застосування положень Конституції і законів судами;</a:t>
            </a:r>
          </a:p>
          <a:p>
            <a:pPr lvl="1">
              <a:buNone/>
            </a:pPr>
            <a:r>
              <a:rPr lang="uk-UA" dirty="0" smtClean="0"/>
              <a:t>ііі) поняття </a:t>
            </a:r>
            <a:r>
              <a:rPr lang="uk-UA" dirty="0" err="1" smtClean="0"/>
              <a:t>„правова</a:t>
            </a:r>
            <a:r>
              <a:rPr lang="uk-UA" dirty="0" smtClean="0"/>
              <a:t> позиція у </a:t>
            </a:r>
            <a:r>
              <a:rPr lang="uk-UA" dirty="0" err="1" smtClean="0"/>
              <a:t>справі”</a:t>
            </a:r>
            <a:r>
              <a:rPr lang="uk-UA" dirty="0" smtClean="0"/>
              <a:t>.</a:t>
            </a:r>
          </a:p>
          <a:p>
            <a:endParaRPr lang="uk-U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0">
            <a:scrgbClr r="0" g="0" b="0"/>
          </a:lnRef>
          <a:fillRef idx="1002">
            <a:schemeClr val="dk1"/>
          </a:fillRef>
          <a:effectRef idx="0">
            <a:scrgbClr r="0" g="0" b="0"/>
          </a:effectRef>
          <a:fontRef idx="major"/>
        </p:style>
        <p:txBody>
          <a:bodyPr>
            <a:normAutofit fontScale="90000"/>
          </a:bodyPr>
          <a:lstStyle/>
          <a:p>
            <a:r>
              <a:rPr lang="en-US" dirty="0" smtClean="0">
                <a:solidFill>
                  <a:srgbClr val="00B0F0"/>
                </a:solidFill>
              </a:rPr>
              <a:t>3</a:t>
            </a:r>
            <a:r>
              <a:rPr lang="uk-UA" dirty="0" smtClean="0">
                <a:solidFill>
                  <a:srgbClr val="00B0F0"/>
                </a:solidFill>
              </a:rPr>
              <a:t>.2. Структура конституційної юриспруденції</a:t>
            </a:r>
            <a:endParaRPr lang="uk-UA" dirty="0">
              <a:solidFill>
                <a:srgbClr val="00B0F0"/>
              </a:solidFill>
            </a:endParaRPr>
          </a:p>
        </p:txBody>
      </p:sp>
      <p:sp>
        <p:nvSpPr>
          <p:cNvPr id="3" name="Содержимое 2"/>
          <p:cNvSpPr>
            <a:spLocks noGrp="1"/>
          </p:cNvSpPr>
          <p:nvPr>
            <p:ph sz="quarter" idx="1"/>
          </p:nvPr>
        </p:nvSpPr>
        <p:spPr/>
        <p:txBody>
          <a:bodyPr>
            <a:normAutofit lnSpcReduction="10000"/>
          </a:bodyPr>
          <a:lstStyle/>
          <a:p>
            <a:endParaRPr lang="uk-UA" dirty="0" smtClean="0"/>
          </a:p>
          <a:p>
            <a:pPr>
              <a:buNone/>
            </a:pPr>
            <a:r>
              <a:rPr lang="uk-UA" dirty="0" smtClean="0"/>
              <a:t>1.</a:t>
            </a:r>
            <a:r>
              <a:rPr lang="uk-UA" dirty="0" smtClean="0">
                <a:solidFill>
                  <a:srgbClr val="FF0000"/>
                </a:solidFill>
              </a:rPr>
              <a:t> Формула</a:t>
            </a:r>
            <a:r>
              <a:rPr lang="uk-UA" dirty="0" smtClean="0"/>
              <a:t>:</a:t>
            </a:r>
            <a:br>
              <a:rPr lang="uk-UA" dirty="0" smtClean="0"/>
            </a:br>
            <a:r>
              <a:rPr lang="en-US" dirty="0" smtClean="0"/>
              <a:t>stare </a:t>
            </a:r>
            <a:r>
              <a:rPr lang="en-US" dirty="0" err="1" smtClean="0"/>
              <a:t>decisis</a:t>
            </a:r>
            <a:r>
              <a:rPr lang="en-US" dirty="0" smtClean="0"/>
              <a:t> = ratio </a:t>
            </a:r>
            <a:r>
              <a:rPr lang="en-US" dirty="0" err="1" smtClean="0"/>
              <a:t>decidendi</a:t>
            </a:r>
            <a:r>
              <a:rPr lang="en-US" dirty="0" smtClean="0"/>
              <a:t> + obiter dictum/dicta </a:t>
            </a:r>
            <a:r>
              <a:rPr lang="uk-UA" dirty="0" smtClean="0"/>
              <a:t>(+ окрема думка судді)</a:t>
            </a:r>
          </a:p>
          <a:p>
            <a:pPr>
              <a:buNone/>
            </a:pPr>
            <a:endParaRPr lang="uk-UA" dirty="0" smtClean="0"/>
          </a:p>
          <a:p>
            <a:pPr>
              <a:buNone/>
            </a:pPr>
            <a:r>
              <a:rPr lang="uk-UA" dirty="0" smtClean="0"/>
              <a:t>2. Російська концепція правової позиції.</a:t>
            </a:r>
          </a:p>
          <a:p>
            <a:pPr>
              <a:buNone/>
            </a:pPr>
            <a:endParaRPr lang="uk-UA" dirty="0" smtClean="0"/>
          </a:p>
          <a:p>
            <a:pPr>
              <a:buNone/>
            </a:pPr>
            <a:r>
              <a:rPr lang="uk-UA" dirty="0" smtClean="0"/>
              <a:t>3. Чеський досвід оприлюднення актів Конституційного Суду (правові положення і рішення)</a:t>
            </a:r>
            <a:endParaRPr lang="uk-U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ln>
            <a:solidFill>
              <a:schemeClr val="accent4"/>
            </a:solidFill>
          </a:ln>
        </p:spPr>
        <p:txBody>
          <a:bodyPr/>
          <a:lstStyle/>
          <a:p>
            <a:r>
              <a:rPr lang="en-US" dirty="0" smtClean="0"/>
              <a:t>3</a:t>
            </a:r>
            <a:r>
              <a:rPr lang="uk-UA" dirty="0" smtClean="0"/>
              <a:t>.3. Види судового прецедентного права</a:t>
            </a:r>
            <a:endParaRPr lang="uk-UA" dirty="0"/>
          </a:p>
        </p:txBody>
      </p:sp>
      <p:sp>
        <p:nvSpPr>
          <p:cNvPr id="3" name="Содержимое 2"/>
          <p:cNvSpPr>
            <a:spLocks noGrp="1"/>
          </p:cNvSpPr>
          <p:nvPr>
            <p:ph sz="quarter" idx="1"/>
          </p:nvPr>
        </p:nvSpPr>
        <p:spPr/>
        <p:style>
          <a:lnRef idx="1">
            <a:schemeClr val="accent1"/>
          </a:lnRef>
          <a:fillRef idx="3">
            <a:schemeClr val="accent1"/>
          </a:fillRef>
          <a:effectRef idx="2">
            <a:schemeClr val="accent1"/>
          </a:effectRef>
          <a:fontRef idx="minor">
            <a:schemeClr val="lt1"/>
          </a:fontRef>
        </p:style>
        <p:txBody>
          <a:bodyPr>
            <a:normAutofit lnSpcReduction="10000"/>
          </a:bodyPr>
          <a:lstStyle/>
          <a:p>
            <a:pPr>
              <a:buNone/>
            </a:pPr>
            <a:endParaRPr lang="uk-UA" dirty="0" smtClean="0"/>
          </a:p>
          <a:p>
            <a:pPr>
              <a:buNone/>
            </a:pPr>
            <a:r>
              <a:rPr lang="uk-UA" dirty="0" smtClean="0"/>
              <a:t>і) юриспруденція Конституційного Суду України:</a:t>
            </a:r>
          </a:p>
          <a:p>
            <a:pPr lvl="1"/>
            <a:r>
              <a:rPr lang="uk-UA" dirty="0" smtClean="0"/>
              <a:t>А. рішення КСУ;</a:t>
            </a:r>
          </a:p>
          <a:p>
            <a:pPr lvl="1"/>
            <a:r>
              <a:rPr lang="uk-UA" dirty="0" smtClean="0"/>
              <a:t>Б. висновки КСУ.</a:t>
            </a:r>
          </a:p>
          <a:p>
            <a:pPr>
              <a:buNone/>
            </a:pPr>
            <a:endParaRPr lang="uk-UA" dirty="0" smtClean="0"/>
          </a:p>
          <a:p>
            <a:pPr>
              <a:buNone/>
            </a:pPr>
            <a:r>
              <a:rPr lang="uk-UA" dirty="0" smtClean="0"/>
              <a:t>іі) види правових актів судів загальної юрисдикції:</a:t>
            </a:r>
          </a:p>
          <a:p>
            <a:pPr lvl="1"/>
            <a:r>
              <a:rPr lang="uk-UA" dirty="0" smtClean="0"/>
              <a:t>А. рішення Верховного Суду України;</a:t>
            </a:r>
          </a:p>
          <a:p>
            <a:pPr lvl="1"/>
            <a:r>
              <a:rPr lang="uk-UA" dirty="0" smtClean="0"/>
              <a:t>Б. рішення вищих спеціалізованих судів;</a:t>
            </a:r>
          </a:p>
          <a:p>
            <a:pPr lvl="1"/>
            <a:r>
              <a:rPr lang="uk-UA" dirty="0" smtClean="0"/>
              <a:t>В. рішення судів апеляційної та касаційної інстанції;</a:t>
            </a:r>
          </a:p>
          <a:p>
            <a:pPr lvl="1"/>
            <a:r>
              <a:rPr lang="uk-UA" dirty="0" smtClean="0"/>
              <a:t>Г. проблема легітимності узагальнень судової практики та принцип незалежності судових органів</a:t>
            </a:r>
          </a:p>
          <a:p>
            <a:endParaRPr lang="uk-U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000" dirty="0" smtClean="0">
                <a:solidFill>
                  <a:srgbClr val="FF0000"/>
                </a:solidFill>
              </a:rPr>
              <a:t>3</a:t>
            </a:r>
            <a:r>
              <a:rPr lang="uk-UA" sz="2000" dirty="0" smtClean="0">
                <a:solidFill>
                  <a:srgbClr val="FF0000"/>
                </a:solidFill>
              </a:rPr>
              <a:t>.4. Генеральна доповідь 14 Конгресу європейських конституційних судів і проблеми прогалин і колізій в законодавстві</a:t>
            </a:r>
            <a:endParaRPr lang="uk-UA" sz="2000" dirty="0">
              <a:solidFill>
                <a:srgbClr val="FF0000"/>
              </a:solidFill>
            </a:endParaRPr>
          </a:p>
        </p:txBody>
      </p:sp>
      <p:sp>
        <p:nvSpPr>
          <p:cNvPr id="3" name="Содержимое 2"/>
          <p:cNvSpPr>
            <a:spLocks noGrp="1"/>
          </p:cNvSpPr>
          <p:nvPr>
            <p:ph sz="quarter" idx="1"/>
          </p:nvPr>
        </p:nvSpPr>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endParaRPr lang="uk-UA" dirty="0" smtClean="0"/>
          </a:p>
          <a:p>
            <a:pPr marL="514350" indent="-514350">
              <a:buFont typeface="+mj-lt"/>
              <a:buAutoNum type="arabicPeriod"/>
            </a:pPr>
            <a:r>
              <a:rPr lang="uk-UA" dirty="0" smtClean="0"/>
              <a:t>Неконституційність прогалин і колізій як дефектів закону;</a:t>
            </a:r>
          </a:p>
          <a:p>
            <a:pPr marL="514350" indent="-514350">
              <a:buFont typeface="+mj-lt"/>
              <a:buAutoNum type="arabicPeriod"/>
            </a:pPr>
            <a:endParaRPr lang="uk-UA" dirty="0" smtClean="0"/>
          </a:p>
          <a:p>
            <a:pPr marL="514350" indent="-514350">
              <a:buFont typeface="+mj-lt"/>
              <a:buAutoNum type="arabicPeriod"/>
            </a:pPr>
            <a:r>
              <a:rPr lang="uk-UA" dirty="0" smtClean="0"/>
              <a:t>Прогалини і колізії як фактор порушення прав людини і основоположних свобод;</a:t>
            </a:r>
          </a:p>
          <a:p>
            <a:pPr marL="514350" indent="-514350">
              <a:buFont typeface="+mj-lt"/>
              <a:buAutoNum type="arabicPeriod"/>
            </a:pPr>
            <a:endParaRPr lang="uk-UA" dirty="0" smtClean="0"/>
          </a:p>
          <a:p>
            <a:pPr marL="514350" indent="-514350">
              <a:buFont typeface="+mj-lt"/>
              <a:buAutoNum type="arabicPeriod"/>
            </a:pPr>
            <a:r>
              <a:rPr lang="uk-UA" dirty="0" smtClean="0"/>
              <a:t>Прогалини і колізії як фактор порушення засад правової визначеності; </a:t>
            </a:r>
          </a:p>
          <a:p>
            <a:pPr marL="514350" indent="-514350">
              <a:buFont typeface="+mj-lt"/>
              <a:buAutoNum type="arabicPeriod"/>
            </a:pPr>
            <a:endParaRPr lang="uk-UA" dirty="0" smtClean="0"/>
          </a:p>
          <a:p>
            <a:pPr marL="514350" indent="-514350">
              <a:buFont typeface="+mj-lt"/>
              <a:buAutoNum type="arabicPeriod"/>
            </a:pPr>
            <a:r>
              <a:rPr lang="uk-UA" dirty="0" smtClean="0"/>
              <a:t>Обґрунтовані очікування та прогалини і колізії у законодавстві;</a:t>
            </a:r>
          </a:p>
          <a:p>
            <a:pPr marL="514350" indent="-514350">
              <a:buFont typeface="+mj-lt"/>
              <a:buAutoNum type="arabicPeriod"/>
            </a:pPr>
            <a:endParaRPr lang="uk-UA" dirty="0" smtClean="0"/>
          </a:p>
          <a:p>
            <a:pPr marL="514350" indent="-514350">
              <a:buFont typeface="+mj-lt"/>
              <a:buAutoNum type="arabicPeriod"/>
            </a:pPr>
            <a:r>
              <a:rPr lang="uk-UA" dirty="0" smtClean="0"/>
              <a:t>Основні способи подолання прогалин і усунення колізій та принцип </a:t>
            </a:r>
            <a:r>
              <a:rPr lang="en-US" dirty="0" smtClean="0"/>
              <a:t>res </a:t>
            </a:r>
            <a:r>
              <a:rPr lang="en-US" dirty="0" err="1" smtClean="0"/>
              <a:t>judicata</a:t>
            </a:r>
            <a:r>
              <a:rPr lang="uk-UA" dirty="0" smtClean="0"/>
              <a:t>.</a:t>
            </a:r>
            <a:endParaRPr lang="uk-U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2400" dirty="0" smtClean="0"/>
              <a:t>4</a:t>
            </a:r>
            <a:r>
              <a:rPr lang="uk-UA" sz="2400" dirty="0" smtClean="0"/>
              <a:t>. Міжнародні договори України, </a:t>
            </a:r>
            <a:r>
              <a:rPr lang="en-US" sz="2400" dirty="0" smtClean="0"/>
              <a:t>jus </a:t>
            </a:r>
            <a:r>
              <a:rPr lang="en-US" sz="2400" dirty="0" err="1" smtClean="0"/>
              <a:t>cogens</a:t>
            </a:r>
            <a:r>
              <a:rPr lang="uk-UA" sz="2400" dirty="0" smtClean="0"/>
              <a:t> і загальні принципи міжнародного права</a:t>
            </a:r>
            <a:endParaRPr lang="uk-UA" sz="2400" dirty="0"/>
          </a:p>
        </p:txBody>
      </p:sp>
      <p:sp>
        <p:nvSpPr>
          <p:cNvPr id="3" name="Содержимое 2"/>
          <p:cNvSpPr>
            <a:spLocks noGrp="1"/>
          </p:cNvSpPr>
          <p:nvPr>
            <p:ph sz="quarter" idx="1"/>
          </p:nvPr>
        </p:nvSpPr>
        <p:spPr/>
        <p:style>
          <a:lnRef idx="3">
            <a:schemeClr val="lt1"/>
          </a:lnRef>
          <a:fillRef idx="1">
            <a:schemeClr val="accent5"/>
          </a:fillRef>
          <a:effectRef idx="1">
            <a:schemeClr val="accent5"/>
          </a:effectRef>
          <a:fontRef idx="minor">
            <a:schemeClr val="lt1"/>
          </a:fontRef>
        </p:style>
        <p:txBody>
          <a:bodyPr>
            <a:normAutofit lnSpcReduction="10000"/>
          </a:bodyPr>
          <a:lstStyle/>
          <a:p>
            <a:endParaRPr lang="uk-UA" dirty="0" smtClean="0"/>
          </a:p>
          <a:p>
            <a:pPr>
              <a:buNone/>
            </a:pPr>
            <a:r>
              <a:rPr lang="uk-UA" dirty="0" smtClean="0"/>
              <a:t>а) міжнародні договори України як невід’ємна частина національного законодавства;</a:t>
            </a:r>
          </a:p>
          <a:p>
            <a:pPr>
              <a:buNone/>
            </a:pPr>
            <a:endParaRPr lang="uk-UA" dirty="0" smtClean="0"/>
          </a:p>
          <a:p>
            <a:pPr>
              <a:buNone/>
            </a:pPr>
            <a:r>
              <a:rPr lang="uk-UA" dirty="0" smtClean="0"/>
              <a:t>б) загальновизнані принципи міжнародного права як джерела конституційного права України;</a:t>
            </a:r>
          </a:p>
          <a:p>
            <a:pPr>
              <a:buNone/>
            </a:pPr>
            <a:endParaRPr lang="uk-UA" dirty="0" smtClean="0"/>
          </a:p>
          <a:p>
            <a:pPr>
              <a:buNone/>
            </a:pPr>
            <a:r>
              <a:rPr lang="uk-UA" dirty="0" smtClean="0"/>
              <a:t>в) природа колізії між принципом верховенства конституції та принципом добросовісного виконання міжнародних договорів.</a:t>
            </a:r>
          </a:p>
          <a:p>
            <a:endParaRPr lang="uk-U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400" dirty="0" smtClean="0">
                <a:solidFill>
                  <a:srgbClr val="00B0F0"/>
                </a:solidFill>
              </a:rPr>
              <a:t>4.1. Дія міжнародного права і конституційна система</a:t>
            </a:r>
            <a:endParaRPr lang="uk-UA" sz="2400" dirty="0">
              <a:solidFill>
                <a:srgbClr val="00B0F0"/>
              </a:solidFill>
            </a:endParaRPr>
          </a:p>
        </p:txBody>
      </p:sp>
      <p:sp>
        <p:nvSpPr>
          <p:cNvPr id="3" name="Содержимое 2"/>
          <p:cNvSpPr>
            <a:spLocks noGrp="1"/>
          </p:cNvSpPr>
          <p:nvPr>
            <p:ph sz="quarter" idx="1"/>
          </p:nvPr>
        </p:nvSpPr>
        <p:spPr/>
        <p:txBody>
          <a:bodyPr>
            <a:normAutofit fontScale="92500" lnSpcReduction="10000"/>
          </a:bodyPr>
          <a:lstStyle/>
          <a:p>
            <a:endParaRPr lang="uk-UA" dirty="0" smtClean="0"/>
          </a:p>
          <a:p>
            <a:r>
              <a:rPr lang="uk-UA" dirty="0" smtClean="0"/>
              <a:t>Дихотомія дуалізм – монізм і його абстрактність у світлі національного суверенітету</a:t>
            </a:r>
          </a:p>
          <a:p>
            <a:endParaRPr lang="uk-UA" dirty="0" smtClean="0"/>
          </a:p>
          <a:p>
            <a:r>
              <a:rPr lang="uk-UA" dirty="0" smtClean="0"/>
              <a:t>Доктрина конкуренції конституційної системи і міжнародного права:</a:t>
            </a:r>
          </a:p>
          <a:p>
            <a:pPr lvl="2"/>
            <a:r>
              <a:rPr lang="uk-UA" dirty="0" smtClean="0"/>
              <a:t>Правило </a:t>
            </a:r>
            <a:r>
              <a:rPr lang="en-US" dirty="0" err="1" smtClean="0"/>
              <a:t>Solange</a:t>
            </a:r>
            <a:r>
              <a:rPr lang="uk-UA" dirty="0" smtClean="0"/>
              <a:t> і національний суверенітет</a:t>
            </a:r>
            <a:endParaRPr lang="en-US" dirty="0" smtClean="0"/>
          </a:p>
          <a:p>
            <a:pPr lvl="2"/>
            <a:r>
              <a:rPr lang="uk-UA" dirty="0" smtClean="0"/>
              <a:t>Правило конкуренції і права людини</a:t>
            </a:r>
          </a:p>
          <a:p>
            <a:endParaRPr lang="uk-UA" dirty="0" smtClean="0"/>
          </a:p>
          <a:p>
            <a:r>
              <a:rPr lang="uk-UA" dirty="0" smtClean="0"/>
              <a:t>Конституційний механізм  трансформації міжнародного права у національну правову систему</a:t>
            </a:r>
            <a:endParaRPr lang="uk-U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400" dirty="0" smtClean="0">
                <a:solidFill>
                  <a:srgbClr val="FF0000"/>
                </a:solidFill>
              </a:rPr>
              <a:t>4.2. Статті 27, 29, 65 Віденської конвенції про право міжнародних договорів</a:t>
            </a:r>
            <a:endParaRPr lang="uk-UA" sz="2400" dirty="0">
              <a:solidFill>
                <a:srgbClr val="FF0000"/>
              </a:solidFill>
            </a:endParaRPr>
          </a:p>
        </p:txBody>
      </p:sp>
      <p:sp>
        <p:nvSpPr>
          <p:cNvPr id="3" name="Содержимое 2"/>
          <p:cNvSpPr>
            <a:spLocks noGrp="1"/>
          </p:cNvSpPr>
          <p:nvPr>
            <p:ph sz="quarter" idx="1"/>
          </p:nvPr>
        </p:nvSpPr>
        <p:spPr/>
        <p:style>
          <a:lnRef idx="1">
            <a:schemeClr val="dk1"/>
          </a:lnRef>
          <a:fillRef idx="3">
            <a:schemeClr val="dk1"/>
          </a:fillRef>
          <a:effectRef idx="2">
            <a:schemeClr val="dk1"/>
          </a:effectRef>
          <a:fontRef idx="minor">
            <a:schemeClr val="lt1"/>
          </a:fontRef>
        </p:style>
        <p:txBody>
          <a:bodyPr>
            <a:normAutofit fontScale="62500" lnSpcReduction="20000"/>
          </a:bodyPr>
          <a:lstStyle/>
          <a:p>
            <a:endParaRPr lang="uk-UA" dirty="0" smtClean="0"/>
          </a:p>
          <a:p>
            <a:pPr>
              <a:lnSpc>
                <a:spcPct val="80000"/>
              </a:lnSpc>
              <a:buNone/>
            </a:pPr>
            <a:r>
              <a:rPr lang="uk-UA" sz="2800" b="1" dirty="0" smtClean="0">
                <a:solidFill>
                  <a:srgbClr val="CC0099"/>
                </a:solidFill>
              </a:rPr>
              <a:t>Положення Віденської конвенції…</a:t>
            </a:r>
          </a:p>
          <a:p>
            <a:pPr>
              <a:lnSpc>
                <a:spcPct val="80000"/>
              </a:lnSpc>
              <a:buNone/>
            </a:pPr>
            <a:r>
              <a:rPr lang="uk-UA" sz="2800" b="1" dirty="0" smtClean="0"/>
              <a:t>Стаття 26. </a:t>
            </a:r>
            <a:r>
              <a:rPr lang="uk-UA" sz="2800" b="1" dirty="0" err="1" smtClean="0"/>
              <a:t>Pacta</a:t>
            </a:r>
            <a:r>
              <a:rPr lang="uk-UA" sz="2800" b="1" dirty="0" smtClean="0"/>
              <a:t> </a:t>
            </a:r>
            <a:r>
              <a:rPr lang="uk-UA" sz="2800" b="1" dirty="0" err="1" smtClean="0"/>
              <a:t>sunt</a:t>
            </a:r>
            <a:r>
              <a:rPr lang="uk-UA" sz="2800" b="1" dirty="0" smtClean="0"/>
              <a:t> </a:t>
            </a:r>
            <a:r>
              <a:rPr lang="uk-UA" sz="2800" b="1" dirty="0" err="1" smtClean="0"/>
              <a:t>servanda</a:t>
            </a:r>
            <a:r>
              <a:rPr lang="uk-UA" sz="2800" dirty="0" smtClean="0"/>
              <a:t> </a:t>
            </a:r>
          </a:p>
          <a:p>
            <a:pPr>
              <a:lnSpc>
                <a:spcPct val="80000"/>
              </a:lnSpc>
              <a:buNone/>
            </a:pPr>
            <a:r>
              <a:rPr lang="uk-UA" sz="2800" dirty="0" smtClean="0"/>
              <a:t>Кожен чинний договір є </a:t>
            </a:r>
            <a:r>
              <a:rPr lang="uk-UA" sz="2800" dirty="0" smtClean="0">
                <a:solidFill>
                  <a:srgbClr val="00CC00"/>
                </a:solidFill>
              </a:rPr>
              <a:t>обов'язковим</a:t>
            </a:r>
            <a:r>
              <a:rPr lang="uk-UA" sz="2800" dirty="0" smtClean="0"/>
              <a:t> для його учасників і </a:t>
            </a:r>
            <a:r>
              <a:rPr lang="uk-UA" sz="2800" dirty="0" smtClean="0">
                <a:solidFill>
                  <a:srgbClr val="00CC00"/>
                </a:solidFill>
              </a:rPr>
              <a:t>повинен ними добросовісно виконуватись</a:t>
            </a:r>
            <a:r>
              <a:rPr lang="uk-UA" sz="2800" dirty="0" smtClean="0"/>
              <a:t>. </a:t>
            </a:r>
          </a:p>
          <a:p>
            <a:pPr>
              <a:lnSpc>
                <a:spcPct val="80000"/>
              </a:lnSpc>
            </a:pPr>
            <a:endParaRPr lang="uk-UA" sz="2800" dirty="0" smtClean="0"/>
          </a:p>
          <a:p>
            <a:pPr>
              <a:lnSpc>
                <a:spcPct val="80000"/>
              </a:lnSpc>
              <a:buNone/>
            </a:pPr>
            <a:r>
              <a:rPr lang="uk-UA" sz="2800" b="1" dirty="0" smtClean="0"/>
              <a:t>Стаття 27. Внутрішнє право і додержання договорів</a:t>
            </a:r>
            <a:r>
              <a:rPr lang="uk-UA" sz="2800" dirty="0" smtClean="0"/>
              <a:t> </a:t>
            </a:r>
          </a:p>
          <a:p>
            <a:pPr>
              <a:lnSpc>
                <a:spcPct val="80000"/>
              </a:lnSpc>
              <a:buNone/>
            </a:pPr>
            <a:r>
              <a:rPr lang="uk-UA" sz="2800" dirty="0" smtClean="0"/>
              <a:t>Учасник не може </a:t>
            </a:r>
            <a:r>
              <a:rPr lang="uk-UA" sz="2800" dirty="0" smtClean="0">
                <a:solidFill>
                  <a:schemeClr val="accent2"/>
                </a:solidFill>
              </a:rPr>
              <a:t>посилатись на положення свого внутрішнього права як на виправдання для невиконання ним договору</a:t>
            </a:r>
            <a:r>
              <a:rPr lang="uk-UA" sz="2800" dirty="0" smtClean="0"/>
              <a:t>. Це правило діє без шкоди для статті 46. </a:t>
            </a:r>
          </a:p>
          <a:p>
            <a:pPr>
              <a:lnSpc>
                <a:spcPct val="80000"/>
              </a:lnSpc>
            </a:pPr>
            <a:endParaRPr lang="uk-UA" sz="2800" dirty="0" smtClean="0"/>
          </a:p>
          <a:p>
            <a:pPr>
              <a:lnSpc>
                <a:spcPct val="80000"/>
              </a:lnSpc>
              <a:buNone/>
            </a:pPr>
            <a:r>
              <a:rPr lang="uk-UA" sz="2800" b="1" dirty="0" smtClean="0"/>
              <a:t>Стаття 46. Положення внутрішнього права, які стосуються компетенції укладати договори </a:t>
            </a:r>
          </a:p>
          <a:p>
            <a:pPr>
              <a:lnSpc>
                <a:spcPct val="80000"/>
              </a:lnSpc>
              <a:buNone/>
            </a:pPr>
            <a:r>
              <a:rPr lang="uk-UA" sz="2800" dirty="0" smtClean="0"/>
              <a:t>1. Держава </a:t>
            </a:r>
            <a:r>
              <a:rPr lang="uk-UA" sz="2800" dirty="0" smtClean="0">
                <a:solidFill>
                  <a:schemeClr val="accent2"/>
                </a:solidFill>
              </a:rPr>
              <a:t>не має права посилатись</a:t>
            </a:r>
            <a:r>
              <a:rPr lang="uk-UA" sz="2800" dirty="0" smtClean="0"/>
              <a:t> на ту обставину, що її згода на обов'язковість для неї договору була виражена </a:t>
            </a:r>
            <a:r>
              <a:rPr lang="uk-UA" sz="2800" dirty="0" smtClean="0">
                <a:solidFill>
                  <a:schemeClr val="accent2"/>
                </a:solidFill>
              </a:rPr>
              <a:t>на порушення того чи іншого положення її внутрішнього права, яке стосується компетенції укладати договори</a:t>
            </a:r>
            <a:r>
              <a:rPr lang="uk-UA" sz="2800" dirty="0" smtClean="0"/>
              <a:t>, як </a:t>
            </a:r>
            <a:r>
              <a:rPr lang="uk-UA" sz="2800" dirty="0" smtClean="0">
                <a:solidFill>
                  <a:schemeClr val="accent2"/>
                </a:solidFill>
              </a:rPr>
              <a:t>на </a:t>
            </a:r>
            <a:r>
              <a:rPr lang="uk-UA" sz="2800" u="sng" dirty="0" smtClean="0">
                <a:solidFill>
                  <a:srgbClr val="CC0099"/>
                </a:solidFill>
              </a:rPr>
              <a:t>підставу недійсності</a:t>
            </a:r>
            <a:r>
              <a:rPr lang="uk-UA" sz="2800" dirty="0" smtClean="0">
                <a:solidFill>
                  <a:schemeClr val="accent2"/>
                </a:solidFill>
              </a:rPr>
              <a:t> її згоди</a:t>
            </a:r>
            <a:r>
              <a:rPr lang="uk-UA" sz="2800" dirty="0" smtClean="0"/>
              <a:t>, якщо тільки це порушення не було явним і не стосувалося норми її внутрішнього права особливо важливого значення. </a:t>
            </a:r>
          </a:p>
          <a:p>
            <a:pPr>
              <a:lnSpc>
                <a:spcPct val="80000"/>
              </a:lnSpc>
              <a:buNone/>
            </a:pPr>
            <a:r>
              <a:rPr lang="uk-UA" sz="2800" dirty="0" smtClean="0"/>
              <a:t>2. Порушення </a:t>
            </a:r>
            <a:r>
              <a:rPr lang="uk-UA" sz="2800" dirty="0" smtClean="0">
                <a:solidFill>
                  <a:srgbClr val="00CC00"/>
                </a:solidFill>
              </a:rPr>
              <a:t>є явним, якщо воно буде об'єктивно очевидним для будь-якої держави</a:t>
            </a:r>
            <a:r>
              <a:rPr lang="uk-UA" sz="2800" dirty="0" smtClean="0"/>
              <a:t>, що діє в цьому питанні</a:t>
            </a:r>
            <a:r>
              <a:rPr lang="uk-UA" sz="2800" dirty="0" smtClean="0">
                <a:solidFill>
                  <a:srgbClr val="00CC00"/>
                </a:solidFill>
              </a:rPr>
              <a:t> добросовісно</a:t>
            </a:r>
            <a:r>
              <a:rPr lang="uk-UA" sz="2800" dirty="0" smtClean="0"/>
              <a:t> і відповідно до </a:t>
            </a:r>
            <a:r>
              <a:rPr lang="uk-UA" sz="2800" dirty="0" smtClean="0">
                <a:solidFill>
                  <a:srgbClr val="00CC00"/>
                </a:solidFill>
              </a:rPr>
              <a:t>звичайної практики</a:t>
            </a:r>
            <a:r>
              <a:rPr lang="uk-UA" sz="2800" dirty="0" smtClean="0"/>
              <a:t>. </a:t>
            </a:r>
          </a:p>
          <a:p>
            <a:endParaRPr lang="uk-U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400" dirty="0" smtClean="0"/>
              <a:t>5. Закон як джерело конституційного права. </a:t>
            </a:r>
            <a:br>
              <a:rPr lang="uk-UA" sz="2400" dirty="0" smtClean="0"/>
            </a:br>
            <a:r>
              <a:rPr lang="uk-UA" sz="2400" dirty="0" smtClean="0"/>
              <a:t>Поточне і надзвичайне законодавство</a:t>
            </a:r>
            <a:endParaRPr lang="uk-UA" sz="2400" dirty="0"/>
          </a:p>
        </p:txBody>
      </p:sp>
      <p:sp>
        <p:nvSpPr>
          <p:cNvPr id="3" name="Содержимое 2"/>
          <p:cNvSpPr>
            <a:spLocks noGrp="1"/>
          </p:cNvSpPr>
          <p:nvPr>
            <p:ph sz="quarter" idx="1"/>
          </p:nvPr>
        </p:nvSpPr>
        <p:spPr/>
        <p:txBody>
          <a:bodyPr/>
          <a:lstStyle/>
          <a:p>
            <a:endParaRPr lang="uk-UA" dirty="0" smtClean="0"/>
          </a:p>
          <a:p>
            <a:pPr>
              <a:buNone/>
            </a:pPr>
            <a:r>
              <a:rPr lang="uk-UA" dirty="0" smtClean="0">
                <a:solidFill>
                  <a:srgbClr val="007E39"/>
                </a:solidFill>
              </a:rPr>
              <a:t>Критерії конституційності закону:</a:t>
            </a:r>
          </a:p>
          <a:p>
            <a:pPr lvl="1">
              <a:buNone/>
            </a:pPr>
            <a:endParaRPr lang="uk-UA" dirty="0" smtClean="0"/>
          </a:p>
          <a:p>
            <a:pPr lvl="1">
              <a:buNone/>
            </a:pPr>
            <a:r>
              <a:rPr lang="uk-UA" dirty="0" smtClean="0">
                <a:solidFill>
                  <a:schemeClr val="accent6">
                    <a:lumMod val="50000"/>
                  </a:schemeClr>
                </a:solidFill>
              </a:rPr>
              <a:t>і) парламентський акт, що приймається на основі конституції;</a:t>
            </a:r>
          </a:p>
          <a:p>
            <a:pPr lvl="1">
              <a:buNone/>
            </a:pPr>
            <a:r>
              <a:rPr lang="uk-UA" dirty="0" smtClean="0">
                <a:solidFill>
                  <a:schemeClr val="accent6">
                    <a:lumMod val="50000"/>
                  </a:schemeClr>
                </a:solidFill>
              </a:rPr>
              <a:t>іі) легітимність, узгодження політичної волі між правлячою більшістю та опозицією;</a:t>
            </a:r>
          </a:p>
          <a:p>
            <a:pPr lvl="1">
              <a:buNone/>
            </a:pPr>
            <a:r>
              <a:rPr lang="uk-UA" dirty="0" smtClean="0">
                <a:solidFill>
                  <a:schemeClr val="accent6">
                    <a:lumMod val="50000"/>
                  </a:schemeClr>
                </a:solidFill>
              </a:rPr>
              <a:t>ііі) вища юридична сила;</a:t>
            </a:r>
          </a:p>
          <a:p>
            <a:pPr lvl="1">
              <a:buNone/>
            </a:pPr>
            <a:r>
              <a:rPr lang="uk-UA" dirty="0" err="1" smtClean="0">
                <a:solidFill>
                  <a:schemeClr val="accent6">
                    <a:lumMod val="50000"/>
                  </a:schemeClr>
                </a:solidFill>
              </a:rPr>
              <a:t>іv</a:t>
            </a:r>
            <a:r>
              <a:rPr lang="uk-UA" dirty="0" smtClean="0">
                <a:solidFill>
                  <a:schemeClr val="accent6">
                    <a:lumMod val="50000"/>
                  </a:schemeClr>
                </a:solidFill>
              </a:rPr>
              <a:t>) нормативність;</a:t>
            </a:r>
          </a:p>
          <a:p>
            <a:pPr lvl="1">
              <a:buNone/>
            </a:pPr>
            <a:r>
              <a:rPr lang="uk-UA" dirty="0" smtClean="0">
                <a:solidFill>
                  <a:schemeClr val="accent6">
                    <a:lumMod val="50000"/>
                  </a:schemeClr>
                </a:solidFill>
              </a:rPr>
              <a:t>v) загальний характер закону;</a:t>
            </a:r>
          </a:p>
          <a:p>
            <a:endParaRPr lang="uk-U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5</a:t>
            </a:r>
            <a:r>
              <a:rPr lang="uk-UA" dirty="0" smtClean="0"/>
              <a:t>а. Про закони</a:t>
            </a:r>
            <a:endParaRPr lang="uk-UA" dirty="0"/>
          </a:p>
        </p:txBody>
      </p:sp>
      <p:sp>
        <p:nvSpPr>
          <p:cNvPr id="3" name="Содержимое 2"/>
          <p:cNvSpPr>
            <a:spLocks noGrp="1"/>
          </p:cNvSpPr>
          <p:nvPr>
            <p:ph sz="quarter" idx="1"/>
          </p:nvPr>
        </p:nvSpPr>
        <p:spPr/>
        <p:txBody>
          <a:bodyPr>
            <a:normAutofit fontScale="70000" lnSpcReduction="20000"/>
          </a:bodyPr>
          <a:lstStyle/>
          <a:p>
            <a:pPr>
              <a:buNone/>
            </a:pPr>
            <a:endParaRPr lang="uk-UA" i="1" dirty="0" smtClean="0"/>
          </a:p>
          <a:p>
            <a:pPr>
              <a:buNone/>
            </a:pPr>
            <a:r>
              <a:rPr lang="uk-UA" i="1" dirty="0" smtClean="0"/>
              <a:t>Якщо хтось бажає у дусі </a:t>
            </a:r>
            <a:r>
              <a:rPr lang="uk-UA" i="1" dirty="0" err="1" smtClean="0"/>
              <a:t>легізму</a:t>
            </a:r>
            <a:r>
              <a:rPr lang="uk-UA" i="1" dirty="0" smtClean="0"/>
              <a:t> зводити всі права до приписів державних законодавців, то залишається відкритим ряд питань, і насамперед питання, на якій підставі слід дотримуватися приписів наділених примусовою силою центральної влади. Оправдання цього можна було б шукати в думках, що тільки таким способом гарантується правовий мир і безпека. Однак ця підстава недостатня, щоб виправдати все державне право, яке повинне створювати не лише надійний, але й справедливий порядок. Лише той, хто вважає, що критичний підхід до державних законів взагалі не має сенсу чи непотрібний, навіть якщо це расистські закони та накази про винищення цілих народів, що їх видавав Гітлер, може твердити, що для його правосвідомості питання справедливості не </a:t>
            </a:r>
            <a:r>
              <a:rPr lang="uk-UA" i="1" dirty="0" err="1" smtClean="0"/>
              <a:t>стоїть”</a:t>
            </a:r>
            <a:r>
              <a:rPr lang="uk-UA" i="1" dirty="0" smtClean="0"/>
              <a:t>. </a:t>
            </a:r>
            <a:endParaRPr lang="uk-UA" dirty="0" smtClean="0"/>
          </a:p>
          <a:p>
            <a:endParaRPr lang="uk-UA" dirty="0" smtClean="0"/>
          </a:p>
          <a:p>
            <a:pPr algn="r"/>
            <a:r>
              <a:rPr lang="uk-UA" dirty="0" err="1" smtClean="0"/>
              <a:t>Циппеліус</a:t>
            </a:r>
            <a:r>
              <a:rPr lang="uk-UA" dirty="0" smtClean="0"/>
              <a:t> Р. Філософія права. – К., 2000.</a:t>
            </a:r>
          </a:p>
          <a:p>
            <a:endParaRPr lang="uk-U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5.1. Види законів</a:t>
            </a:r>
            <a:endParaRPr lang="uk-UA" dirty="0"/>
          </a:p>
        </p:txBody>
      </p:sp>
      <p:sp>
        <p:nvSpPr>
          <p:cNvPr id="3" name="Содержимое 2"/>
          <p:cNvSpPr>
            <a:spLocks noGrp="1"/>
          </p:cNvSpPr>
          <p:nvPr>
            <p:ph sz="quarter" idx="1"/>
          </p:nvPr>
        </p:nvSpPr>
        <p:spPr/>
        <p:txBody>
          <a:bodyPr>
            <a:normAutofit fontScale="92500" lnSpcReduction="20000"/>
          </a:bodyPr>
          <a:lstStyle/>
          <a:p>
            <a:endParaRPr lang="uk-UA" dirty="0" smtClean="0"/>
          </a:p>
          <a:p>
            <a:pPr>
              <a:buNone/>
            </a:pPr>
            <a:r>
              <a:rPr lang="uk-UA" dirty="0" smtClean="0"/>
              <a:t>і) конституційні та органічні закони;</a:t>
            </a:r>
          </a:p>
          <a:p>
            <a:pPr>
              <a:buNone/>
            </a:pPr>
            <a:endParaRPr lang="uk-UA" dirty="0" smtClean="0"/>
          </a:p>
          <a:p>
            <a:pPr>
              <a:buNone/>
            </a:pPr>
            <a:r>
              <a:rPr lang="uk-UA" dirty="0" smtClean="0"/>
              <a:t>іі) референдні закони:</a:t>
            </a:r>
          </a:p>
          <a:p>
            <a:pPr lvl="1">
              <a:buNone/>
            </a:pPr>
            <a:r>
              <a:rPr lang="uk-UA" dirty="0" smtClean="0"/>
              <a:t>А. співвідношення між Конституцією та </a:t>
            </a:r>
            <a:r>
              <a:rPr lang="uk-UA" dirty="0" err="1" smtClean="0"/>
              <a:t>референдумними</a:t>
            </a:r>
            <a:r>
              <a:rPr lang="uk-UA" dirty="0" smtClean="0"/>
              <a:t> законами;</a:t>
            </a:r>
          </a:p>
          <a:p>
            <a:pPr lvl="1">
              <a:buNone/>
            </a:pPr>
            <a:r>
              <a:rPr lang="uk-UA" dirty="0" smtClean="0"/>
              <a:t>Б. референдумні закони та поточне законодавство;</a:t>
            </a:r>
          </a:p>
          <a:p>
            <a:pPr lvl="1">
              <a:buNone/>
            </a:pPr>
            <a:r>
              <a:rPr lang="uk-UA" dirty="0" smtClean="0"/>
              <a:t>В. гарантії правового змісту референдних законів</a:t>
            </a:r>
          </a:p>
          <a:p>
            <a:pPr>
              <a:buNone/>
            </a:pPr>
            <a:endParaRPr lang="uk-UA" dirty="0" smtClean="0"/>
          </a:p>
          <a:p>
            <a:pPr>
              <a:buNone/>
            </a:pPr>
            <a:r>
              <a:rPr lang="uk-UA" dirty="0" smtClean="0"/>
              <a:t>ііі) поточні (звичайні) закони як нормативні акти.</a:t>
            </a:r>
          </a:p>
          <a:p>
            <a:pPr>
              <a:buNone/>
            </a:pPr>
            <a:endParaRPr lang="uk-UA" dirty="0" smtClean="0"/>
          </a:p>
          <a:p>
            <a:pPr>
              <a:buNone/>
            </a:pPr>
            <a:r>
              <a:rPr lang="uk-UA" dirty="0" smtClean="0"/>
              <a:t>і</a:t>
            </a:r>
            <a:r>
              <a:rPr lang="en-US" dirty="0" smtClean="0"/>
              <a:t>v</a:t>
            </a:r>
            <a:r>
              <a:rPr lang="uk-UA" dirty="0" smtClean="0"/>
              <a:t>) надзвичайне законодавство: Україна та зарубіжний досвід;</a:t>
            </a:r>
          </a:p>
          <a:p>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400" b="1" i="1" dirty="0" smtClean="0"/>
              <a:t>Джерела конституційного права України</a:t>
            </a:r>
            <a:endParaRPr lang="uk-UA" sz="2400" dirty="0"/>
          </a:p>
        </p:txBody>
      </p:sp>
      <p:sp>
        <p:nvSpPr>
          <p:cNvPr id="3" name="Содержимое 2"/>
          <p:cNvSpPr>
            <a:spLocks noGrp="1"/>
          </p:cNvSpPr>
          <p:nvPr>
            <p:ph sz="quarter" idx="1"/>
          </p:nvPr>
        </p:nvSpPr>
        <p:spPr/>
        <p:txBody>
          <a:bodyPr>
            <a:normAutofit fontScale="85000" lnSpcReduction="20000"/>
          </a:bodyPr>
          <a:lstStyle/>
          <a:p>
            <a:pPr>
              <a:buNone/>
            </a:pPr>
            <a:endParaRPr lang="uk-UA" dirty="0" smtClean="0"/>
          </a:p>
          <a:p>
            <a:pPr>
              <a:buNone/>
            </a:pPr>
            <a:r>
              <a:rPr lang="uk-UA" dirty="0" smtClean="0"/>
              <a:t>1. Поняття та зміст джерела конституційного права України. </a:t>
            </a:r>
          </a:p>
          <a:p>
            <a:pPr>
              <a:buNone/>
            </a:pPr>
            <a:r>
              <a:rPr lang="uk-UA" dirty="0" smtClean="0"/>
              <a:t>2. Конституція як основне джерело конституційного права України. </a:t>
            </a:r>
          </a:p>
          <a:p>
            <a:pPr>
              <a:buNone/>
            </a:pPr>
            <a:r>
              <a:rPr lang="uk-UA" dirty="0" smtClean="0"/>
              <a:t>3. Конституційна юриспруденція (судове прецедентне право).</a:t>
            </a:r>
          </a:p>
          <a:p>
            <a:pPr>
              <a:buNone/>
            </a:pPr>
            <a:r>
              <a:rPr lang="uk-UA" dirty="0" smtClean="0"/>
              <a:t>4. Міжнародні договори України, </a:t>
            </a:r>
            <a:r>
              <a:rPr lang="en-US" dirty="0" smtClean="0"/>
              <a:t>jus </a:t>
            </a:r>
            <a:r>
              <a:rPr lang="en-US" dirty="0" err="1" smtClean="0"/>
              <a:t>cogens</a:t>
            </a:r>
            <a:r>
              <a:rPr lang="uk-UA" dirty="0" smtClean="0"/>
              <a:t> і загальні принципи міжнародного права</a:t>
            </a:r>
          </a:p>
          <a:p>
            <a:pPr>
              <a:buNone/>
            </a:pPr>
            <a:r>
              <a:rPr lang="uk-UA" dirty="0" smtClean="0"/>
              <a:t>5. Закон як джерело конституційного права. Поточне і надзвичайне законодавство. </a:t>
            </a:r>
          </a:p>
          <a:p>
            <a:pPr>
              <a:buNone/>
            </a:pPr>
            <a:r>
              <a:rPr lang="uk-UA" dirty="0" smtClean="0"/>
              <a:t>6. Конституційні звичаї і традиції (</a:t>
            </a:r>
            <a:r>
              <a:rPr lang="en-US" dirty="0" smtClean="0"/>
              <a:t>committee rules</a:t>
            </a:r>
            <a:r>
              <a:rPr lang="uk-UA" dirty="0" smtClean="0"/>
              <a:t>, </a:t>
            </a:r>
            <a:r>
              <a:rPr lang="en-US" dirty="0" smtClean="0"/>
              <a:t>courtesy rules</a:t>
            </a:r>
            <a:r>
              <a:rPr lang="uk-UA" dirty="0" smtClean="0"/>
              <a:t>). </a:t>
            </a:r>
          </a:p>
          <a:p>
            <a:pPr>
              <a:buNone/>
            </a:pPr>
            <a:r>
              <a:rPr lang="uk-UA" dirty="0" smtClean="0"/>
              <a:t>7. Конституційна доктрина.</a:t>
            </a:r>
          </a:p>
          <a:p>
            <a:endParaRPr lang="uk-U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5</a:t>
            </a:r>
            <a:r>
              <a:rPr lang="uk-UA" dirty="0" smtClean="0"/>
              <a:t>.2. Підзаконні правові акти</a:t>
            </a:r>
            <a:endParaRPr lang="uk-UA" dirty="0"/>
          </a:p>
        </p:txBody>
      </p:sp>
      <p:sp>
        <p:nvSpPr>
          <p:cNvPr id="3" name="Содержимое 2"/>
          <p:cNvSpPr>
            <a:spLocks noGrp="1"/>
          </p:cNvSpPr>
          <p:nvPr>
            <p:ph sz="quarter" idx="1"/>
          </p:nvPr>
        </p:nvSpPr>
        <p:spPr/>
        <p:style>
          <a:lnRef idx="0">
            <a:schemeClr val="accent4"/>
          </a:lnRef>
          <a:fillRef idx="3">
            <a:schemeClr val="accent4"/>
          </a:fillRef>
          <a:effectRef idx="3">
            <a:schemeClr val="accent4"/>
          </a:effectRef>
          <a:fontRef idx="minor">
            <a:schemeClr val="lt1"/>
          </a:fontRef>
        </p:style>
        <p:txBody>
          <a:bodyPr>
            <a:normAutofit fontScale="77500" lnSpcReduction="20000"/>
          </a:bodyPr>
          <a:lstStyle/>
          <a:p>
            <a:pPr>
              <a:buNone/>
            </a:pPr>
            <a:endParaRPr lang="uk-UA" dirty="0" smtClean="0"/>
          </a:p>
          <a:p>
            <a:pPr>
              <a:buNone/>
            </a:pPr>
            <a:r>
              <a:rPr lang="uk-UA" dirty="0" smtClean="0"/>
              <a:t>1. Нормативні акти Президента України та Кабінету Міністрів: </a:t>
            </a:r>
          </a:p>
          <a:p>
            <a:pPr lvl="1">
              <a:buNone/>
            </a:pPr>
            <a:r>
              <a:rPr lang="uk-UA" dirty="0" smtClean="0"/>
              <a:t>і) </a:t>
            </a:r>
            <a:r>
              <a:rPr lang="uk-UA" dirty="0" err="1" smtClean="0"/>
              <a:t>регламентарні</a:t>
            </a:r>
            <a:r>
              <a:rPr lang="uk-UA" dirty="0" smtClean="0"/>
              <a:t> правові акти;</a:t>
            </a:r>
          </a:p>
          <a:p>
            <a:pPr lvl="1">
              <a:buNone/>
            </a:pPr>
            <a:r>
              <a:rPr lang="uk-UA" dirty="0" smtClean="0"/>
              <a:t>іі) Укази Президента України;</a:t>
            </a:r>
          </a:p>
          <a:p>
            <a:pPr lvl="1">
              <a:buNone/>
            </a:pPr>
            <a:r>
              <a:rPr lang="uk-UA" dirty="0" smtClean="0"/>
              <a:t>ііі) постанови Кабінету Міністрів;</a:t>
            </a:r>
          </a:p>
          <a:p>
            <a:pPr>
              <a:buNone/>
            </a:pPr>
            <a:endParaRPr lang="uk-UA" dirty="0" smtClean="0"/>
          </a:p>
          <a:p>
            <a:pPr>
              <a:buNone/>
            </a:pPr>
            <a:r>
              <a:rPr lang="uk-UA" dirty="0" smtClean="0"/>
              <a:t>2. Внутрішньо організаційні акти конституційних органів влади:</a:t>
            </a:r>
          </a:p>
          <a:p>
            <a:pPr lvl="1">
              <a:buNone/>
            </a:pPr>
            <a:r>
              <a:rPr lang="uk-UA" dirty="0" smtClean="0"/>
              <a:t>і) регламенти;</a:t>
            </a:r>
          </a:p>
          <a:p>
            <a:pPr lvl="1">
              <a:buNone/>
            </a:pPr>
            <a:r>
              <a:rPr lang="uk-UA" dirty="0" smtClean="0"/>
              <a:t>іі) положення;</a:t>
            </a:r>
          </a:p>
          <a:p>
            <a:pPr>
              <a:buNone/>
            </a:pPr>
            <a:endParaRPr lang="uk-UA" dirty="0" smtClean="0"/>
          </a:p>
          <a:p>
            <a:pPr>
              <a:buNone/>
            </a:pPr>
            <a:r>
              <a:rPr lang="uk-UA" dirty="0" smtClean="0"/>
              <a:t>3. Акти громад та органів місцевого самоврядування:</a:t>
            </a:r>
          </a:p>
          <a:p>
            <a:pPr lvl="1">
              <a:buNone/>
            </a:pPr>
            <a:r>
              <a:rPr lang="uk-UA" dirty="0" smtClean="0"/>
              <a:t>і) статут громади;</a:t>
            </a:r>
          </a:p>
          <a:p>
            <a:pPr lvl="1">
              <a:buNone/>
            </a:pPr>
            <a:r>
              <a:rPr lang="uk-UA" dirty="0" smtClean="0"/>
              <a:t>іі) акти представницьких органів місцевого самоврядування;</a:t>
            </a:r>
          </a:p>
          <a:p>
            <a:pPr lvl="1">
              <a:buNone/>
            </a:pPr>
            <a:r>
              <a:rPr lang="uk-UA" dirty="0" smtClean="0"/>
              <a:t>ііі) акти виконавчих органів місцевого самоврядування.</a:t>
            </a:r>
          </a:p>
          <a:p>
            <a:endParaRPr lang="uk-U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5.3. Делегування законодавчих повноважень</a:t>
            </a:r>
            <a:endParaRPr lang="uk-UA" dirty="0"/>
          </a:p>
        </p:txBody>
      </p:sp>
      <p:sp>
        <p:nvSpPr>
          <p:cNvPr id="3" name="Содержимое 2"/>
          <p:cNvSpPr>
            <a:spLocks noGrp="1"/>
          </p:cNvSpPr>
          <p:nvPr>
            <p:ph sz="quarter" idx="1"/>
          </p:nvPr>
        </p:nvSpPr>
        <p:spPr/>
        <p:txBody>
          <a:bodyPr/>
          <a:lstStyle/>
          <a:p>
            <a:pPr>
              <a:buNone/>
            </a:pPr>
            <a:endParaRPr lang="uk-UA" dirty="0" smtClean="0"/>
          </a:p>
          <a:p>
            <a:pPr>
              <a:buNone/>
            </a:pPr>
            <a:r>
              <a:rPr lang="uk-UA" dirty="0" smtClean="0"/>
              <a:t>і) необхідність та межі;</a:t>
            </a:r>
          </a:p>
          <a:p>
            <a:pPr>
              <a:buNone/>
            </a:pPr>
            <a:endParaRPr lang="uk-UA" dirty="0" smtClean="0"/>
          </a:p>
          <a:p>
            <a:pPr>
              <a:buNone/>
            </a:pPr>
            <a:r>
              <a:rPr lang="uk-UA" dirty="0" smtClean="0"/>
              <a:t>іі) предмет та об’єм делегування;</a:t>
            </a:r>
          </a:p>
          <a:p>
            <a:pPr>
              <a:buNone/>
            </a:pPr>
            <a:endParaRPr lang="uk-UA" dirty="0" smtClean="0"/>
          </a:p>
          <a:p>
            <a:pPr>
              <a:buNone/>
            </a:pPr>
            <a:r>
              <a:rPr lang="uk-UA" dirty="0" smtClean="0"/>
              <a:t>ііі) парламентський контроль за делегованим законодавством.</a:t>
            </a:r>
          </a:p>
          <a:p>
            <a:pPr>
              <a:buNone/>
            </a:pPr>
            <a:endParaRPr lang="uk-U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800" dirty="0" smtClean="0">
                <a:solidFill>
                  <a:schemeClr val="accent6">
                    <a:lumMod val="50000"/>
                  </a:schemeClr>
                </a:solidFill>
              </a:rPr>
              <a:t>6. Конституційні звичаї і традиції (</a:t>
            </a:r>
            <a:r>
              <a:rPr lang="en-US" sz="2800" dirty="0" smtClean="0">
                <a:solidFill>
                  <a:schemeClr val="accent6">
                    <a:lumMod val="50000"/>
                  </a:schemeClr>
                </a:solidFill>
              </a:rPr>
              <a:t>committee rules</a:t>
            </a:r>
            <a:r>
              <a:rPr lang="uk-UA" sz="2800" dirty="0" smtClean="0">
                <a:solidFill>
                  <a:schemeClr val="accent6">
                    <a:lumMod val="50000"/>
                  </a:schemeClr>
                </a:solidFill>
              </a:rPr>
              <a:t>, </a:t>
            </a:r>
            <a:r>
              <a:rPr lang="en-US" sz="2800" dirty="0" smtClean="0">
                <a:solidFill>
                  <a:schemeClr val="accent6">
                    <a:lumMod val="50000"/>
                  </a:schemeClr>
                </a:solidFill>
              </a:rPr>
              <a:t>courtesy rules</a:t>
            </a:r>
            <a:r>
              <a:rPr lang="uk-UA" sz="2800" dirty="0" smtClean="0">
                <a:solidFill>
                  <a:schemeClr val="accent6">
                    <a:lumMod val="50000"/>
                  </a:schemeClr>
                </a:solidFill>
              </a:rPr>
              <a:t>)</a:t>
            </a:r>
            <a:endParaRPr lang="uk-UA" sz="2800" dirty="0">
              <a:solidFill>
                <a:schemeClr val="accent6">
                  <a:lumMod val="50000"/>
                </a:schemeClr>
              </a:solidFill>
            </a:endParaRPr>
          </a:p>
        </p:txBody>
      </p:sp>
      <p:pic>
        <p:nvPicPr>
          <p:cNvPr id="5" name="Содержимое 4" descr="Angela Merkel&amp; others.jpg"/>
          <p:cNvPicPr>
            <a:picLocks noGrp="1" noChangeAspect="1"/>
          </p:cNvPicPr>
          <p:nvPr>
            <p:ph sz="half" idx="1"/>
          </p:nvPr>
        </p:nvPicPr>
        <p:blipFill>
          <a:blip r:embed="rId2" cstate="print"/>
          <a:stretch>
            <a:fillRect/>
          </a:stretch>
        </p:blipFill>
        <p:spPr>
          <a:xfrm>
            <a:off x="301625" y="2395617"/>
            <a:ext cx="4038600" cy="2633504"/>
          </a:xfrm>
        </p:spPr>
      </p:pic>
      <p:sp>
        <p:nvSpPr>
          <p:cNvPr id="4" name="Содержимое 3"/>
          <p:cNvSpPr>
            <a:spLocks noGrp="1"/>
          </p:cNvSpPr>
          <p:nvPr>
            <p:ph sz="half" idx="2"/>
          </p:nvPr>
        </p:nvSpPr>
        <p:spPr/>
        <p:txBody>
          <a:bodyPr>
            <a:normAutofit fontScale="92500" lnSpcReduction="20000"/>
          </a:bodyPr>
          <a:lstStyle/>
          <a:p>
            <a:endParaRPr lang="uk-UA" dirty="0" smtClean="0"/>
          </a:p>
          <a:p>
            <a:pPr>
              <a:buNone/>
            </a:pPr>
            <a:r>
              <a:rPr lang="uk-UA" dirty="0" smtClean="0"/>
              <a:t>а) роль Універсалу національної єдності 2006 р. та практика його реалізації;</a:t>
            </a:r>
          </a:p>
          <a:p>
            <a:pPr>
              <a:buNone/>
            </a:pPr>
            <a:endParaRPr lang="uk-UA" dirty="0" smtClean="0"/>
          </a:p>
          <a:p>
            <a:pPr>
              <a:buNone/>
            </a:pPr>
            <a:r>
              <a:rPr lang="uk-UA" dirty="0" smtClean="0"/>
              <a:t>б) практика формування коаліцій у парламенті;</a:t>
            </a:r>
          </a:p>
          <a:p>
            <a:pPr>
              <a:buNone/>
            </a:pPr>
            <a:endParaRPr lang="uk-UA" dirty="0" smtClean="0"/>
          </a:p>
          <a:p>
            <a:pPr>
              <a:buNone/>
            </a:pPr>
            <a:r>
              <a:rPr lang="uk-UA" dirty="0" smtClean="0"/>
              <a:t>в) парламентські звичаї і традиції;</a:t>
            </a:r>
          </a:p>
          <a:p>
            <a:pPr>
              <a:buNone/>
            </a:pPr>
            <a:endParaRPr lang="uk-UA" dirty="0" smtClean="0"/>
          </a:p>
          <a:p>
            <a:pPr>
              <a:buNone/>
            </a:pPr>
            <a:r>
              <a:rPr lang="uk-UA" dirty="0" smtClean="0"/>
              <a:t>в) практика формування уряду в Україні.</a:t>
            </a:r>
          </a:p>
          <a:p>
            <a:endParaRPr lang="uk-U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6а. Про правовий звичай</a:t>
            </a:r>
            <a:endParaRPr lang="uk-UA" dirty="0"/>
          </a:p>
        </p:txBody>
      </p:sp>
      <p:sp>
        <p:nvSpPr>
          <p:cNvPr id="3" name="Содержимое 2"/>
          <p:cNvSpPr>
            <a:spLocks noGrp="1"/>
          </p:cNvSpPr>
          <p:nvPr>
            <p:ph sz="quarter" idx="1"/>
          </p:nvPr>
        </p:nvSpPr>
        <p:spPr/>
        <p:txBody>
          <a:bodyPr>
            <a:normAutofit fontScale="70000" lnSpcReduction="20000"/>
          </a:bodyPr>
          <a:lstStyle/>
          <a:p>
            <a:endParaRPr lang="uk-UA" dirty="0" smtClean="0"/>
          </a:p>
          <a:p>
            <a:r>
              <a:rPr lang="uk-UA" i="1" dirty="0" smtClean="0"/>
              <a:t>“[З]</a:t>
            </a:r>
            <a:r>
              <a:rPr lang="uk-UA" i="1" dirty="0" err="1" smtClean="0"/>
              <a:t>алежно</a:t>
            </a:r>
            <a:r>
              <a:rPr lang="uk-UA" i="1" dirty="0" smtClean="0"/>
              <a:t> від конкретного випадку, юридичне правило може бути самодовільним (спонтанним), оскільки виділяється безпосередньо соціальною групою… юридичне правило походить від звичаю: воно засновано на загальному усталеному досвіді і на прецедентах, що відображають закріплену практику, результат консенсусу всієї соціальної групи, яка сприймається як в цілому відповідна праву. Таким чином, звичай виступає у ролі загальнонародного і знеособленого способу формування правової системи. Це об’єктивне, не організоване джерело права, яке спирається на усвідомлену і неусвідомлену традицію соціальної групи, а не на вольовий акт якого-небудь органу влади. Тобто звичай характеризується інтуїтивним і спонтанним характером, і цим пояснюється той факт, що він не формулюється з наміром і точно у вигляді наказу або правила. У той же час ми відмічаємо, що еволюція звичаїв інколи веде до їх упорядкованого у письмовій формі з метою обнародування і </a:t>
            </a:r>
            <a:r>
              <a:rPr lang="uk-UA" i="1" dirty="0" err="1" smtClean="0"/>
              <a:t>застосування”</a:t>
            </a:r>
            <a:r>
              <a:rPr lang="uk-UA" i="1" dirty="0" smtClean="0"/>
              <a:t>.</a:t>
            </a:r>
          </a:p>
          <a:p>
            <a:pPr algn="r"/>
            <a:r>
              <a:rPr lang="ru-RU" smtClean="0"/>
              <a:t>Бержель</a:t>
            </a:r>
            <a:r>
              <a:rPr lang="ru-RU" dirty="0" smtClean="0"/>
              <a:t>. Ж.-Л. Теория права. – С. 19</a:t>
            </a:r>
            <a:endParaRPr lang="uk-UA" dirty="0" smtClean="0"/>
          </a:p>
          <a:p>
            <a:endParaRPr lang="uk-U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7. Конституційна доктрина</a:t>
            </a:r>
            <a:endParaRPr lang="uk-UA" dirty="0"/>
          </a:p>
        </p:txBody>
      </p:sp>
      <p:pic>
        <p:nvPicPr>
          <p:cNvPr id="6" name="Содержимое 5" descr="monroe-cigars.jpg"/>
          <p:cNvPicPr>
            <a:picLocks noGrp="1" noChangeAspect="1"/>
          </p:cNvPicPr>
          <p:nvPr>
            <p:ph sz="half" idx="1"/>
          </p:nvPr>
        </p:nvPicPr>
        <p:blipFill>
          <a:blip r:embed="rId2" cstate="print"/>
          <a:stretch>
            <a:fillRect/>
          </a:stretch>
        </p:blipFill>
        <p:spPr>
          <a:xfrm>
            <a:off x="301625" y="1710628"/>
            <a:ext cx="4038600" cy="4003482"/>
          </a:xfrm>
        </p:spPr>
      </p:pic>
      <p:sp>
        <p:nvSpPr>
          <p:cNvPr id="4" name="Содержимое 3"/>
          <p:cNvSpPr>
            <a:spLocks noGrp="1"/>
          </p:cNvSpPr>
          <p:nvPr>
            <p:ph sz="half" idx="2"/>
          </p:nvPr>
        </p:nvSpPr>
        <p:spPr/>
        <p:txBody>
          <a:bodyPr>
            <a:normAutofit fontScale="92500" lnSpcReduction="10000"/>
          </a:bodyPr>
          <a:lstStyle/>
          <a:p>
            <a:pPr>
              <a:buNone/>
            </a:pPr>
            <a:endParaRPr lang="uk-UA" sz="2400" dirty="0" smtClean="0"/>
          </a:p>
          <a:p>
            <a:pPr>
              <a:buNone/>
            </a:pPr>
            <a:r>
              <a:rPr lang="uk-UA" sz="2400" dirty="0" smtClean="0"/>
              <a:t>а) погляди та праці авторитетних вчених-конституціоналістів;</a:t>
            </a:r>
          </a:p>
          <a:p>
            <a:pPr>
              <a:buNone/>
            </a:pPr>
            <a:endParaRPr lang="uk-UA" sz="2400" dirty="0" smtClean="0"/>
          </a:p>
          <a:p>
            <a:pPr>
              <a:buNone/>
            </a:pPr>
            <a:r>
              <a:rPr lang="uk-UA" sz="2400" dirty="0" smtClean="0"/>
              <a:t>б) роль фахівців у галузі конституційного права у підготовці законопроектів;</a:t>
            </a:r>
          </a:p>
          <a:p>
            <a:pPr>
              <a:buNone/>
            </a:pPr>
            <a:endParaRPr lang="uk-UA" sz="2400" dirty="0" smtClean="0"/>
          </a:p>
          <a:p>
            <a:pPr>
              <a:buNone/>
            </a:pPr>
            <a:r>
              <a:rPr lang="uk-UA" sz="2400" dirty="0" smtClean="0"/>
              <a:t>в) висновки фахівців у галузі конституційного права при вирішенні конституційних спорів у судах.</a:t>
            </a:r>
          </a:p>
          <a:p>
            <a:endParaRPr lang="uk-U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Дякую за увагу!</a:t>
            </a:r>
            <a:endParaRPr lang="uk-UA" dirty="0"/>
          </a:p>
        </p:txBody>
      </p:sp>
      <p:pic>
        <p:nvPicPr>
          <p:cNvPr id="5" name="Рисунок 4" descr="я_2006_4-й всеукр семінар юрклінік.jpg"/>
          <p:cNvPicPr>
            <a:picLocks noGrp="1" noChangeAspect="1"/>
          </p:cNvPicPr>
          <p:nvPr>
            <p:ph type="pic" idx="1"/>
          </p:nvPr>
        </p:nvPicPr>
        <p:blipFill>
          <a:blip r:embed="rId2" cstate="print"/>
          <a:srcRect t="1515" b="1515"/>
          <a:stretch>
            <a:fillRect/>
          </a:stretch>
        </p:blipFill>
        <p:spPr/>
      </p:pic>
      <p:sp>
        <p:nvSpPr>
          <p:cNvPr id="4" name="Текст 3"/>
          <p:cNvSpPr>
            <a:spLocks noGrp="1"/>
          </p:cNvSpPr>
          <p:nvPr>
            <p:ph type="body" sz="half" idx="2"/>
          </p:nvPr>
        </p:nvSpPr>
        <p:spPr/>
        <p:txBody>
          <a:bodyPr/>
          <a:lstStyle/>
          <a:p>
            <a:endParaRPr lang="uk-UA"/>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Джерела</a:t>
            </a:r>
            <a:endParaRPr lang="uk-UA" dirty="0"/>
          </a:p>
        </p:txBody>
      </p:sp>
      <p:sp>
        <p:nvSpPr>
          <p:cNvPr id="3" name="Содержимое 2"/>
          <p:cNvSpPr>
            <a:spLocks noGrp="1"/>
          </p:cNvSpPr>
          <p:nvPr>
            <p:ph sz="quarter" idx="1"/>
          </p:nvPr>
        </p:nvSpPr>
        <p:spPr/>
        <p:txBody>
          <a:bodyPr>
            <a:normAutofit fontScale="70000" lnSpcReduction="20000"/>
          </a:bodyPr>
          <a:lstStyle/>
          <a:p>
            <a:pPr lvl="0"/>
            <a:endParaRPr lang="uk-UA" dirty="0" smtClean="0"/>
          </a:p>
          <a:p>
            <a:pPr lvl="0"/>
            <a:r>
              <a:rPr lang="uk-UA" dirty="0" err="1" smtClean="0"/>
              <a:t>Бержель</a:t>
            </a:r>
            <a:r>
              <a:rPr lang="uk-UA" dirty="0" smtClean="0"/>
              <a:t> Ж.-Л. </a:t>
            </a:r>
            <a:r>
              <a:rPr lang="uk-UA" dirty="0" err="1" smtClean="0"/>
              <a:t>Общая</a:t>
            </a:r>
            <a:r>
              <a:rPr lang="uk-UA" dirty="0" smtClean="0"/>
              <a:t> </a:t>
            </a:r>
            <a:r>
              <a:rPr lang="uk-UA" dirty="0" err="1" smtClean="0"/>
              <a:t>теория</a:t>
            </a:r>
            <a:r>
              <a:rPr lang="uk-UA" dirty="0" smtClean="0"/>
              <a:t> права. – М., 2000.</a:t>
            </a:r>
          </a:p>
          <a:p>
            <a:pPr lvl="0"/>
            <a:r>
              <a:rPr lang="uk-UA" dirty="0" err="1" smtClean="0"/>
              <a:t>Общая</a:t>
            </a:r>
            <a:r>
              <a:rPr lang="uk-UA" dirty="0" smtClean="0"/>
              <a:t> </a:t>
            </a:r>
            <a:r>
              <a:rPr lang="uk-UA" dirty="0" err="1" smtClean="0"/>
              <a:t>теория</a:t>
            </a:r>
            <a:r>
              <a:rPr lang="uk-UA" dirty="0" smtClean="0"/>
              <a:t> </a:t>
            </a:r>
            <a:r>
              <a:rPr lang="uk-UA" dirty="0" err="1" smtClean="0"/>
              <a:t>государства</a:t>
            </a:r>
            <a:r>
              <a:rPr lang="uk-UA" dirty="0" smtClean="0"/>
              <a:t> и права. </a:t>
            </a:r>
            <a:r>
              <a:rPr lang="uk-UA" dirty="0" err="1" smtClean="0"/>
              <a:t>Академический</a:t>
            </a:r>
            <a:r>
              <a:rPr lang="uk-UA" dirty="0" smtClean="0"/>
              <a:t> курс в 2-х т./ </a:t>
            </a:r>
            <a:r>
              <a:rPr lang="uk-UA" dirty="0" err="1" smtClean="0"/>
              <a:t>Под</a:t>
            </a:r>
            <a:r>
              <a:rPr lang="uk-UA" dirty="0" smtClean="0"/>
              <a:t> ред. М.Н. Марченко. – Т.2. </a:t>
            </a:r>
            <a:r>
              <a:rPr lang="uk-UA" dirty="0" err="1" smtClean="0"/>
              <a:t>Теория</a:t>
            </a:r>
            <a:r>
              <a:rPr lang="uk-UA" dirty="0" smtClean="0"/>
              <a:t> права. – М., 1999. </a:t>
            </a:r>
          </a:p>
          <a:p>
            <a:pPr lvl="0"/>
            <a:r>
              <a:rPr lang="uk-UA" dirty="0" err="1" smtClean="0"/>
              <a:t>Оніщенко</a:t>
            </a:r>
            <a:r>
              <a:rPr lang="uk-UA" dirty="0" smtClean="0"/>
              <a:t> О.В. Конституція України як основне джерело конституційного права України: Автореф. </a:t>
            </a:r>
            <a:r>
              <a:rPr lang="uk-UA" dirty="0" err="1" smtClean="0"/>
              <a:t>дис</a:t>
            </a:r>
            <a:r>
              <a:rPr lang="uk-UA" dirty="0" smtClean="0"/>
              <a:t>… </a:t>
            </a:r>
            <a:r>
              <a:rPr lang="uk-UA" dirty="0" err="1" smtClean="0"/>
              <a:t>к.ю.н</a:t>
            </a:r>
            <a:r>
              <a:rPr lang="uk-UA" dirty="0" smtClean="0"/>
              <a:t>. / КНУ ім. Тараса Шевченко. – К., 2005.</a:t>
            </a:r>
          </a:p>
          <a:p>
            <a:pPr lvl="0"/>
            <a:r>
              <a:rPr lang="uk-UA" dirty="0" err="1" smtClean="0"/>
              <a:t>Сав'як</a:t>
            </a:r>
            <a:r>
              <a:rPr lang="uk-UA" dirty="0" smtClean="0"/>
              <a:t> О.В. Правовий звичай у системі джерел  конституційного права України/ О.В.</a:t>
            </a:r>
            <a:r>
              <a:rPr lang="uk-UA" dirty="0" err="1" smtClean="0"/>
              <a:t>Сав</a:t>
            </a:r>
            <a:r>
              <a:rPr lang="uk-UA" dirty="0" smtClean="0"/>
              <a:t> </a:t>
            </a:r>
            <a:r>
              <a:rPr lang="uk-UA" dirty="0" err="1" smtClean="0"/>
              <a:t>'як</a:t>
            </a:r>
            <a:r>
              <a:rPr lang="uk-UA" dirty="0" smtClean="0"/>
              <a:t> // Держава і право : зб. наук. пр.: </a:t>
            </a:r>
            <a:r>
              <a:rPr lang="uk-UA" dirty="0" err="1" smtClean="0"/>
              <a:t>Юрид</a:t>
            </a:r>
            <a:r>
              <a:rPr lang="uk-UA" dirty="0" smtClean="0"/>
              <a:t>. і політ. науки. -К.,  2007. - Вип.: 36. -  С. 225-230. -</a:t>
            </a:r>
          </a:p>
          <a:p>
            <a:pPr lvl="0"/>
            <a:r>
              <a:rPr lang="uk-UA" dirty="0" smtClean="0"/>
              <a:t>Тихомиров Ю.А. </a:t>
            </a:r>
            <a:r>
              <a:rPr lang="uk-UA" dirty="0" err="1" smtClean="0"/>
              <a:t>Теория</a:t>
            </a:r>
            <a:r>
              <a:rPr lang="uk-UA" dirty="0" smtClean="0"/>
              <a:t> </a:t>
            </a:r>
            <a:r>
              <a:rPr lang="uk-UA" dirty="0" err="1" smtClean="0"/>
              <a:t>закона</a:t>
            </a:r>
            <a:r>
              <a:rPr lang="uk-UA" dirty="0" smtClean="0"/>
              <a:t>. – М., 1982.</a:t>
            </a:r>
          </a:p>
          <a:p>
            <a:pPr lvl="0"/>
            <a:r>
              <a:rPr lang="uk-UA" dirty="0" err="1" smtClean="0"/>
              <a:t>Хабриева</a:t>
            </a:r>
            <a:r>
              <a:rPr lang="uk-UA" dirty="0" smtClean="0"/>
              <a:t> Т.Я., </a:t>
            </a:r>
            <a:r>
              <a:rPr lang="uk-UA" dirty="0" err="1" smtClean="0"/>
              <a:t>Чиркин</a:t>
            </a:r>
            <a:r>
              <a:rPr lang="uk-UA" dirty="0" smtClean="0"/>
              <a:t> В.Е. </a:t>
            </a:r>
            <a:r>
              <a:rPr lang="uk-UA" dirty="0" err="1" smtClean="0"/>
              <a:t>Теория</a:t>
            </a:r>
            <a:r>
              <a:rPr lang="uk-UA" dirty="0" smtClean="0"/>
              <a:t> </a:t>
            </a:r>
            <a:r>
              <a:rPr lang="uk-UA" dirty="0" err="1" smtClean="0"/>
              <a:t>современной</a:t>
            </a:r>
            <a:r>
              <a:rPr lang="uk-UA" dirty="0" smtClean="0"/>
              <a:t> </a:t>
            </a:r>
            <a:r>
              <a:rPr lang="uk-UA" dirty="0" err="1" smtClean="0"/>
              <a:t>конституции</a:t>
            </a:r>
            <a:r>
              <a:rPr lang="uk-UA" dirty="0" smtClean="0"/>
              <a:t>. – М.: НОРМА, 2005.</a:t>
            </a:r>
          </a:p>
          <a:p>
            <a:pPr lvl="0"/>
            <a:r>
              <a:rPr lang="uk-UA" dirty="0" err="1" smtClean="0"/>
              <a:t>Цоклан</a:t>
            </a:r>
            <a:r>
              <a:rPr lang="uk-UA" dirty="0" smtClean="0"/>
              <a:t> В.І. Класифікація сучасних джерел конституційного права України: проблеми теорії та практики // Часопис КУП. – 2005. - № 3.</a:t>
            </a:r>
          </a:p>
          <a:p>
            <a:pPr lvl="0"/>
            <a:r>
              <a:rPr lang="uk-UA" dirty="0" smtClean="0"/>
              <a:t>Шевчук. Основи конституційної юриспруденції. – К., 2000.</a:t>
            </a:r>
          </a:p>
          <a:p>
            <a:pPr>
              <a:buNone/>
            </a:pPr>
            <a:endParaRPr lang="uk-U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ln>
            <a:solidFill>
              <a:srgbClr val="7030A0"/>
            </a:solidFill>
          </a:ln>
        </p:spPr>
        <p:txBody>
          <a:bodyPr>
            <a:noAutofit/>
          </a:bodyPr>
          <a:lstStyle/>
          <a:p>
            <a:r>
              <a:rPr lang="uk-UA" sz="2400" dirty="0" smtClean="0">
                <a:solidFill>
                  <a:srgbClr val="0070C0"/>
                </a:solidFill>
              </a:rPr>
              <a:t>1. Поняття та зміст джерела конституційного права України</a:t>
            </a:r>
            <a:endParaRPr lang="uk-UA" sz="2400" dirty="0">
              <a:solidFill>
                <a:srgbClr val="0070C0"/>
              </a:solidFill>
            </a:endParaRPr>
          </a:p>
        </p:txBody>
      </p:sp>
      <p:sp>
        <p:nvSpPr>
          <p:cNvPr id="3" name="Содержимое 2"/>
          <p:cNvSpPr>
            <a:spLocks noGrp="1"/>
          </p:cNvSpPr>
          <p:nvPr>
            <p:ph sz="quarter" idx="1"/>
          </p:nvPr>
        </p:nvSpPr>
        <p:spPr>
          <a:solidFill>
            <a:schemeClr val="bg1">
              <a:lumMod val="95000"/>
            </a:schemeClr>
          </a:solidFill>
        </p:spPr>
        <p:txBody>
          <a:bodyPr>
            <a:normAutofit/>
          </a:bodyPr>
          <a:lstStyle/>
          <a:p>
            <a:pPr>
              <a:buNone/>
            </a:pPr>
            <a:endParaRPr lang="uk-UA" dirty="0" smtClean="0"/>
          </a:p>
          <a:p>
            <a:pPr>
              <a:buNone/>
            </a:pPr>
            <a:r>
              <a:rPr lang="uk-UA" dirty="0" smtClean="0">
                <a:solidFill>
                  <a:srgbClr val="00B050"/>
                </a:solidFill>
              </a:rPr>
              <a:t>а) широке та вузьке розуміння джерела конституційного права:</a:t>
            </a:r>
          </a:p>
          <a:p>
            <a:pPr lvl="2"/>
            <a:r>
              <a:rPr lang="uk-UA" dirty="0" smtClean="0"/>
              <a:t>підхід позитивістський;</a:t>
            </a:r>
          </a:p>
          <a:p>
            <a:pPr lvl="2"/>
            <a:r>
              <a:rPr lang="uk-UA" dirty="0" smtClean="0"/>
              <a:t>підхід інтегративний.</a:t>
            </a:r>
          </a:p>
          <a:p>
            <a:pPr>
              <a:buNone/>
            </a:pPr>
            <a:r>
              <a:rPr lang="uk-UA" dirty="0" smtClean="0">
                <a:solidFill>
                  <a:srgbClr val="FF0000"/>
                </a:solidFill>
              </a:rPr>
              <a:t>б) система та види джерел конституційного права України:</a:t>
            </a:r>
          </a:p>
          <a:p>
            <a:pPr lvl="2">
              <a:buFont typeface="Wingdings" pitchFamily="2" charset="2"/>
              <a:buChar char="v"/>
            </a:pPr>
            <a:r>
              <a:rPr lang="uk-UA" dirty="0" smtClean="0"/>
              <a:t>Цілісність;</a:t>
            </a:r>
          </a:p>
          <a:p>
            <a:pPr lvl="2">
              <a:buFont typeface="Wingdings" pitchFamily="2" charset="2"/>
              <a:buChar char="v"/>
            </a:pPr>
            <a:r>
              <a:rPr lang="uk-UA" dirty="0" smtClean="0"/>
              <a:t>Єдність;</a:t>
            </a:r>
          </a:p>
          <a:p>
            <a:pPr lvl="2">
              <a:buFont typeface="Wingdings" pitchFamily="2" charset="2"/>
              <a:buChar char="v"/>
            </a:pPr>
            <a:r>
              <a:rPr lang="uk-UA" dirty="0" smtClean="0"/>
              <a:t>Тлумачення як засіб подолання колізій і суперечностей (конкуренції норм)</a:t>
            </a:r>
          </a:p>
          <a:p>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400" dirty="0" smtClean="0">
                <a:solidFill>
                  <a:srgbClr val="0070C0"/>
                </a:solidFill>
              </a:rPr>
              <a:t>1. Поняття та зміст джерела конституційного права України</a:t>
            </a:r>
            <a:endParaRPr lang="uk-UA" sz="2400" dirty="0">
              <a:solidFill>
                <a:srgbClr val="0070C0"/>
              </a:solidFill>
            </a:endParaRPr>
          </a:p>
        </p:txBody>
      </p:sp>
      <p:sp>
        <p:nvSpPr>
          <p:cNvPr id="3" name="Содержимое 2"/>
          <p:cNvSpPr>
            <a:spLocks noGrp="1"/>
          </p:cNvSpPr>
          <p:nvPr>
            <p:ph sz="quarter" idx="1"/>
          </p:nvPr>
        </p:nvSpPr>
        <p:spPr/>
        <p:txBody>
          <a:bodyPr>
            <a:normAutofit fontScale="92500"/>
          </a:bodyPr>
          <a:lstStyle/>
          <a:p>
            <a:pPr>
              <a:buNone/>
            </a:pPr>
            <a:endParaRPr lang="uk-UA" dirty="0" smtClean="0"/>
          </a:p>
          <a:p>
            <a:pPr>
              <a:buNone/>
            </a:pPr>
            <a:r>
              <a:rPr lang="uk-UA" dirty="0" smtClean="0"/>
              <a:t>в) особливості вітчизняної системи джерела конституційного права:</a:t>
            </a:r>
          </a:p>
          <a:p>
            <a:pPr lvl="2">
              <a:buNone/>
            </a:pPr>
            <a:r>
              <a:rPr lang="uk-UA" dirty="0" smtClean="0"/>
              <a:t>і) поняття </a:t>
            </a:r>
            <a:r>
              <a:rPr lang="uk-UA" dirty="0" err="1" smtClean="0"/>
              <a:t>„законодавство”</a:t>
            </a:r>
            <a:r>
              <a:rPr lang="uk-UA" dirty="0" smtClean="0"/>
              <a:t> згідно правової позиції Конституційного Суду та доктринальне визначення;</a:t>
            </a:r>
          </a:p>
          <a:p>
            <a:pPr lvl="2">
              <a:buNone/>
            </a:pPr>
            <a:r>
              <a:rPr lang="uk-UA" dirty="0" smtClean="0"/>
              <a:t>іі) співвідношення між конституцією та законом.</a:t>
            </a:r>
          </a:p>
          <a:p>
            <a:pPr>
              <a:buNone/>
            </a:pPr>
            <a:endParaRPr lang="uk-UA" dirty="0" smtClean="0"/>
          </a:p>
          <a:p>
            <a:pPr>
              <a:buNone/>
            </a:pPr>
            <a:r>
              <a:rPr lang="uk-UA" dirty="0" smtClean="0"/>
              <a:t>г) основні та додаткові джерела конституційного права:</a:t>
            </a:r>
          </a:p>
          <a:p>
            <a:pPr lvl="2">
              <a:buNone/>
            </a:pPr>
            <a:r>
              <a:rPr lang="uk-UA" dirty="0" smtClean="0"/>
              <a:t>і) ієрархія нормативно-правових актів та верховенство конституції;</a:t>
            </a:r>
          </a:p>
          <a:p>
            <a:pPr lvl="2">
              <a:buNone/>
            </a:pPr>
            <a:r>
              <a:rPr lang="uk-UA" dirty="0" smtClean="0"/>
              <a:t>іі) </a:t>
            </a:r>
            <a:r>
              <a:rPr lang="uk-UA" dirty="0" err="1" smtClean="0"/>
              <a:t>синергетика</a:t>
            </a:r>
            <a:r>
              <a:rPr lang="uk-UA" dirty="0" smtClean="0"/>
              <a:t> джерел конституційного права: розвиток змісту Конституції і законів у прецедентному праві та доктрині.</a:t>
            </a:r>
          </a:p>
          <a:p>
            <a:endParaRPr lang="uk-U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ln>
            <a:solidFill>
              <a:srgbClr val="00CC00"/>
            </a:solidFill>
          </a:ln>
        </p:spPr>
        <p:txBody>
          <a:bodyPr>
            <a:noAutofit/>
          </a:bodyPr>
          <a:lstStyle/>
          <a:p>
            <a:r>
              <a:rPr lang="uk-UA" sz="2400" dirty="0" smtClean="0">
                <a:solidFill>
                  <a:srgbClr val="00B050"/>
                </a:solidFill>
              </a:rPr>
              <a:t>2. Конституція як основне джерело конституційного права </a:t>
            </a:r>
            <a:endParaRPr lang="uk-UA" sz="2400" dirty="0">
              <a:solidFill>
                <a:srgbClr val="00B050"/>
              </a:solidFill>
            </a:endParaRPr>
          </a:p>
        </p:txBody>
      </p:sp>
      <p:sp>
        <p:nvSpPr>
          <p:cNvPr id="3" name="Содержимое 2"/>
          <p:cNvSpPr>
            <a:spLocks noGrp="1"/>
          </p:cNvSpPr>
          <p:nvPr>
            <p:ph sz="quarter" idx="1"/>
          </p:nvPr>
        </p:nvSpPr>
        <p:spPr>
          <a:ln>
            <a:solidFill>
              <a:srgbClr val="0070C0"/>
            </a:solidFill>
          </a:ln>
        </p:spPr>
        <p:txBody>
          <a:bodyPr>
            <a:normAutofit fontScale="92500" lnSpcReduction="20000"/>
          </a:bodyPr>
          <a:lstStyle/>
          <a:p>
            <a:pPr>
              <a:buNone/>
            </a:pPr>
            <a:r>
              <a:rPr lang="uk-UA" dirty="0" smtClean="0">
                <a:solidFill>
                  <a:srgbClr val="00B0F0"/>
                </a:solidFill>
              </a:rPr>
              <a:t>а) конституція як кодифіковане основне правове джерело</a:t>
            </a:r>
            <a:r>
              <a:rPr lang="uk-UA" dirty="0" smtClean="0"/>
              <a:t>: </a:t>
            </a:r>
          </a:p>
          <a:p>
            <a:pPr lvl="2">
              <a:buNone/>
            </a:pPr>
            <a:r>
              <a:rPr lang="uk-UA" dirty="0" smtClean="0"/>
              <a:t>і) верховенство;</a:t>
            </a:r>
          </a:p>
          <a:p>
            <a:pPr lvl="2">
              <a:buNone/>
            </a:pPr>
            <a:r>
              <a:rPr lang="uk-UA" dirty="0" smtClean="0"/>
              <a:t>іі) пряма дія;</a:t>
            </a:r>
          </a:p>
          <a:p>
            <a:pPr lvl="2">
              <a:buNone/>
            </a:pPr>
            <a:r>
              <a:rPr lang="uk-UA" dirty="0" smtClean="0"/>
              <a:t>ііі) стабільність;</a:t>
            </a:r>
          </a:p>
          <a:p>
            <a:endParaRPr lang="uk-UA" dirty="0" smtClean="0"/>
          </a:p>
          <a:p>
            <a:pPr>
              <a:buNone/>
            </a:pPr>
            <a:r>
              <a:rPr lang="uk-UA" dirty="0" smtClean="0">
                <a:solidFill>
                  <a:srgbClr val="FF0000"/>
                </a:solidFill>
              </a:rPr>
              <a:t>Юриспруденція КСУ</a:t>
            </a:r>
            <a:r>
              <a:rPr lang="uk-UA" dirty="0" smtClean="0"/>
              <a:t>:</a:t>
            </a:r>
          </a:p>
          <a:p>
            <a:pPr lvl="1">
              <a:buNone/>
            </a:pPr>
            <a:r>
              <a:rPr lang="uk-UA" i="1" dirty="0" err="1" smtClean="0"/>
              <a:t>“Конституція</a:t>
            </a:r>
            <a:r>
              <a:rPr lang="uk-UA" i="1" dirty="0" smtClean="0"/>
              <a:t> України як головне джерело національної правової системи є... базою поточного </a:t>
            </a:r>
            <a:r>
              <a:rPr lang="uk-UA" i="1" dirty="0" err="1" smtClean="0"/>
              <a:t>законодавства”</a:t>
            </a:r>
            <a:r>
              <a:rPr lang="uk-UA" i="1" dirty="0" smtClean="0"/>
              <a:t>, яке </a:t>
            </a:r>
            <a:r>
              <a:rPr lang="uk-UA" i="1" dirty="0" err="1" smtClean="0"/>
              <a:t>“конкретизує</a:t>
            </a:r>
            <a:r>
              <a:rPr lang="uk-UA" i="1" dirty="0" smtClean="0"/>
              <a:t> закріпленні в Основному Законі </a:t>
            </a:r>
            <a:r>
              <a:rPr lang="uk-UA" i="1" dirty="0" err="1" smtClean="0"/>
              <a:t>положення”</a:t>
            </a:r>
            <a:r>
              <a:rPr lang="uk-UA" i="1" dirty="0" smtClean="0"/>
              <a:t>. І далі: “ у правовій державі існує сувора ієрархія нормативних актів, відповідно до якої постанови та інші рішення органів виконавчої влади мають підзаконний характер і не повинні викривляти сутність і зміст </a:t>
            </a:r>
            <a:r>
              <a:rPr lang="uk-UA" i="1" dirty="0" err="1" smtClean="0"/>
              <a:t>законів”</a:t>
            </a:r>
            <a:r>
              <a:rPr lang="uk-UA" i="1" dirty="0" smtClean="0"/>
              <a:t>, що </a:t>
            </a:r>
            <a:r>
              <a:rPr lang="uk-UA" i="1" dirty="0" err="1" smtClean="0"/>
              <a:t>“зумовлює</a:t>
            </a:r>
            <a:r>
              <a:rPr lang="uk-UA" i="1" dirty="0" smtClean="0"/>
              <a:t> їх [законів </a:t>
            </a:r>
            <a:r>
              <a:rPr lang="uk-UA" dirty="0" smtClean="0"/>
              <a:t>– М.С</a:t>
            </a:r>
            <a:r>
              <a:rPr lang="uk-UA" i="1" dirty="0" smtClean="0"/>
              <a:t>.] субординацію відносно Конституції </a:t>
            </a:r>
            <a:r>
              <a:rPr lang="uk-UA" i="1" dirty="0" err="1" smtClean="0"/>
              <a:t>України”</a:t>
            </a:r>
            <a:r>
              <a:rPr lang="uk-UA" i="1" dirty="0" smtClean="0"/>
              <a:t>.</a:t>
            </a:r>
            <a:endParaRPr lang="uk-UA" dirty="0" smtClean="0"/>
          </a:p>
          <a:p>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dirty="0" smtClean="0"/>
              <a:t>2.1. Критерії конституційності нормативних актів</a:t>
            </a:r>
            <a:endParaRPr lang="uk-UA" sz="2800" dirty="0"/>
          </a:p>
        </p:txBody>
      </p:sp>
      <p:sp>
        <p:nvSpPr>
          <p:cNvPr id="3" name="Содержимое 2"/>
          <p:cNvSpPr>
            <a:spLocks noGrp="1"/>
          </p:cNvSpPr>
          <p:nvPr>
            <p:ph sz="quarter" idx="1"/>
          </p:nvPr>
        </p:nvSpPr>
        <p:spPr/>
        <p:txBody>
          <a:bodyPr/>
          <a:lstStyle/>
          <a:p>
            <a:endParaRPr lang="uk-UA" dirty="0" smtClean="0"/>
          </a:p>
          <a:p>
            <a:pPr>
              <a:buNone/>
            </a:pPr>
            <a:r>
              <a:rPr lang="uk-UA" dirty="0" smtClean="0"/>
              <a:t>і) відповідність конституції;</a:t>
            </a:r>
          </a:p>
          <a:p>
            <a:pPr>
              <a:buNone/>
            </a:pPr>
            <a:r>
              <a:rPr lang="uk-UA" dirty="0" smtClean="0"/>
              <a:t>іі) дотримання ієрархії нормативно-правових актів;</a:t>
            </a:r>
          </a:p>
          <a:p>
            <a:pPr>
              <a:buNone/>
            </a:pPr>
            <a:r>
              <a:rPr lang="uk-UA" dirty="0" smtClean="0"/>
              <a:t>ііі) конкретизація і деталізація конституційних положень</a:t>
            </a:r>
          </a:p>
          <a:p>
            <a:endParaRPr lang="uk-U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2.2. Горизонтальний ефект конституції</a:t>
            </a:r>
            <a:endParaRPr lang="uk-UA" dirty="0"/>
          </a:p>
        </p:txBody>
      </p:sp>
      <p:sp>
        <p:nvSpPr>
          <p:cNvPr id="3" name="Содержимое 2"/>
          <p:cNvSpPr>
            <a:spLocks noGrp="1"/>
          </p:cNvSpPr>
          <p:nvPr>
            <p:ph sz="quarter" idx="1"/>
          </p:nvPr>
        </p:nvSpPr>
        <p:spPr/>
        <p:style>
          <a:lnRef idx="0">
            <a:schemeClr val="accent4"/>
          </a:lnRef>
          <a:fillRef idx="3">
            <a:schemeClr val="accent4"/>
          </a:fillRef>
          <a:effectRef idx="3">
            <a:schemeClr val="accent4"/>
          </a:effectRef>
          <a:fontRef idx="minor">
            <a:schemeClr val="lt1"/>
          </a:fontRef>
        </p:style>
        <p:txBody>
          <a:bodyPr>
            <a:normAutofit fontScale="85000" lnSpcReduction="20000"/>
          </a:bodyPr>
          <a:lstStyle/>
          <a:p>
            <a:pPr>
              <a:buNone/>
            </a:pPr>
            <a:endParaRPr lang="en-US" dirty="0" smtClean="0"/>
          </a:p>
          <a:p>
            <a:pPr>
              <a:buNone/>
            </a:pPr>
            <a:r>
              <a:rPr lang="uk-UA" dirty="0" smtClean="0"/>
              <a:t>«</a:t>
            </a:r>
            <a:r>
              <a:rPr lang="en-US" dirty="0" smtClean="0"/>
              <a:t>[</a:t>
            </a:r>
            <a:r>
              <a:rPr lang="uk-UA" dirty="0" smtClean="0"/>
              <a:t>Конституція</a:t>
            </a:r>
            <a:r>
              <a:rPr lang="en-US" dirty="0" smtClean="0"/>
              <a:t>] </a:t>
            </a:r>
            <a:r>
              <a:rPr lang="uk-UA" dirty="0" smtClean="0"/>
              <a:t>встановлює об’єктивний порядок цінностей, що істотно зміцнює ефективність чинності основоположних прав. Цю систему цінностей, у центрі якої знаходиться індивід, що вільно розвивається, та його гідність, слід розглядати як основоположне, фундаментальне конституційне рішення, яке здійснює вплив на всі галузі права і слугує пріоритетом розвитку законодавства, державного управління та правосуддя. Таким чином, очевидно, що ця система цінностей здійснює вплив на цивільне право. Кожна цивільно-правова норма повинна бути сумісною з цією системою і трактуватися відповідно до її духу».</a:t>
            </a:r>
            <a:endParaRPr lang="en-US" dirty="0" smtClean="0"/>
          </a:p>
          <a:p>
            <a:pPr>
              <a:buNone/>
            </a:pPr>
            <a:endParaRPr lang="en-US" dirty="0" smtClean="0"/>
          </a:p>
          <a:p>
            <a:pPr algn="r">
              <a:buNone/>
            </a:pPr>
            <a:r>
              <a:rPr lang="en-US" i="1" dirty="0" err="1" smtClean="0"/>
              <a:t>BVerGE</a:t>
            </a:r>
            <a:r>
              <a:rPr lang="en-US" i="1" dirty="0" smtClean="0"/>
              <a:t>, </a:t>
            </a:r>
            <a:r>
              <a:rPr lang="uk-UA" i="1" dirty="0" err="1" smtClean="0"/>
              <a:t>Lueth</a:t>
            </a:r>
            <a:r>
              <a:rPr lang="uk-UA" dirty="0" smtClean="0"/>
              <a:t> (1953) </a:t>
            </a:r>
            <a:endParaRPr lang="en-US" dirty="0" smtClean="0"/>
          </a:p>
          <a:p>
            <a:pPr>
              <a:buNone/>
            </a:pPr>
            <a:endParaRPr lang="uk-UA" dirty="0" smtClean="0"/>
          </a:p>
          <a:p>
            <a:endParaRPr lang="uk-U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2</a:t>
            </a:r>
            <a:r>
              <a:rPr lang="uk-UA" dirty="0" smtClean="0"/>
              <a:t>.3. Властивості конституції як правового акту</a:t>
            </a:r>
            <a:endParaRPr lang="uk-UA" dirty="0"/>
          </a:p>
        </p:txBody>
      </p:sp>
      <p:sp>
        <p:nvSpPr>
          <p:cNvPr id="3" name="Содержимое 2"/>
          <p:cNvSpPr>
            <a:spLocks noGrp="1"/>
          </p:cNvSpPr>
          <p:nvPr>
            <p:ph sz="quarter" idx="1"/>
          </p:nvPr>
        </p:nvSpPr>
        <p:spPr/>
        <p:txBody>
          <a:bodyPr>
            <a:normAutofit/>
          </a:bodyPr>
          <a:lstStyle/>
          <a:p>
            <a:endParaRPr lang="uk-UA" dirty="0" smtClean="0"/>
          </a:p>
          <a:p>
            <a:pPr>
              <a:buNone/>
            </a:pPr>
            <a:r>
              <a:rPr lang="uk-UA" dirty="0" smtClean="0"/>
              <a:t>а) установчий характер;</a:t>
            </a:r>
          </a:p>
          <a:p>
            <a:pPr>
              <a:buNone/>
            </a:pPr>
            <a:r>
              <a:rPr lang="uk-UA" dirty="0" smtClean="0"/>
              <a:t>б) основоположний закон ;</a:t>
            </a:r>
          </a:p>
          <a:p>
            <a:pPr>
              <a:buNone/>
            </a:pPr>
            <a:r>
              <a:rPr lang="uk-UA" dirty="0" smtClean="0"/>
              <a:t>в) найвища юридична сила;</a:t>
            </a:r>
          </a:p>
          <a:p>
            <a:pPr>
              <a:buNone/>
            </a:pPr>
            <a:r>
              <a:rPr lang="uk-UA" dirty="0" smtClean="0"/>
              <a:t>г) верховенство Конституції щодо міжнародних договорів, які вносяться у парламент для проходження процедури ратифікації; </a:t>
            </a:r>
          </a:p>
          <a:p>
            <a:pPr>
              <a:buNone/>
            </a:pPr>
            <a:r>
              <a:rPr lang="uk-UA" dirty="0" smtClean="0"/>
              <a:t>ґ) пряма дія конституційних норм;</a:t>
            </a:r>
          </a:p>
          <a:p>
            <a:pPr>
              <a:buNone/>
            </a:pPr>
            <a:r>
              <a:rPr lang="uk-UA" dirty="0" smtClean="0"/>
              <a:t>д) особлива процедура прийняття</a:t>
            </a:r>
            <a:endParaRPr lang="uk-UA"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90</TotalTime>
  <Words>1788</Words>
  <Application>Microsoft Office PowerPoint</Application>
  <PresentationFormat>Экран (4:3)</PresentationFormat>
  <Paragraphs>198</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Официальная</vt:lpstr>
      <vt:lpstr>Джерела конституційного права України</vt:lpstr>
      <vt:lpstr>Джерела конституційного права України</vt:lpstr>
      <vt:lpstr>Джерела</vt:lpstr>
      <vt:lpstr>1. Поняття та зміст джерела конституційного права України</vt:lpstr>
      <vt:lpstr>1. Поняття та зміст джерела конституційного права України</vt:lpstr>
      <vt:lpstr>2. Конституція як основне джерело конституційного права </vt:lpstr>
      <vt:lpstr>2.1. Критерії конституційності нормативних актів</vt:lpstr>
      <vt:lpstr>2.2. Горизонтальний ефект конституції</vt:lpstr>
      <vt:lpstr>2.3. Властивості конституції як правового акту</vt:lpstr>
      <vt:lpstr>3. Конституційна юриспруденція  (судове прецедентне право)</vt:lpstr>
      <vt:lpstr>3.2. Структура конституційної юриспруденції</vt:lpstr>
      <vt:lpstr>3.3. Види судового прецедентного права</vt:lpstr>
      <vt:lpstr>3.4. Генеральна доповідь 14 Конгресу європейських конституційних судів і проблеми прогалин і колізій в законодавстві</vt:lpstr>
      <vt:lpstr>4. Міжнародні договори України, jus cogens і загальні принципи міжнародного права</vt:lpstr>
      <vt:lpstr>4.1. Дія міжнародного права і конституційна система</vt:lpstr>
      <vt:lpstr>4.2. Статті 27, 29, 65 Віденської конвенції про право міжнародних договорів</vt:lpstr>
      <vt:lpstr>5. Закон як джерело конституційного права.  Поточне і надзвичайне законодавство</vt:lpstr>
      <vt:lpstr>5а. Про закони</vt:lpstr>
      <vt:lpstr>5.1. Види законів</vt:lpstr>
      <vt:lpstr>5.2. Підзаконні правові акти</vt:lpstr>
      <vt:lpstr>5.3. Делегування законодавчих повноважень</vt:lpstr>
      <vt:lpstr>6. Конституційні звичаї і традиції (committee rules, courtesy rules)</vt:lpstr>
      <vt:lpstr>6а. Про правовий звичай</vt:lpstr>
      <vt:lpstr>7. Конституційна доктрина</vt:lpstr>
      <vt:lpstr>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Джерела конституційного права України</dc:title>
  <cp:lastModifiedBy>Misha</cp:lastModifiedBy>
  <cp:revision>7</cp:revision>
  <dcterms:modified xsi:type="dcterms:W3CDTF">2014-09-07T22:40:02Z</dcterms:modified>
</cp:coreProperties>
</file>