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88944"/>
              </p:ext>
            </p:extLst>
          </p:nvPr>
        </p:nvGraphicFramePr>
        <p:xfrm>
          <a:off x="395536" y="188640"/>
          <a:ext cx="8229600" cy="75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51937"/>
                <a:gridCol w="5077663"/>
              </a:tblGrid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The 13</a:t>
                      </a:r>
                      <a:r>
                        <a:rPr lang="en-GB" sz="1100" b="1" baseline="30000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 ICEEE-2022 Online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International Annual Conference on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33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“Global Environmental Development &amp; Sustainability: Research, Engineering &amp; Management”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803206"/>
              </p:ext>
            </p:extLst>
          </p:nvPr>
        </p:nvGraphicFramePr>
        <p:xfrm>
          <a:off x="539552" y="188640"/>
          <a:ext cx="590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Точечный рисунок" r:id="rId3" imgW="1933333" imgH="2448267" progId="Paint.Picture">
                  <p:embed/>
                </p:oleObj>
              </mc:Choice>
              <mc:Fallback>
                <p:oleObj name="Точечный рисунок" r:id="rId3" imgW="1933333" imgH="24482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8640"/>
                        <a:ext cx="5905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976833"/>
              </p:ext>
            </p:extLst>
          </p:nvPr>
        </p:nvGraphicFramePr>
        <p:xfrm>
          <a:off x="323528" y="980728"/>
          <a:ext cx="8208911" cy="1782318"/>
        </p:xfrm>
        <a:graphic>
          <a:graphicData uri="http://schemas.openxmlformats.org/drawingml/2006/table">
            <a:tbl>
              <a:tblPr firstRow="1" firstCol="1" bandRow="1"/>
              <a:tblGrid>
                <a:gridCol w="3027080"/>
                <a:gridCol w="2603731"/>
                <a:gridCol w="2578100"/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SUSTAINABLE REAGENTS FOR PRODUCTION OF FUSED HETEROCYCLES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VIA ELECTROPHILIC HETEROCYCLIZATION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100" b="1" kern="100" dirty="0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SLIVKA </a:t>
                      </a:r>
                      <a:r>
                        <a:rPr lang="en-GB" sz="1100" b="1" kern="100" dirty="0" err="1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Mikhailo</a:t>
                      </a:r>
                      <a:r>
                        <a:rPr lang="en-GB" sz="1100" b="1" kern="100" dirty="0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, MOYZESH </a:t>
                      </a:r>
                      <a:r>
                        <a:rPr lang="en-GB" sz="1100" b="1" kern="100" dirty="0" err="1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Olexander</a:t>
                      </a:r>
                      <a:r>
                        <a:rPr lang="en-GB" sz="1100" b="1" kern="100" dirty="0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, GRYGORKA Hanna, KOROL </a:t>
                      </a:r>
                      <a:r>
                        <a:rPr lang="en-GB" sz="1100" b="1" kern="100" dirty="0" err="1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Nataliya</a:t>
                      </a:r>
                      <a:r>
                        <a:rPr lang="en-GB" sz="1100" b="1" kern="100" dirty="0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, </a:t>
                      </a:r>
                      <a:endParaRPr lang="ru-RU" sz="1200" kern="100" dirty="0" smtClean="0">
                        <a:effectLst/>
                        <a:latin typeface="Times New Roman"/>
                        <a:ea typeface="AR PL SungtiL GB"/>
                        <a:cs typeface="Lohit Devanaga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kern="100" dirty="0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FIZER </a:t>
                      </a:r>
                      <a:r>
                        <a:rPr lang="en-GB" sz="1100" b="1" kern="100" dirty="0" err="1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Maksym</a:t>
                      </a:r>
                      <a:r>
                        <a:rPr lang="en-GB" sz="1100" b="1" kern="100" dirty="0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, MARIYCHUK </a:t>
                      </a:r>
                      <a:r>
                        <a:rPr lang="en-GB" sz="1100" b="1" kern="100" dirty="0" err="1" smtClean="0">
                          <a:effectLst/>
                          <a:latin typeface="Times New Roman"/>
                          <a:ea typeface="AR PL SungtiL GB"/>
                          <a:cs typeface="Times New Roman"/>
                        </a:rPr>
                        <a:t>Ruslan</a:t>
                      </a:r>
                      <a:endParaRPr lang="ru-RU" sz="1200" kern="100" dirty="0" smtClean="0">
                        <a:effectLst/>
                        <a:latin typeface="Times New Roman"/>
                        <a:ea typeface="AR PL SungtiL GB"/>
                        <a:cs typeface="Lohit Devanaga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Times New Roman"/>
                        <a:ea typeface="AR PL SungtiL GB"/>
                        <a:cs typeface="Lohit Devanaga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556241"/>
              </p:ext>
            </p:extLst>
          </p:nvPr>
        </p:nvGraphicFramePr>
        <p:xfrm>
          <a:off x="1809769" y="2204864"/>
          <a:ext cx="5524462" cy="3894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S ChemDraw Drawing" r:id="rId5" imgW="5610860" imgH="3977640" progId="ChemDraw.Document.6.0">
                  <p:embed/>
                </p:oleObj>
              </mc:Choice>
              <mc:Fallback>
                <p:oleObj name="CS ChemDraw Drawing" r:id="rId5" imgW="5610860" imgH="3977640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69" y="2204864"/>
                        <a:ext cx="5524462" cy="3894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26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8523"/>
            <a:ext cx="721292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7" y="4509120"/>
            <a:ext cx="4035425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95956"/>
              </p:ext>
            </p:extLst>
          </p:nvPr>
        </p:nvGraphicFramePr>
        <p:xfrm>
          <a:off x="395536" y="188640"/>
          <a:ext cx="8229600" cy="75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51937"/>
                <a:gridCol w="5077663"/>
              </a:tblGrid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The 13</a:t>
                      </a:r>
                      <a:r>
                        <a:rPr lang="en-GB" sz="1100" b="1" baseline="30000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 ICEEE-2022 Online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International Annual Conference on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33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“Global Environmental Development &amp; Sustainability: Research, Engineering &amp; Management”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13178"/>
              </p:ext>
            </p:extLst>
          </p:nvPr>
        </p:nvGraphicFramePr>
        <p:xfrm>
          <a:off x="539552" y="188640"/>
          <a:ext cx="590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Точечный рисунок" r:id="rId5" imgW="1933333" imgH="2448267" progId="Paint.Picture">
                  <p:embed/>
                </p:oleObj>
              </mc:Choice>
              <mc:Fallback>
                <p:oleObj name="Точечный рисунок" r:id="rId5" imgW="1933333" imgH="2448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8640"/>
                        <a:ext cx="5905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29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04974"/>
              </p:ext>
            </p:extLst>
          </p:nvPr>
        </p:nvGraphicFramePr>
        <p:xfrm>
          <a:off x="395536" y="188640"/>
          <a:ext cx="8229600" cy="75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51937"/>
                <a:gridCol w="5077663"/>
              </a:tblGrid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The 13</a:t>
                      </a:r>
                      <a:r>
                        <a:rPr lang="en-GB" sz="1100" b="1" baseline="30000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 ICEEE-2022 Online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International Annual Conference on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33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“Global Environmental Development &amp; Sustainability: Research, Engineering &amp; Management”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011286"/>
              </p:ext>
            </p:extLst>
          </p:nvPr>
        </p:nvGraphicFramePr>
        <p:xfrm>
          <a:off x="539552" y="188640"/>
          <a:ext cx="590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Точечный рисунок" r:id="rId3" imgW="1933333" imgH="2448267" progId="Paint.Picture">
                  <p:embed/>
                </p:oleObj>
              </mc:Choice>
              <mc:Fallback>
                <p:oleObj name="Точечный рисунок" r:id="rId3" imgW="1933333" imgH="2448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8640"/>
                        <a:ext cx="5905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156757"/>
              </p:ext>
            </p:extLst>
          </p:nvPr>
        </p:nvGraphicFramePr>
        <p:xfrm>
          <a:off x="428976" y="1052736"/>
          <a:ext cx="8496944" cy="1106424"/>
        </p:xfrm>
        <a:graphic>
          <a:graphicData uri="http://schemas.openxmlformats.org/drawingml/2006/table">
            <a:tbl>
              <a:tblPr firstRow="1" firstCol="1" bandRow="1"/>
              <a:tblGrid>
                <a:gridCol w="3133294"/>
                <a:gridCol w="2695090"/>
                <a:gridCol w="2668560"/>
              </a:tblGrid>
              <a:tr h="32702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CoMFA</a:t>
                      </a:r>
                      <a:r>
                        <a:rPr lang="en-GB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STUDY AS AN EFFICIENT APPROACH FOR THE DESIGN OF BIOLOGICALLY ACTIVE BIS-1,2,4-TRIAZOLES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kumimoji="0" lang="ru-RU" sz="12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AR PL SungtiL GB"/>
                        <a:cs typeface="Lohit Devanaga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83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kern="100" dirty="0">
                        <a:effectLst/>
                        <a:latin typeface="Times New Roman"/>
                        <a:ea typeface="AR PL SungtiL GB"/>
                        <a:cs typeface="Lohit Devanaga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333961"/>
              </p:ext>
            </p:extLst>
          </p:nvPr>
        </p:nvGraphicFramePr>
        <p:xfrm>
          <a:off x="0" y="2132856"/>
          <a:ext cx="7663045" cy="261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CS ChemDraw Drawing" r:id="rId5" imgW="6068060" imgH="2090420" progId="ChemDraw.Document.6.0">
                  <p:embed/>
                </p:oleObj>
              </mc:Choice>
              <mc:Fallback>
                <p:oleObj name="CS ChemDraw Drawing" r:id="rId5" imgW="6068060" imgH="209042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2856"/>
                        <a:ext cx="7663045" cy="2610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518248" y="60927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CoMFA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contour map showing the electrostatic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compounds 1-6.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Рисунок 3" descr="screenshot-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91772"/>
            <a:ext cx="2664296" cy="150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2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9613"/>
            <a:ext cx="4035425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6208"/>
            <a:ext cx="4067944" cy="228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2" y="3827426"/>
            <a:ext cx="4572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32" y="1294297"/>
            <a:ext cx="4060666" cy="229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1165" y="368892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CoMFA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 contour map showing the electrostatic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compounds 1-6.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365628"/>
              </p:ext>
            </p:extLst>
          </p:nvPr>
        </p:nvGraphicFramePr>
        <p:xfrm>
          <a:off x="5069488" y="3989351"/>
          <a:ext cx="3570288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S ChemDraw Drawing" r:id="rId7" imgW="2826720" imgH="1163160" progId="ChemDraw.Document.6.0">
                  <p:embed/>
                </p:oleObj>
              </mc:Choice>
              <mc:Fallback>
                <p:oleObj name="CS ChemDraw Drawing" r:id="rId7" imgW="2826720" imgH="1163160" progId="ChemDraw.Document.6.0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488" y="3989351"/>
                        <a:ext cx="3570288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67497"/>
              </p:ext>
            </p:extLst>
          </p:nvPr>
        </p:nvGraphicFramePr>
        <p:xfrm>
          <a:off x="395536" y="188640"/>
          <a:ext cx="8229600" cy="75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51937"/>
                <a:gridCol w="5077663"/>
              </a:tblGrid>
              <a:tr h="755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The 13</a:t>
                      </a:r>
                      <a:r>
                        <a:rPr lang="en-GB" sz="1100" b="1" baseline="30000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 ICEEE-2022 Online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International Annual Conference on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33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“Global Environmental Development &amp; Sustainability: Research, Engineering &amp; Management”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13178"/>
              </p:ext>
            </p:extLst>
          </p:nvPr>
        </p:nvGraphicFramePr>
        <p:xfrm>
          <a:off x="539552" y="188640"/>
          <a:ext cx="590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Точечный рисунок" r:id="rId9" imgW="1933333" imgH="2448267" progId="Paint.Picture">
                  <p:embed/>
                </p:oleObj>
              </mc:Choice>
              <mc:Fallback>
                <p:oleObj name="Точечный рисунок" r:id="rId9" imgW="1933333" imgH="2448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8640"/>
                        <a:ext cx="5905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968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7" y="1340768"/>
            <a:ext cx="82809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400" b="1" dirty="0" smtClean="0">
                <a:latin typeface="Brush Script MT" pitchFamily="66" charset="0"/>
              </a:rPr>
              <a:t>THANK	 YOU</a:t>
            </a:r>
          </a:p>
          <a:p>
            <a:pPr algn="ctr">
              <a:lnSpc>
                <a:spcPct val="200000"/>
              </a:lnSpc>
            </a:pPr>
            <a:r>
              <a:rPr lang="en-US" sz="5400" b="1" dirty="0" smtClean="0">
                <a:latin typeface="Brush Script MT" pitchFamily="66" charset="0"/>
              </a:rPr>
              <a:t>FOR	 ATTENTION !!!</a:t>
            </a:r>
            <a:endParaRPr lang="uk-UA" sz="5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95956"/>
              </p:ext>
            </p:extLst>
          </p:nvPr>
        </p:nvGraphicFramePr>
        <p:xfrm>
          <a:off x="395536" y="188640"/>
          <a:ext cx="8229600" cy="75590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51937"/>
                <a:gridCol w="5077663"/>
              </a:tblGrid>
              <a:tr h="958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The 13</a:t>
                      </a:r>
                      <a:r>
                        <a:rPr lang="en-GB" sz="1100" b="1" baseline="30000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th</a:t>
                      </a: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 ICEEE-2022 Online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3366FF"/>
                          </a:solidFill>
                          <a:effectLst/>
                          <a:latin typeface="Times New Roman"/>
                          <a:ea typeface="Times New Roman"/>
                        </a:rPr>
                        <a:t>International Annual Conference on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>
                          <a:solidFill>
                            <a:srgbClr val="3366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“Global Environmental Development &amp; Sustainability: Research, Engineering &amp; Management”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013178"/>
              </p:ext>
            </p:extLst>
          </p:nvPr>
        </p:nvGraphicFramePr>
        <p:xfrm>
          <a:off x="539552" y="188640"/>
          <a:ext cx="590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Точечный рисунок" r:id="rId3" imgW="1933333" imgH="2448267" progId="Paint.Picture">
                  <p:embed/>
                </p:oleObj>
              </mc:Choice>
              <mc:Fallback>
                <p:oleObj name="Точечный рисунок" r:id="rId3" imgW="1933333" imgH="24482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88640"/>
                        <a:ext cx="5905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666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149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Тема Office</vt:lpstr>
      <vt:lpstr>Точечный рисунок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5</cp:revision>
  <dcterms:created xsi:type="dcterms:W3CDTF">2022-11-16T21:42:43Z</dcterms:created>
  <dcterms:modified xsi:type="dcterms:W3CDTF">2024-01-09T14:45:08Z</dcterms:modified>
</cp:coreProperties>
</file>