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01" r:id="rId17"/>
    <p:sldId id="300" r:id="rId18"/>
    <p:sldId id="271" r:id="rId19"/>
    <p:sldId id="272" r:id="rId20"/>
    <p:sldId id="273" r:id="rId21"/>
    <p:sldId id="306" r:id="rId22"/>
    <p:sldId id="307" r:id="rId23"/>
    <p:sldId id="274" r:id="rId24"/>
    <p:sldId id="275" r:id="rId25"/>
    <p:sldId id="276" r:id="rId26"/>
    <p:sldId id="278" r:id="rId27"/>
    <p:sldId id="302" r:id="rId28"/>
    <p:sldId id="279" r:id="rId29"/>
    <p:sldId id="280" r:id="rId30"/>
    <p:sldId id="281" r:id="rId31"/>
    <p:sldId id="282" r:id="rId32"/>
    <p:sldId id="283" r:id="rId33"/>
    <p:sldId id="299" r:id="rId34"/>
    <p:sldId id="285" r:id="rId35"/>
    <p:sldId id="286" r:id="rId36"/>
    <p:sldId id="295" r:id="rId37"/>
    <p:sldId id="296" r:id="rId38"/>
    <p:sldId id="303" r:id="rId39"/>
    <p:sldId id="30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5" autoAdjust="0"/>
    <p:restoredTop sz="94660"/>
  </p:normalViewPr>
  <p:slideViewPr>
    <p:cSldViewPr>
      <p:cViewPr>
        <p:scale>
          <a:sx n="80" d="100"/>
          <a:sy n="80" d="100"/>
        </p:scale>
        <p:origin x="-109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cid.org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Правила написання наукової</a:t>
            </a:r>
            <a:b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статті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pPr algn="r"/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Слабкий Г.О. – завідувач кафедри,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д.мед.н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професор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Вдало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підібрані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717550" algn="just">
              <a:lnSpc>
                <a:spcPct val="150000"/>
              </a:lnSpc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Вони максимально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Привертають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пробуджують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інтелектуальний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схвалили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остаточну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версію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порядок,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наводяться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першим,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Список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згадані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покажчиках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Як правило, вказується від 5 до 8 ключових слів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підсумовувати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метод,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 словами.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достатню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подробиць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каталогів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Постарайтеся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цікавою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забувайте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доречність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обіцянки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бути: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оригінальними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структурованими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компактними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короткими (в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250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88632"/>
          </a:xfrm>
        </p:spPr>
        <p:txBody>
          <a:bodyPr>
            <a:normAutofit fontScale="70000" lnSpcReduction="20000"/>
          </a:bodyPr>
          <a:lstStyle/>
          <a:p>
            <a:pPr marL="0" indent="450850" algn="just">
              <a:buNone/>
            </a:pPr>
            <a:r>
              <a:rPr lang="ru-RU" dirty="0" smtClean="0"/>
              <a:t>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повинен бути коротким.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контекст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перетворитися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досліджуваний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контекст,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контексту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коротко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сформулювати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намагаєтеся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ставите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підтримуєте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Коротко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підведіть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експериментальному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правило,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 себе:</a:t>
            </a:r>
          </a:p>
          <a:p>
            <a:pPr marL="0" indent="4508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08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докладно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причини,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08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актуальності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останніх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започатковано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розв’язання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на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спирається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погляди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проблему;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невирішених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присвячена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(0,5–2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друкованого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(постановка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виголошення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поглиблює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докладна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приведіть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цитату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модифіковані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оригінальну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привести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Вкажіть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опишіть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вкажіть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Вкажіть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Наведіть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статистичних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обгрунтовано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Вкажіть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уникати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кожного конкретного журналу).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Відповідність вимогам біоетики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32859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задіяні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тварини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стовбурові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біонебезпечні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повинно бути приведено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обгрунтувати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значимість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Мета лекції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Представити  магістрам загальні  підходи та вимоги до підготовки наукової статті.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Проінформувати магістрів із структурою  наукової статті.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Представити магістрам вимоги до стилю і якості мови наукової статті.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marL="0" indent="450850" algn="just">
              <a:buNone/>
            </a:pPr>
            <a:r>
              <a:rPr lang="ru-RU" dirty="0" smtClean="0"/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демонструєте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вносять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базу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вибудувати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грунтуватися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Необроблені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діаграм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напрямки.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пронумеровані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згадуються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короткий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(легенда),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Статистична обробка даних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Наведені в статті дані підлягають статистичній обробці. 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 статистичної обробки даних та   їх використання  вивчалися на циклі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“Біостатистика”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15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У цьому розділі проводиться аналіз та обговорення отриманих та наведених в статті результатів, порівняння з існуючими даними, взується на їх новизну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орігінальність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особливо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предмет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Тут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можете навести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повернутися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висунутої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суперечать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внесло ваше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Запропонуйте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вкажіть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ведуться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грунтуватися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недоречних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міркувань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необгрунтованих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запропонувати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Впевніться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підтверджують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;  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використовуєте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вирази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кількісні</a:t>
            </a:r>
            <a:r>
              <a:rPr lang="ru-RU" dirty="0" smtClean="0"/>
              <a:t> описи </a:t>
            </a:r>
            <a:r>
              <a:rPr lang="ru-RU" dirty="0" smtClean="0"/>
              <a:t>та </a:t>
            </a:r>
            <a:r>
              <a:rPr lang="ru-RU" dirty="0" err="1" smtClean="0"/>
              <a:t>усталені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;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засновуєте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тлумачення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міркування</a:t>
            </a:r>
            <a:r>
              <a:rPr lang="ru-RU" dirty="0" smtClean="0"/>
              <a:t> на фактах, а не на </a:t>
            </a:r>
            <a:r>
              <a:rPr lang="ru-RU" dirty="0" err="1" smtClean="0"/>
              <a:t>уяві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короткому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приводитися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 людей,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асистенти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постачальники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безкоштовно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 субстантивного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Розділ не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язковий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У 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тому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Будь–яка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загальновідомим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фактом, повинна бути представлена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цитат.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пропонованим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вами журналом.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довжини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будь–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повинен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укладений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лапки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супроводжуватися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У списку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приведені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Цей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книгах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наводяться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прочитані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процитовані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журналах, тому вам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Інші анотації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Крім українськомовної анотації, яка подається перед статтею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статей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російською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англійською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Вони подаються якісними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російською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англійською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українськомовній анотації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посади, контактного телефону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поштової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адреси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ORCID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номер,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Пройшовши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ORCID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www.orcid.org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унікальне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ваш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досьє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досьє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доступі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ORCID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плутанини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ідентифікатора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Вказується  можливий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будь–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субстантивний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інтерпретацію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904656"/>
          </a:xfrm>
        </p:spPr>
        <p:txBody>
          <a:bodyPr>
            <a:normAutofit fontScale="77500" lnSpcReduction="20000"/>
          </a:bodyPr>
          <a:lstStyle/>
          <a:p>
            <a:pPr marL="0" indent="45085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Перебуваючи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пам'ятайте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вами журнал,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все,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стилю.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загальноприйнятий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ясно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розповісти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наведено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порад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5318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Намагайтеся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прикрашати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непотрібними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фразами.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Дотримуйтеся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0" indent="5318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всюди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час. 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загальновідомих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кінцевих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висвітлює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магістерської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пріоритет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надбанням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магістерських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дисертацій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/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орфографічні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пунктуаційні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помилки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стати причиною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заслуговує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Відформатуйте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886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повинна бути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грамотно написана,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відформатована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rtf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docx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LaTeX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форматуючих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прибирають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тому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уникати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автоматичний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перенос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колонки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автоматична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нумерації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параграфів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(особливо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пронумерованих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похилий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підрядковий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надрядковий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шрифтів.Якщо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не для кожного ряду.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вирівняйте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стовпці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клавіші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Ілюстрації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/>
          <a:lstStyle/>
          <a:p>
            <a:pPr marL="0" indent="531813" algn="just">
              <a:buNone/>
            </a:pPr>
            <a:r>
              <a:rPr lang="ru-RU" dirty="0" smtClean="0"/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ілюстрацій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малюнків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візуального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файли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видавцеві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вашу роботу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деталізованість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   Оформлення  ілюстрацій відбувається відповідно до стандарту.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Оформлення статті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 marL="0" indent="71755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файли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редактора </a:t>
            </a:r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Microsoft Word for Windows.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основного тексту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шрифт </a:t>
            </a:r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Times New Roman font 14pt,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font 12pt</a:t>
            </a:r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717550" algn="just"/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набирається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в один. Береги: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25 мм; праве — 20 мм;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20 мм. Абзац —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за шириною.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орігінальної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становить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 до 12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друкованого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комп’ютері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Імпакт-фактор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Імпакт-фактор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час;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засновану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статей. Цей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(число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розташувати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число статей,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статей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10;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дорівнюватиме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дорівнюватиме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імпакт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–фактора?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Імпакт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–фактор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2 роки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журналу.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усередненими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Рецензування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1" y="4365103"/>
          <a:ext cx="8352930" cy="2016222"/>
        </p:xfrm>
        <a:graphic>
          <a:graphicData uri="http://schemas.openxmlformats.org/drawingml/2006/table">
            <a:tbl>
              <a:tblPr/>
              <a:tblGrid>
                <a:gridCol w="4176465"/>
                <a:gridCol w="4176465"/>
              </a:tblGrid>
              <a:tr h="336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Тип </a:t>
                      </a:r>
                      <a:r>
                        <a:rPr lang="ru-RU" sz="16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рецензування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опис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Одностороннє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сліпе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рецензування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Автору невідомо ім'я рецензента, а рецензенту відомо ім'я автора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Двостороння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сліпе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рецензування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Ні рецензент, ні автор не знають імен один одного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Відкрите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рецензування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Рецензент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автор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знають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імена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один одного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95536" y="542640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завдяки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публікуються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якісні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Рецензенти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обгрунтованість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значимість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оригінальність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покращує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публікацію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рецензенти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щодо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поліпшення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рукописуі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Функції  рецензента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Рецензент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редактору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коригування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відхилити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справедливе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рукописи,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рецензенти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спираючись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список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схожий на список, наведений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!). Цей список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предмет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оригінальності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Рецензент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методологію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внести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Рекомендована література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Бурдин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К. С., Веселов П. В. Как оформить научную работу. — М.: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Высшая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школа, 1997.</a:t>
            </a:r>
          </a:p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Леонов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В. П.  Реферирование  и  аннотирование  научной  литературы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Текст] / В. П. Леонов. — Новосибирск: [б.и.], 1986. — 124 с.</a:t>
            </a:r>
          </a:p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Соловйов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С.  М. 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/ С.  М.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Соловйов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– К. : ЦУЛ, 2007. – 175 с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Вернон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Будз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Как написать научную статью //Техника и наука, 1978,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№№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2, 3,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Научные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работы: Методика подготовки и оформления. Минск: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Амал-фея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1998.</a:t>
            </a:r>
          </a:p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Копаєва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Є.В.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Копаєва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Є.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Дніпропетровськ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: ДПК ДНУ. – 2010. – 112с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1813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Соловьева К. Н. Основы подготовки к научной деятельности 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ее результатов. — М.: Академия, 2005. — 100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Дякую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за увагу!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Загальні відомості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/>
          </a:bodyPr>
          <a:lstStyle/>
          <a:p>
            <a:pPr marL="0" indent="53181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структуру.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стандарт,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наведена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статей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Готовність до написання статті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 мене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розповісти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Редакторів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оглядачів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цікавлять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оригінальні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інноваційні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поповнити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підкріплюватися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достатньою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масштабного проекту,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 мене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аудиторія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розповісти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цікаво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ваше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 Чим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оригінальним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інноваційним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викличе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відправляти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з'ясувати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Обережно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плагіат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/>
          </a:bodyPr>
          <a:lstStyle/>
          <a:p>
            <a:pPr marL="0" indent="53181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словами.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поділіться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плагіатом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CrossCheck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плагіат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базою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статей.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чужий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вилучається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закону.</a:t>
            </a:r>
          </a:p>
          <a:p>
            <a:pPr marL="0" indent="531813" algn="just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журналу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16624"/>
          </a:xfrm>
        </p:spPr>
        <p:txBody>
          <a:bodyPr>
            <a:normAutofit fontScale="70000" lnSpcReduction="20000"/>
          </a:bodyPr>
          <a:lstStyle/>
          <a:p>
            <a:pPr marL="0" indent="4508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журналу. 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8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Відправляйтеся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сайт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Там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пошуковика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знайдете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Зайдіть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сайту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журналу. 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знайдете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Імпакт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–фактор,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Склад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редакторської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доступ 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Переконайтеся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журналу.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Зверніться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Ваш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співавтора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вашу роботу.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журналу;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Структура написання статті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1196750"/>
          <a:ext cx="8568952" cy="5421732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розділ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призначення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Відображає зміст, зацікавлює читача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Визнає внесок дослідника (дослідників)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Анотація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Підсумовує дослідження і висновки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Ключові слова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Уможливлює точне знаходження статті в базах даних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Основний текст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Вступ</a:t>
                      </a:r>
                      <a:endParaRPr lang="ru-RU" sz="1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Являє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роботу в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контексті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розглянутого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питання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Calibri"/>
                          <a:ea typeface="Calibri"/>
                          <a:cs typeface="Times New Roman"/>
                        </a:rPr>
                        <a:t>Головні ідея статті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Матеріали</a:t>
                      </a:r>
                      <a:r>
                        <a:rPr lang="ru-RU" sz="14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400" i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етоди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Пояснює, як були зібрані дані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Описує факти, які були виявлені в ході дослідження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Висновки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Описує значення отриманих результатів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6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Подяка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Висловлює вдячність людям, які надавали допомогу в проведенні дослідження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Посилання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Вказує на використання раніше опублікованих робіт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6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00600"/>
          </a:xfrm>
        </p:spPr>
        <p:txBody>
          <a:bodyPr>
            <a:normAutofit fontScale="92500" lnSpcReduction="1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читачеві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своєрідний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рекламний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зацікавить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той час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невірно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підібраною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цільову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конкретною,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привертає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Уникайте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жаргону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покажчиках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витягають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перехресних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1379</Words>
  <Application>Microsoft Office PowerPoint</Application>
  <PresentationFormat>Экран (4:3)</PresentationFormat>
  <Paragraphs>185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Правила написання наукової  статті</vt:lpstr>
      <vt:lpstr> Мета лекції</vt:lpstr>
      <vt:lpstr>Визначення</vt:lpstr>
      <vt:lpstr>Загальні відомості</vt:lpstr>
      <vt:lpstr>Готовність до написання статті</vt:lpstr>
      <vt:lpstr>Обережно: плагіат </vt:lpstr>
      <vt:lpstr> Вибір журналу </vt:lpstr>
      <vt:lpstr>Структура написання статті</vt:lpstr>
      <vt:lpstr>Назва </vt:lpstr>
      <vt:lpstr>Вдало підібрані назви: </vt:lpstr>
      <vt:lpstr>Автори </vt:lpstr>
      <vt:lpstr>Список ключових слів </vt:lpstr>
      <vt:lpstr>Анотація </vt:lpstr>
      <vt:lpstr>Анотації повинні бути:</vt:lpstr>
      <vt:lpstr>Вступ</vt:lpstr>
      <vt:lpstr>Аналіз останніх досліджень і публікацій</vt:lpstr>
      <vt:lpstr>Формулювання мети статті (постановка завдання)</vt:lpstr>
      <vt:lpstr>Матеріали і методи</vt:lpstr>
      <vt:lpstr> Відповідність вимогам біоетики</vt:lpstr>
      <vt:lpstr>Результати </vt:lpstr>
      <vt:lpstr>Статистична обробка даних</vt:lpstr>
      <vt:lpstr>Обговорення результатів</vt:lpstr>
      <vt:lpstr>Висновки</vt:lpstr>
      <vt:lpstr>Впевніться, що: </vt:lpstr>
      <vt:lpstr>Подяка </vt:lpstr>
      <vt:lpstr>Посилання </vt:lpstr>
      <vt:lpstr>Інші анотації</vt:lpstr>
      <vt:lpstr> Інформація про авторів  </vt:lpstr>
      <vt:lpstr>Стиль і мова </vt:lpstr>
      <vt:lpstr>Якість мови </vt:lpstr>
      <vt:lpstr>Відформатуйте свою статтю </vt:lpstr>
      <vt:lpstr> Ілюстрації </vt:lpstr>
      <vt:lpstr>Оформлення статті</vt:lpstr>
      <vt:lpstr>Імпакт-фактор і інші показники </vt:lpstr>
      <vt:lpstr> Чим h–індекс відрізняється від імпакт–фактора? </vt:lpstr>
      <vt:lpstr> Рецензування </vt:lpstr>
      <vt:lpstr>Функції  рецензента</vt:lpstr>
      <vt:lpstr>Рекомендована література</vt:lpstr>
      <vt:lpstr>Дякую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написання наукової  статті</dc:title>
  <dc:creator>Home</dc:creator>
  <cp:lastModifiedBy>Home</cp:lastModifiedBy>
  <cp:revision>46</cp:revision>
  <dcterms:created xsi:type="dcterms:W3CDTF">2020-03-24T11:52:19Z</dcterms:created>
  <dcterms:modified xsi:type="dcterms:W3CDTF">2020-03-24T20:24:48Z</dcterms:modified>
</cp:coreProperties>
</file>