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310" r:id="rId5"/>
    <p:sldId id="260" r:id="rId6"/>
    <p:sldId id="262" r:id="rId7"/>
    <p:sldId id="263" r:id="rId8"/>
    <p:sldId id="264" r:id="rId9"/>
    <p:sldId id="265" r:id="rId10"/>
    <p:sldId id="309" r:id="rId11"/>
  </p:sldIdLst>
  <p:sldSz cx="12192000" cy="6858000"/>
  <p:notesSz cx="6858000" cy="9144000"/>
  <p:defaultTextStyle>
    <a:defPPr>
      <a:defRPr lang="uk-UA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472" autoAdjust="0"/>
    <p:restoredTop sz="94660"/>
  </p:normalViewPr>
  <p:slideViewPr>
    <p:cSldViewPr snapToGrid="0">
      <p:cViewPr varScale="1">
        <p:scale>
          <a:sx n="96" d="100"/>
          <a:sy n="96" d="100"/>
        </p:scale>
        <p:origin x="109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2F4BF0-08DA-4B2B-562D-ABCD06880B8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F4710EE-45F4-3DA0-3BCD-0B0225837B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3E8AFF8-A4AB-FE47-6094-69F491635A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AD13C72-BFF1-4A2D-4277-705D95B28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5177AF33-731C-EC0E-4749-78735C945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75416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493816-8F06-18AA-A024-8136703F80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1FC0B80B-415A-F421-B9BC-604F6E899B0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8214AF94-1CC0-56E2-4159-CBA7696D22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BC13C6C-E916-0BB1-1DFF-2AD8DDBA1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F497DC42-C465-705F-5C89-3DD336783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516748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11B58F40-DEB1-A035-9879-79A581E1D15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65875E95-5577-7925-2323-52DD8F6948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59C244C7-35F5-3259-5C3C-1C10D0B90E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7830A60-AF25-8B65-1763-F5A04989F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D90203DA-008F-564F-A4B9-2EFAF9BAB4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483665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13AB241-9588-82BA-2A6C-9CE0D3B955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F0C2E96-3B35-1C2C-72FD-6E83A18C69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AC00EB2-44A9-D173-F2C7-4BDB7895A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D971FFF3-B0F4-87F3-EB99-F759D9502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D91B15B-3775-363B-CFE1-9BFCBDA9A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269896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8B7CA8D-44DE-1E66-DBDF-EED808CF9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0E6C831D-442D-2998-6064-DE2961C18F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A42E7164-A09D-6EF5-EC49-7AF2FA91EA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F3213F43-C00A-5C32-4FF7-7BF8AFE01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621830BE-3FF3-6FB6-10BD-D10BBCB051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924141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1625CDD-E3DE-0C41-064B-991F88123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3702638-665E-65B9-5D61-A556168662A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AC65A9EC-B9B3-3067-9FD9-22228BD695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96B87B95-BC07-26EE-23C0-E15EA79C4B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841A0E82-E5DA-38AB-AD2A-EA8A37A142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740B986-0403-A7C0-BF62-B82B034CF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9038692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FBADCAE-D774-E8DC-B4F6-7CDD8277CD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E1CE3B1E-94E3-D745-6FFD-F742520C3B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E80DDF03-67D1-643A-F399-7FFA7D6A9D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46F1070C-4333-922D-0036-D3C923DAF4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E4A4F610-9711-C2E4-344B-FE03F8255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8387E4AF-B6ED-D092-56CA-FEF6748A32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D7A198AE-04AB-20CE-B679-80EC1247F1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4991BC01-28A5-0DA8-E52A-63F674D8C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5313849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63D5F79-E972-E8D0-E722-77E610A290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71A8A96-F9ED-5A88-422E-7E3D9F2A45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714FA12C-120A-B860-AADF-44FA2BFABC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37F616F2-0534-BB2B-D2DE-7F1A6235AE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046250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3D793766-721F-D1B6-4C6C-85BA27B121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50BC4A32-0FFC-8D95-B5FD-BE410D29B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3A882B03-1948-A296-DB30-501B32ECFC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4090048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D3928A9-5AE5-1A4C-B2C7-4B301FBF39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3A523063-DE9D-9782-0CAE-70ABB9B793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6292804A-A80C-6B67-C1F1-32CCDABF111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D1D9F7D6-869A-7F32-8A77-A97DAFA90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F36487-5E79-36E4-2043-48F99344B0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82431ED1-F109-E898-DEA3-8399E5EDFF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21797784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4DD1FB-424E-9FB7-AB8E-A309F3CC03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7C8AE1C-41E4-AC47-DD0A-AF822ECBED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uk-UA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119D843B-DA14-47A4-AEF7-652209AF3F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0D01AE0-CB05-26B1-3778-2867CA09D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E97C2C2D-63B5-5966-4F49-EF8EF7C92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k-UA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3B5E5404-7D86-66B4-BDF2-60BA2F48C9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32422382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B091BA9-22F4-2CE9-F975-4A382C0E38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uk-UA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A30C2D7C-41BB-934D-1DB7-CF8A31BF36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7ED792EB-0342-D07F-52EE-129CA2ACEB6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F220BEA-1ADD-4D1A-9D22-EEFAE35B5439}" type="datetimeFigureOut">
              <a:rPr lang="uk-UA" smtClean="0"/>
              <a:t>05.03.2025</a:t>
            </a:fld>
            <a:endParaRPr lang="uk-UA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3E7C23DD-3472-1583-81AE-2A3DD27DF7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uk-UA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09D0962D-4817-BC48-4F56-DFB80F20F6F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ECBAEE-E440-4A58-A23D-A0CC1DF818EA}" type="slidenum">
              <a:rPr lang="uk-UA" smtClean="0"/>
              <a:t>‹#›</a:t>
            </a:fld>
            <a:endParaRPr lang="uk-UA"/>
          </a:p>
        </p:txBody>
      </p:sp>
    </p:spTree>
    <p:extLst>
      <p:ext uri="{BB962C8B-B14F-4D97-AF65-F5344CB8AC3E}">
        <p14:creationId xmlns:p14="http://schemas.microsoft.com/office/powerpoint/2010/main" val="1887605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55E2498-E156-DE56-A649-7C41CF77C29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>
              <a:lnSpc>
                <a:spcPct val="150000"/>
              </a:lnSpc>
            </a:pP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НАУКОВА РОБОТА АСПІРАНТІВ ЗА СПЕЦІАЛЬНІСТЮ ГРОМАДСЬКЕ ЗДОРОВ</a:t>
            </a:r>
            <a:r>
              <a:rPr lang="ru-RU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sz="32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  ПО ДОСЯГНЕННЮ ЦІЛЕЙ СТАЛОГО РОЗВИТКУ</a:t>
            </a:r>
            <a:endParaRPr lang="uk-UA" sz="3200" b="1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71E264A-1408-024F-0660-DC78D10E11D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347252" y="4283764"/>
            <a:ext cx="6324600" cy="1063487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СЛАБКИЙ Геннадій - гарант освітньої програми, </a:t>
            </a:r>
            <a:endParaRPr lang="uk-UA" b="1" kern="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0000"/>
              </a:lnSpc>
              <a:spcAft>
                <a:spcPts val="800"/>
              </a:spcAft>
            </a:pP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завідувач кафедри громадського здоров</a:t>
            </a:r>
            <a:r>
              <a:rPr lang="ru-RU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’</a:t>
            </a:r>
            <a:r>
              <a:rPr lang="uk-UA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я </a:t>
            </a:r>
            <a:endParaRPr lang="uk-UA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6201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279576" y="3429000"/>
            <a:ext cx="7620000" cy="1143000"/>
          </a:xfrm>
        </p:spPr>
        <p:txBody>
          <a:bodyPr/>
          <a:lstStyle/>
          <a:p>
            <a:r>
              <a:rPr lang="uk-UA" dirty="0"/>
              <a:t>Дякую за увагу!</a:t>
            </a:r>
          </a:p>
        </p:txBody>
      </p:sp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9923D160-F167-43C0-8279-93164CED9A4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1266"/>
          <a:stretch/>
        </p:blipFill>
        <p:spPr>
          <a:xfrm>
            <a:off x="1543570" y="1010658"/>
            <a:ext cx="8388424" cy="5218969"/>
          </a:xfrm>
          <a:prstGeom prst="rect">
            <a:avLst/>
          </a:prstGeom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01E48B5C-F3D0-43E4-AB75-F1F07ADADB6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66009" y="654905"/>
            <a:ext cx="4659982" cy="2977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309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B5A42D54-893F-60E5-1E43-12B1A7080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063875"/>
          </a:xfrm>
        </p:spPr>
        <p:txBody>
          <a:bodyPr/>
          <a:lstStyle/>
          <a:p>
            <a:pPr algn="ctr"/>
            <a:r>
              <a:rPr lang="uk-UA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Ціль 3. Міцне здоров’я.</a:t>
            </a:r>
            <a:b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Міцне здоров’я. Забезпечення здорового способу життя та сприяння благополуччю для всіх у будь-якому віці</a:t>
            </a:r>
            <a:b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uk-UA" sz="18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uk-U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Залучені (члени міжвідомчої робочої групи) з розробки для України індикаторів для досягнення даної цілі</a:t>
            </a:r>
            <a:endParaRPr lang="uk-UA" sz="24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2CEFD79-3481-01E4-203E-864D5D4FA7A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3766931"/>
            <a:ext cx="10515600" cy="2410032"/>
          </a:xfrm>
        </p:spPr>
        <p:txBody>
          <a:bodyPr/>
          <a:lstStyle/>
          <a:p>
            <a:pPr marL="0" indent="0" algn="ctr">
              <a:buNone/>
            </a:pPr>
            <a:r>
              <a:rPr lang="uk-UA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Ціль 11. Сталий розвиток міст і громад.</a:t>
            </a:r>
          </a:p>
          <a:p>
            <a:pPr marL="0" indent="0" algn="ctr">
              <a:buNone/>
            </a:pPr>
            <a:r>
              <a:rPr lang="uk-UA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Забезпечення відкритості, безпеки, життєздатності й екологічної стійкості міст і населених пунктів</a:t>
            </a:r>
          </a:p>
          <a:p>
            <a:pPr marL="0" indent="0" algn="ctr">
              <a:buNone/>
            </a:pPr>
            <a:r>
              <a:rPr lang="uk-UA" sz="2400" b="1" i="1" dirty="0"/>
              <a:t> Територіальні громади розглядаються як базовий рівень збереження та зміцнення здоров</a:t>
            </a:r>
            <a:r>
              <a:rPr lang="en-US" sz="2400" b="1" i="1" dirty="0"/>
              <a:t>’</a:t>
            </a:r>
            <a:r>
              <a:rPr lang="uk-UA" sz="2400" b="1" i="1" dirty="0"/>
              <a:t>я населення</a:t>
            </a:r>
          </a:p>
          <a:p>
            <a:pPr marL="0" indent="0">
              <a:buNone/>
            </a:pP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343461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78F70A2-76A3-1247-C995-1D2E1492B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9027"/>
            <a:ext cx="10515600" cy="934278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ДИСЕРТАЦІЙНІ РОБОТИ НА ДОСЯГНЕННЯ ЦІЛІ 3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0EC58E-704F-D8EE-7EFE-EC25A8E11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7687" y="1093305"/>
            <a:ext cx="11449877" cy="5605669"/>
          </a:xfrm>
        </p:spPr>
        <p:txBody>
          <a:bodyPr>
            <a:normAutofit/>
          </a:bodyPr>
          <a:lstStyle/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Антал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Н.М.</a:t>
            </a:r>
            <a:r>
              <a:rPr lang="uk-UA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Обґрунтування моделі впливу системи громадського </a:t>
            </a:r>
            <a:r>
              <a:rPr lang="uk-UA" sz="24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здоровʼя</a:t>
            </a:r>
            <a:r>
              <a:rPr lang="uk-UA" sz="24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 грудне вигодовування немовлят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Грабовий С. Л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Нещодавня ВІЛ-інфекція в Україні: епідеміологічні особливості та функціонально-організаційна модель реагування системи громадського здоров’я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Дудаш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Г.В.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Технології формування переконань та поведінки, що сприяють здоровому способу життя підлітків, та їх інтеграція в освітній процес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Кабацій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Н.О. 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Медико-соціальне </a:t>
            </a:r>
            <a:r>
              <a:rPr lang="uk-UA" sz="24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обгрунтуваня</a:t>
            </a:r>
            <a:r>
              <a:rPr lang="uk-UA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функціонально-організаційної системи забезпечення населення з особливими потребами комплексною допомогою на регіональному рівні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uk-UA" sz="2400" b="1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Чік</a:t>
            </a:r>
            <a:r>
              <a:rPr lang="uk-UA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В.М. </a:t>
            </a:r>
            <a:r>
              <a:rPr lang="uk-UA" sz="24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Обґрунтування оптимізованої моделі взаємозв’язку стилю та якості життя дорослого населення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76990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5DB1B6B-CED5-6D10-A64D-88B45CFB2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926962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ДИСЕРТАЦІЙНІ РОБОТИ НА ДОСЯГНЕННЯ ЦІЛІ 3</a:t>
            </a:r>
            <a:b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умовах війни проти російської воєнної агресії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21EB306-C446-6686-3BB7-0D7B19869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5983" y="1540565"/>
            <a:ext cx="10697817" cy="4636398"/>
          </a:xfrm>
        </p:spPr>
        <p:txBody>
          <a:bodyPr/>
          <a:lstStyle/>
          <a:p>
            <a:pPr marL="0" indent="0" algn="just">
              <a:buNone/>
            </a:pPr>
            <a:r>
              <a:rPr lang="uk-UA" sz="2800" b="1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Біляк М.В.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Вплив детермінант поведінкового характеру викликаних війною проти російської військової агресії на формування громадського здоров’я населення України та обґрунтування моделі мінімізації рівня негативного впливу</a:t>
            </a:r>
          </a:p>
          <a:p>
            <a:pPr marL="0" indent="0" algn="just">
              <a:buNone/>
            </a:pPr>
            <a:r>
              <a:rPr lang="uk-UA" sz="28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Горват</a:t>
            </a:r>
            <a:r>
              <a:rPr lang="uk-UA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АМ.</a:t>
            </a:r>
            <a:r>
              <a:rPr lang="uk-UA" sz="28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Обгрунтування</a:t>
            </a:r>
            <a:r>
              <a:rPr lang="uk-UA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моделі громадського здоров’я з мінімізації негативного впливу війни на стан психічного здоров’я населення</a:t>
            </a:r>
            <a:endParaRPr lang="uk-UA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8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Лопіт В.В.</a:t>
            </a:r>
            <a:r>
              <a:rPr lang="uk-UA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Вплив війни на стан громадського здоров’я та </a:t>
            </a:r>
            <a:r>
              <a:rPr lang="uk-UA" sz="2800" kern="100" dirty="0" err="1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обгрунтування</a:t>
            </a:r>
            <a:r>
              <a:rPr lang="uk-UA" sz="2800" kern="100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моделі мінімізації негативних наслідків.</a:t>
            </a:r>
            <a:endParaRPr lang="uk-UA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sz="2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0353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9A36233-A629-E98E-BFE6-025A7A6EE7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ДИСЕРТАЦІЙНІ РОБОТИ НА ДОСЯГНЕННЯ ЦІЛІ 11</a:t>
            </a:r>
            <a:endParaRPr lang="uk-UA" sz="28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875B7AC-9AFE-A4A6-00E6-3C86AF2B3E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98983"/>
            <a:ext cx="10515600" cy="4377979"/>
          </a:xfrm>
        </p:spPr>
        <p:txBody>
          <a:bodyPr/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Гуцол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І.Я.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Модель організації соціального супроводу окремих уразливих груп населення  територіальної громади.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Чудінов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С.В.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Наукове обґрунтування компонентів просторового проектування для збереження здоров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я жителів територіальної громади.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Танчинець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С.В.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Обґрунтування  функціонально-організаційної моделі забезпечення фізичної активності населення на рівні територіальної громади.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uk-UA" sz="2400" b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Шень</a:t>
            </a:r>
            <a:r>
              <a:rPr lang="uk-UA" sz="24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А.Ю.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Обгрунтування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моделі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формування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прихильності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населення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територіальних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громад до 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профілактики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розвитку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злоякісних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2400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новоутворень</a:t>
            </a:r>
            <a:r>
              <a:rPr lang="ru-RU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uk-UA" sz="2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2314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9B032DE-3B42-E7EB-EF23-4BF654A4A3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08723"/>
            <a:ext cx="10515600" cy="536712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МЕТОДИ ДОСЛІДЖЕННЯ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5DB4550-CD79-B941-4227-25C11AE931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1" y="745436"/>
            <a:ext cx="11171582" cy="5973416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У дослідженнях безпосередньо та в різних комбінаціях використовуються наступні методи наукового дослідження: </a:t>
            </a:r>
          </a:p>
          <a:p>
            <a:pPr marL="2157413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1)</a:t>
            </a:r>
            <a:r>
              <a:rPr lang="uk-UA" sz="2400" i="1" kern="1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бібліосемантичний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2157413" lvl="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2)структурно-логічного аналізу 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2157413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3) 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соціологічний  </a:t>
            </a:r>
            <a:endParaRPr lang="uk-UA" sz="2400" kern="1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157413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4) 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епідеміологічний 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2157413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5) 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медико-статистичний</a:t>
            </a:r>
          </a:p>
          <a:p>
            <a:pPr marL="2157413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6) 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моделювання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2157413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7) </a:t>
            </a:r>
            <a:r>
              <a:rPr lang="uk-UA" sz="2400" i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експертних оцінок</a:t>
            </a:r>
            <a:r>
              <a:rPr lang="uk-UA" sz="24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</a:t>
            </a:r>
          </a:p>
          <a:p>
            <a:pPr marL="88900" indent="0">
              <a:lnSpc>
                <a:spcPct val="100000"/>
              </a:lnSpc>
              <a:spcAft>
                <a:spcPts val="800"/>
              </a:spcAft>
              <a:buNone/>
            </a:pPr>
            <a:r>
              <a:rPr lang="uk-UA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Методологічною основою наукових досліджень аспірантів є системний підхід</a:t>
            </a:r>
            <a:r>
              <a:rPr lang="uk-UA" sz="2400" i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uk-UA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Угоди на дослідження із громадами. </a:t>
            </a:r>
          </a:p>
        </p:txBody>
      </p:sp>
    </p:spTree>
    <p:extLst>
      <p:ext uri="{BB962C8B-B14F-4D97-AF65-F5344CB8AC3E}">
        <p14:creationId xmlns:p14="http://schemas.microsoft.com/office/powerpoint/2010/main" val="15016140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DB007C8-0394-CBAA-8C1D-D87EB23B43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ОСНОВНІ РЕЗУЛЬТАТИ  ДОСЛІДЖЕНЬ НА ДЕРЖАВНОМУ РІВНІ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D007883D-F292-5210-F591-E63755B7E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uk-UA" sz="2400" dirty="0"/>
          </a:p>
          <a:p>
            <a:pPr marL="0" indent="0" algn="just">
              <a:lnSpc>
                <a:spcPct val="100000"/>
              </a:lnSpc>
              <a:buNone/>
            </a:pPr>
            <a:r>
              <a:rPr lang="uk-UA" sz="2400" dirty="0"/>
              <a:t>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Розроблені та затверджені до використання рішенням проблемної експертної комісії МОЗ та НАМН України за спеціальністю соціальна медицина:</a:t>
            </a:r>
          </a:p>
          <a:p>
            <a:pPr algn="just">
              <a:lnSpc>
                <a:spcPct val="100000"/>
              </a:lnSpc>
              <a:buFontTx/>
              <a:buChar char="-"/>
            </a:pP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Паспорт здоров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я територіальної громади;</a:t>
            </a:r>
          </a:p>
          <a:p>
            <a:pPr algn="just">
              <a:lnSpc>
                <a:spcPct val="120000"/>
              </a:lnSpc>
              <a:buFontTx/>
              <a:buChar char="-"/>
            </a:pPr>
            <a:r>
              <a:rPr lang="uk-UA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Рейтингова оцінка діяльності територіальних громад зі збереження та зміцнення здоров’я населення;</a:t>
            </a:r>
          </a:p>
          <a:p>
            <a:pPr algn="just">
              <a:lnSpc>
                <a:spcPct val="160000"/>
              </a:lnSpc>
              <a:buFontTx/>
              <a:buChar char="-"/>
            </a:pPr>
            <a:r>
              <a:rPr lang="uk-UA" kern="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Епідеміологічний паспорт сім’ї.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uk-UA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4334938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B2816E4-8982-34C6-AD7C-91E314731A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2330" y="681040"/>
            <a:ext cx="9819861" cy="4040048"/>
          </a:xfrm>
        </p:spPr>
        <p:txBody>
          <a:bodyPr>
            <a:normAutofit/>
          </a:bodyPr>
          <a:lstStyle/>
          <a:p>
            <a:pPr marL="804863">
              <a:lnSpc>
                <a:spcPct val="100000"/>
              </a:lnSpc>
              <a:tabLst>
                <a:tab pos="1341438" algn="l"/>
              </a:tabLst>
            </a:pPr>
            <a:r>
              <a:rPr lang="uk-UA" sz="2400" dirty="0"/>
              <a:t>        </a:t>
            </a:r>
            <a: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Проведено комплексне дослідження впливу війни проти російської воєнної агресії на рівень захворюваності цивільного населення України на інфекційні хвороби та  стан  санітарно-гігієнічної ситуації за регіонами України:</a:t>
            </a:r>
            <a:br>
              <a:rPr lang="uk-UA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br>
              <a:rPr lang="uk-UA" sz="27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/>
              <a:t>- </a:t>
            </a: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зони активних бойових дій;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зони наближеної до території активних бойових дій;</a:t>
            </a:r>
            <a:b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uk-UA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зони віддаленої від території активних бойових дій.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560FE46-88AB-5A24-69E3-6B097762A8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19260"/>
            <a:ext cx="10515600" cy="1157701"/>
          </a:xfrm>
        </p:spPr>
        <p:txBody>
          <a:bodyPr/>
          <a:lstStyle/>
          <a:p>
            <a:pPr marL="0" indent="0" algn="ctr">
              <a:buNone/>
            </a:pPr>
            <a:r>
              <a:rPr lang="uk-UA" dirty="0"/>
              <a:t>    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Результати представлялися на міжнародному рівні та  підготовлена до випуску монографія.</a:t>
            </a:r>
          </a:p>
        </p:txBody>
      </p:sp>
    </p:spTree>
    <p:extLst>
      <p:ext uri="{BB962C8B-B14F-4D97-AF65-F5344CB8AC3E}">
        <p14:creationId xmlns:p14="http://schemas.microsoft.com/office/powerpoint/2010/main" val="1931723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C965548-C3B2-3B0F-9775-0B8DE5BF5F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254953"/>
          </a:xfrm>
        </p:spPr>
        <p:txBody>
          <a:bodyPr>
            <a:normAutofit/>
          </a:bodyPr>
          <a:lstStyle/>
          <a:p>
            <a:pPr algn="ctr"/>
            <a:r>
              <a:rPr lang="uk-UA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УЗАГАЛЬНЕНІ ДАНІ ПРО ПРЕДСТАВЛЕННЯ РЕЗУЛЬТАТІВ ДОСЛІДЖЕНЬ АСПІРАНТІВ ЗА 2020-2024 РР</a:t>
            </a:r>
          </a:p>
        </p:txBody>
      </p:sp>
      <p:graphicFrame>
        <p:nvGraphicFramePr>
          <p:cNvPr id="4" name="Объект 3">
            <a:extLst>
              <a:ext uri="{FF2B5EF4-FFF2-40B4-BE49-F238E27FC236}">
                <a16:creationId xmlns:a16="http://schemas.microsoft.com/office/drawing/2014/main" id="{78049F15-9588-4995-8896-A5E3F774CCD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72302860"/>
              </p:ext>
            </p:extLst>
          </p:nvPr>
        </p:nvGraphicFramePr>
        <p:xfrm>
          <a:off x="1639957" y="1620078"/>
          <a:ext cx="9124121" cy="482394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941109">
                  <a:extLst>
                    <a:ext uri="{9D8B030D-6E8A-4147-A177-3AD203B41FA5}">
                      <a16:colId xmlns:a16="http://schemas.microsoft.com/office/drawing/2014/main" val="136392642"/>
                    </a:ext>
                  </a:extLst>
                </a:gridCol>
                <a:gridCol w="2183012">
                  <a:extLst>
                    <a:ext uri="{9D8B030D-6E8A-4147-A177-3AD203B41FA5}">
                      <a16:colId xmlns:a16="http://schemas.microsoft.com/office/drawing/2014/main" val="1160692737"/>
                    </a:ext>
                  </a:extLst>
                </a:gridCol>
              </a:tblGrid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Розділи монографій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17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70691836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Статті у фахових журналах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136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6953901"/>
                  </a:ext>
                </a:extLst>
              </a:tr>
              <a:tr h="107466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Статті у виданнях, що індексуються в наукометричних базах даних Web of Science, Scopus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  <a:endParaRPr lang="uk-UA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6277762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 конференцій за кордоном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48</a:t>
                      </a:r>
                      <a:endParaRPr lang="uk-UA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7214726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 міжнародних конференцій в Україні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31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2900276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Матеріали національних конференцій  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59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596775078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Методичні рекомендації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6609286"/>
                  </a:ext>
                </a:extLst>
              </a:tr>
              <a:tr h="52517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Публікації іншого характеру</a:t>
                      </a:r>
                      <a:endParaRPr lang="uk-UA" sz="2400" kern="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uk-UA" sz="2400" kern="1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15</a:t>
                      </a:r>
                      <a:endParaRPr lang="uk-UA" sz="2400" kern="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0706175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554408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302</TotalTime>
  <Words>587</Words>
  <Application>Microsoft Office PowerPoint</Application>
  <PresentationFormat>Широкоэкранный</PresentationFormat>
  <Paragraphs>59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Times New Roman</vt:lpstr>
      <vt:lpstr>Тема Office</vt:lpstr>
      <vt:lpstr>НАУКОВА РОБОТА АСПІРАНТІВ ЗА СПЕЦІАЛЬНІСТЮ ГРОМАДСЬКЕ ЗДОРОВ’Я  ПО ДОСЯГНЕННЮ ЦІЛЕЙ СТАЛОГО РОЗВИТКУ</vt:lpstr>
      <vt:lpstr>  Ціль 3. Міцне здоров’я.  Міцне здоров’я. Забезпечення здорового способу життя та сприяння благополуччю для всіх у будь-якому віці  Залучені (члени міжвідомчої робочої групи) з розробки для України індикаторів для досягнення даної цілі</vt:lpstr>
      <vt:lpstr>ДИСЕРТАЦІЙНІ РОБОТИ НА ДОСЯГНЕННЯ ЦІЛІ 3</vt:lpstr>
      <vt:lpstr>ДИСЕРТАЦІЙНІ РОБОТИ НА ДОСЯГНЕННЯ ЦІЛІ 3 в умовах війни проти російської воєнної агресії</vt:lpstr>
      <vt:lpstr>ДИСЕРТАЦІЙНІ РОБОТИ НА ДОСЯГНЕННЯ ЦІЛІ 11</vt:lpstr>
      <vt:lpstr>ОСНОВНІ МЕТОДИ ДОСЛІДЖЕННЯ</vt:lpstr>
      <vt:lpstr>ОСНОВНІ РЕЗУЛЬТАТИ  ДОСЛІДЖЕНЬ НА ДЕРЖАВНОМУ РІВНІ</vt:lpstr>
      <vt:lpstr>        Проведено комплексне дослідження впливу війни проти російської воєнної агресії на рівень захворюваності цивільного населення України на інфекційні хвороби та  стан  санітарно-гігієнічної ситуації за регіонами України:  - зони активних бойових дій; - зони наближеної до території активних бойових дій; - зони віддаленої від території активних бойових дій.</vt:lpstr>
      <vt:lpstr>УЗАГАЛЬНЕНІ ДАНІ ПРО ПРЕДСТАВЛЕННЯ РЕЗУЛЬТАТІВ ДОСЛІДЖЕНЬ АСПІРАНТІВ ЗА 2020-2024 РР</vt:lpstr>
      <vt:lpstr>Дякую за увагу!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Slabkiy</dc:creator>
  <cp:lastModifiedBy>Slabkiy</cp:lastModifiedBy>
  <cp:revision>3</cp:revision>
  <dcterms:created xsi:type="dcterms:W3CDTF">2025-03-04T17:15:59Z</dcterms:created>
  <dcterms:modified xsi:type="dcterms:W3CDTF">2025-03-05T10:19:57Z</dcterms:modified>
</cp:coreProperties>
</file>