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4" r:id="rId6"/>
    <p:sldId id="265" r:id="rId7"/>
    <p:sldId id="281" r:id="rId8"/>
    <p:sldId id="271" r:id="rId9"/>
    <p:sldId id="280" r:id="rId10"/>
    <p:sldId id="272" r:id="rId11"/>
    <p:sldId id="278" r:id="rId12"/>
    <p:sldId id="277" r:id="rId13"/>
    <p:sldId id="274" r:id="rId14"/>
    <p:sldId id="266" r:id="rId15"/>
    <p:sldId id="273" r:id="rId16"/>
    <p:sldId id="267" r:id="rId17"/>
    <p:sldId id="268" r:id="rId18"/>
    <p:sldId id="260" r:id="rId19"/>
    <p:sldId id="263" r:id="rId20"/>
    <p:sldId id="261" r:id="rId21"/>
    <p:sldId id="262" r:id="rId22"/>
    <p:sldId id="269" r:id="rId23"/>
    <p:sldId id="279" r:id="rId24"/>
    <p:sldId id="275" r:id="rId25"/>
    <p:sldId id="276" r:id="rId26"/>
    <p:sldId id="27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C7A46-A3B6-46B1-97B7-D22AD19B8A46}" type="datetimeFigureOut">
              <a:rPr lang="uk-UA" smtClean="0"/>
              <a:pPr/>
              <a:t>13.03.2016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81D49-C14E-4AA2-BA30-0BE7B68E1F9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81D49-C14E-4AA2-BA30-0BE7B68E1F99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1954-FFC4-4DD7-8C10-762C5873AD41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D605-9304-4B82-BAE7-FE7F26770F6E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4A01-CD4D-4CBA-B59B-F0DB3EAB0C41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CDE7-7102-43BB-8D9D-551EE4405CA6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296B-5D7D-4EFC-9E9D-E49E011B70B4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00D7-6BE7-4201-9EEB-0F4F5B9893DB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AEED-1795-41D7-8194-C42469CCE74D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C39-DED9-4C8E-82B7-E8E9D93511D0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B075E-38C0-48ED-B2C5-1191F661388F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1B9F-8385-4FE9-A633-C04C70FCC3BA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41DE-94BD-4CE6-97C9-8BA6DE84DC3C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88A336-7061-4C61-823C-67A0CFBC34FE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msavchyn@bigmir.n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460848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Михайло Савчин,</a:t>
            </a:r>
            <a:br>
              <a:rPr lang="uk-UA" dirty="0" smtClean="0"/>
            </a:br>
            <a:r>
              <a:rPr lang="ru-RU" dirty="0" err="1" smtClean="0"/>
              <a:t>д</a:t>
            </a:r>
            <a:r>
              <a:rPr lang="uk-UA" dirty="0" err="1" smtClean="0"/>
              <a:t>.ю.н</a:t>
            </a:r>
            <a:r>
              <a:rPr lang="uk-UA" dirty="0" smtClean="0"/>
              <a:t>., проф. </a:t>
            </a:r>
            <a:br>
              <a:rPr lang="uk-UA" dirty="0" smtClean="0"/>
            </a:br>
            <a:r>
              <a:rPr lang="uk-UA" dirty="0" smtClean="0"/>
              <a:t>директор </a:t>
            </a:r>
            <a:r>
              <a:rPr lang="uk-UA" dirty="0" smtClean="0"/>
              <a:t> </a:t>
            </a:r>
            <a:r>
              <a:rPr lang="uk-UA" dirty="0" smtClean="0"/>
              <a:t>НДІ порівняльного публічного права та міжнародного права </a:t>
            </a:r>
            <a:r>
              <a:rPr lang="uk-UA" dirty="0" err="1" smtClean="0"/>
              <a:t>УжНУ</a:t>
            </a:r>
            <a:r>
              <a:rPr lang="uk-UA" dirty="0" smtClean="0"/>
              <a:t>,</a:t>
            </a:r>
            <a:br>
              <a:rPr lang="uk-UA" dirty="0" smtClean="0"/>
            </a:br>
            <a:r>
              <a:rPr lang="uk-UA" dirty="0" smtClean="0"/>
              <a:t>викладач Національної школи суддів України,</a:t>
            </a:r>
            <a:br>
              <a:rPr lang="uk-UA" dirty="0" smtClean="0"/>
            </a:br>
            <a:r>
              <a:rPr lang="uk-UA" dirty="0" smtClean="0"/>
              <a:t>радник Голови Конституційного Суду України </a:t>
            </a:r>
            <a:br>
              <a:rPr lang="uk-UA" dirty="0" smtClean="0"/>
            </a:br>
            <a:r>
              <a:rPr lang="uk-UA" dirty="0" smtClean="0"/>
              <a:t>(2008 – 2010)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Конституційно-правові засади здійснення правосуддя в Україні</a:t>
            </a:r>
            <a:r>
              <a:rPr lang="en-US" dirty="0" smtClean="0"/>
              <a:t>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Принцип рівності</a:t>
            </a:r>
            <a:endParaRPr lang="uk-UA" sz="3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38A9-A4BA-4169-9721-D7849121925D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Принцип рівності (стаття 24 Конституції у взаємозв'язку зі статтею 14 ЄКПЛ):</a:t>
            </a:r>
          </a:p>
          <a:p>
            <a:pPr lvl="1"/>
            <a:endParaRPr lang="uk-UA" dirty="0" smtClean="0"/>
          </a:p>
          <a:p>
            <a:pPr lvl="1"/>
            <a:r>
              <a:rPr lang="uk-UA" dirty="0" smtClean="0"/>
              <a:t>Функціональний зв’язок із матеріальними правами та процесуальними гарантіями;</a:t>
            </a:r>
          </a:p>
          <a:p>
            <a:pPr lvl="1"/>
            <a:r>
              <a:rPr lang="uk-UA" dirty="0" smtClean="0"/>
              <a:t>Невичерпність дискримінаційних ознак;</a:t>
            </a:r>
          </a:p>
          <a:p>
            <a:pPr lvl="1"/>
            <a:r>
              <a:rPr lang="uk-UA" dirty="0" smtClean="0"/>
              <a:t>Трискладовий тест:</a:t>
            </a:r>
          </a:p>
          <a:p>
            <a:pPr marL="1145286" lvl="2" indent="-514350">
              <a:buFont typeface="+mj-lt"/>
              <a:buAutoNum type="romanLcPeriod"/>
            </a:pPr>
            <a:endParaRPr lang="uk-UA" dirty="0" smtClean="0"/>
          </a:p>
          <a:p>
            <a:pPr marL="1145286" lvl="2" indent="-514350">
              <a:buFont typeface="+mj-lt"/>
              <a:buAutoNum type="romanLcPeriod"/>
            </a:pPr>
            <a:r>
              <a:rPr lang="uk-UA" dirty="0" smtClean="0"/>
              <a:t>Виправданість різниці у поводженні;</a:t>
            </a:r>
          </a:p>
          <a:p>
            <a:pPr marL="1145286" lvl="2" indent="-514350">
              <a:buFont typeface="+mj-lt"/>
              <a:buAutoNum type="romanLcPeriod"/>
            </a:pPr>
            <a:r>
              <a:rPr lang="uk-UA" dirty="0" smtClean="0"/>
              <a:t>Пропорційність обмеження у правах, заснованої на різниці у поводженні;</a:t>
            </a:r>
          </a:p>
          <a:p>
            <a:pPr marL="1145286" lvl="2" indent="-514350">
              <a:buFont typeface="+mj-lt"/>
              <a:buAutoNum type="romanLcPeriod"/>
            </a:pPr>
            <a:r>
              <a:rPr lang="uk-UA" dirty="0" smtClean="0"/>
              <a:t>Межі свободи розсуду у поводженні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008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Критерії для виявлення дискримінації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uk-UA" sz="2600" dirty="0" smtClean="0">
                <a:solidFill>
                  <a:schemeClr val="bg2">
                    <a:lumMod val="25000"/>
                  </a:schemeClr>
                </a:solidFill>
              </a:rPr>
              <a:t>чи підпадає скарга під захист гарантованого </a:t>
            </a:r>
            <a:r>
              <a:rPr lang="uk-UA" sz="2600" dirty="0" err="1" smtClean="0">
                <a:solidFill>
                  <a:schemeClr val="bg2">
                    <a:lumMod val="25000"/>
                  </a:schemeClr>
                </a:solidFill>
              </a:rPr>
              <a:t>субстативного</a:t>
            </a:r>
            <a:r>
              <a:rPr lang="uk-UA" sz="2600" dirty="0" smtClean="0">
                <a:solidFill>
                  <a:schemeClr val="bg2">
                    <a:lumMod val="25000"/>
                  </a:schemeClr>
                </a:solidFill>
              </a:rPr>
              <a:t> (основного) права? </a:t>
            </a:r>
          </a:p>
          <a:p>
            <a:pPr lvl="0" algn="just"/>
            <a:r>
              <a:rPr lang="uk-UA" sz="2600" dirty="0" smtClean="0">
                <a:solidFill>
                  <a:schemeClr val="bg2">
                    <a:lumMod val="25000"/>
                  </a:schemeClr>
                </a:solidFill>
              </a:rPr>
              <a:t>чи допущене порушення субстантивного права АБО чи є зв'язок із субстантивним правом?</a:t>
            </a:r>
          </a:p>
          <a:p>
            <a:pPr lvl="0" algn="just"/>
            <a:r>
              <a:rPr lang="uk-UA" sz="2600" dirty="0" smtClean="0">
                <a:solidFill>
                  <a:schemeClr val="bg2">
                    <a:lumMod val="25000"/>
                  </a:schemeClr>
                </a:solidFill>
              </a:rPr>
              <a:t>чи була допущена різниця в поводженні? </a:t>
            </a:r>
          </a:p>
          <a:p>
            <a:pPr lvl="0" algn="just"/>
            <a:r>
              <a:rPr lang="uk-UA" sz="2600" dirty="0" smtClean="0">
                <a:solidFill>
                  <a:schemeClr val="bg2">
                    <a:lumMod val="25000"/>
                  </a:schemeClr>
                </a:solidFill>
              </a:rPr>
              <a:t>чи перебуває заявник в аналогічній (подібній) ситуації відносно інших осіб з такої ж категорії?  </a:t>
            </a:r>
          </a:p>
          <a:p>
            <a:pPr lvl="0" algn="just"/>
            <a:r>
              <a:rPr lang="uk-UA" sz="2600" dirty="0" smtClean="0">
                <a:solidFill>
                  <a:schemeClr val="bg2">
                    <a:lumMod val="25000"/>
                  </a:schemeClr>
                </a:solidFill>
              </a:rPr>
              <a:t>чи є достатні розумні та об’єктивні підстави для такої різниці в поводженні?  Якщо так, то: </a:t>
            </a:r>
          </a:p>
          <a:p>
            <a:pPr lvl="2" algn="just">
              <a:buNone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чи переслідує така різниця в поводженні законну і легітимну мету?  </a:t>
            </a:r>
          </a:p>
          <a:p>
            <a:pPr lvl="2" algn="just">
              <a:buNone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чи пропорційні цій меті способи її досягнення? </a:t>
            </a:r>
          </a:p>
          <a:p>
            <a:pPr lvl="0" algn="just"/>
            <a:r>
              <a:rPr lang="uk-UA" sz="2600" dirty="0" smtClean="0">
                <a:solidFill>
                  <a:schemeClr val="bg2">
                    <a:lumMod val="25000"/>
                  </a:schemeClr>
                </a:solidFill>
              </a:rPr>
              <a:t>чи не виходить різниця в поводженні за межі свободи розсуду держави-відповідача? 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/>
              <a:t>Принцип рівності у рішенні КСУ у справі Козлова (№ 7-рп/2013  11.07.2013 р.)</a:t>
            </a:r>
            <a:endParaRPr lang="uk-UA" sz="3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2280" cy="196552"/>
          </a:xfrm>
        </p:spPr>
        <p:txBody>
          <a:bodyPr/>
          <a:lstStyle/>
          <a:p>
            <a:fld id="{CA59CDE7-7102-43BB-8D9D-551EE4405CA6}" type="datetime1">
              <a:rPr lang="ru-RU" smtClean="0"/>
              <a:pPr/>
              <a:t>13.03.2016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4687733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uk-UA" sz="2300" dirty="0" smtClean="0"/>
              <a:t>умови договору споживчого кредиту, його укладання та виконання повинні підпорядковуватися таким засадам, згідно з якими особа споживача вважається слабкою стороною у договорі та підлягає особливому правовому захисту з урахуванням принципів справедливості, добросовісності і розумності. Виконання державою конституційно-правового обов’язку щодо захисту прав споживачів вимагає від неї спеціального законодавчого врегулювання питань, пов’язаних із забезпеченням дії зазначених принципів у відносинах споживчого кредитування, зокрема щодо встановлення справедливого розміру неустойки за прострочення виконання грошових зобов’язань позичальниками - фізичними особами.</a:t>
            </a:r>
            <a:endParaRPr lang="uk-UA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Верховенство конституції і </a:t>
            </a:r>
            <a:br>
              <a:rPr lang="uk-UA" dirty="0" smtClean="0"/>
            </a:br>
            <a:r>
              <a:rPr lang="uk-UA" dirty="0" smtClean="0"/>
              <a:t>якість закону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E446-8463-4E68-B776-07C0CD5D6887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6236"/>
            <a:ext cx="8229600" cy="487910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i="1" dirty="0" smtClean="0"/>
              <a:t>На думку Суду, із виразу </a:t>
            </a:r>
            <a:r>
              <a:rPr lang="uk-UA" i="1" dirty="0" err="1" smtClean="0"/>
              <a:t>„передбачено</a:t>
            </a:r>
            <a:r>
              <a:rPr lang="uk-UA" i="1" dirty="0" smtClean="0"/>
              <a:t> </a:t>
            </a:r>
            <a:r>
              <a:rPr lang="uk-UA" i="1" dirty="0" err="1" smtClean="0"/>
              <a:t>законом”</a:t>
            </a:r>
            <a:r>
              <a:rPr lang="uk-UA" i="1" dirty="0" smtClean="0"/>
              <a:t> випливають наступні дві вимоги. По-перше, право повинно мати відповідну обставинам можливість орієнтуватися у тому, які правові норми застосовуються до цього випадку. По-друге, норма не може вважатися </a:t>
            </a:r>
            <a:r>
              <a:rPr lang="uk-UA" i="1" dirty="0" err="1" smtClean="0"/>
              <a:t>„законом”</a:t>
            </a:r>
            <a:r>
              <a:rPr lang="uk-UA" i="1" dirty="0" smtClean="0"/>
              <a:t>, якщо вона не сформульована із достатнім ступенем точності, що дозволяє громадянину співвідносити свою поведінку: він повинен мати можливість – користуючись при необхідності порадами – передбачати, у розумному по відношенню до обставин ступені, наслідки, які може потягнути за собою така дія. Ці наслідки необов’язково передбачати з абсолютною впевненістю: досвід показує, що це недосяжно. Більш того, хоча визначеність вельми бажана, вона може супроводжуватися рисами окаменілості, тоді як право повинно володіти здатністю йти в ногу із </a:t>
            </a:r>
            <a:r>
              <a:rPr lang="uk-UA" i="1" dirty="0" err="1" smtClean="0"/>
              <a:t>змінюючими</a:t>
            </a:r>
            <a:r>
              <a:rPr lang="uk-UA" i="1" dirty="0" smtClean="0"/>
              <a:t> обставинами. Відповідно, багато законів неухильно користуються термінами, які у більшому або меншому ступені розпливчасті: їх тлумачення і застосування – завдання практики.</a:t>
            </a:r>
            <a:endParaRPr lang="ru-RU" dirty="0" smtClean="0"/>
          </a:p>
          <a:p>
            <a:endParaRPr lang="uk-UA" dirty="0" smtClean="0"/>
          </a:p>
          <a:p>
            <a:pPr algn="r"/>
            <a:r>
              <a:rPr lang="uk-UA" dirty="0" smtClean="0"/>
              <a:t>Рішення ЄСПЛ Санді </a:t>
            </a:r>
            <a:r>
              <a:rPr lang="uk-UA" dirty="0" err="1" smtClean="0"/>
              <a:t>Таймз</a:t>
            </a:r>
            <a:r>
              <a:rPr lang="uk-UA" dirty="0" smtClean="0"/>
              <a:t> проти Сполученого Королівства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3. Рішення КСУ у судовій практиці</a:t>
            </a:r>
            <a:endParaRPr lang="uk-UA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FB2E-5166-43FA-B167-DF3DFCC512CB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Нормативність рішень КСУ;</a:t>
            </a:r>
          </a:p>
          <a:p>
            <a:endParaRPr lang="uk-UA" dirty="0" smtClean="0"/>
          </a:p>
          <a:p>
            <a:r>
              <a:rPr lang="uk-UA" dirty="0" smtClean="0"/>
              <a:t>Вплив рішень КСУ на практику судів загальної юрисдикції;</a:t>
            </a:r>
          </a:p>
          <a:p>
            <a:endParaRPr lang="uk-UA" dirty="0" smtClean="0"/>
          </a:p>
          <a:p>
            <a:r>
              <a:rPr lang="uk-UA" dirty="0" err="1" smtClean="0"/>
              <a:t>Інцидентний</a:t>
            </a:r>
            <a:r>
              <a:rPr lang="uk-UA" dirty="0" smtClean="0"/>
              <a:t> конституційний контроль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Природа рішень КСУ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D2A-B65A-4EA5-A1F4-082D5349CFFF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Акти КСУ як акти конституційної юриспруденції, які мають юридичну силу закону і засновані на конституційних положеннях:</a:t>
            </a:r>
          </a:p>
          <a:p>
            <a:endParaRPr lang="uk-UA" dirty="0" smtClean="0"/>
          </a:p>
          <a:p>
            <a:pPr marL="982980" lvl="1" indent="-571500">
              <a:buFont typeface="+mj-lt"/>
              <a:buAutoNum type="romanLcPeriod"/>
            </a:pPr>
            <a:r>
              <a:rPr lang="uk-UA" dirty="0" smtClean="0"/>
              <a:t>автономне тлумачення конституції – поняттям не завжди надається те значення, яке притаманне галузям права;</a:t>
            </a:r>
          </a:p>
          <a:p>
            <a:pPr marL="982980" lvl="1" indent="-571500">
              <a:buFont typeface="+mj-lt"/>
              <a:buAutoNum type="romanLcPeriod"/>
            </a:pPr>
            <a:r>
              <a:rPr lang="uk-UA" dirty="0" smtClean="0"/>
              <a:t>динамічне тлумачення конституції – конституція є живим інструментом, який має забезпечувати реальний і дієвий захист прав людини;</a:t>
            </a:r>
          </a:p>
          <a:p>
            <a:endParaRPr lang="uk-UA" dirty="0" smtClean="0"/>
          </a:p>
          <a:p>
            <a:r>
              <a:rPr lang="uk-UA" dirty="0" smtClean="0"/>
              <a:t>Зв'язаність резолютивної із </a:t>
            </a:r>
            <a:r>
              <a:rPr lang="uk-UA" dirty="0" smtClean="0">
                <a:solidFill>
                  <a:srgbClr val="FF0000"/>
                </a:solidFill>
              </a:rPr>
              <a:t>мотивувальною </a:t>
            </a:r>
            <a:r>
              <a:rPr lang="uk-UA" dirty="0" smtClean="0"/>
              <a:t>частиною рішення КСУ;</a:t>
            </a:r>
          </a:p>
          <a:p>
            <a:endParaRPr lang="uk-UA" dirty="0" smtClean="0"/>
          </a:p>
          <a:p>
            <a:r>
              <a:rPr lang="uk-UA" dirty="0" smtClean="0"/>
              <a:t>Можливість зміни правових позицій КСУ, викладених у мотивувальній частині рішення, у зв'язку із динамічним тлумаченням Конституції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Вплив рішень КСУ на практику </a:t>
            </a:r>
            <a:br>
              <a:rPr lang="uk-UA" sz="3600" dirty="0" smtClean="0"/>
            </a:br>
            <a:r>
              <a:rPr lang="uk-UA" sz="3600" dirty="0" smtClean="0"/>
              <a:t>судів загальної юрисдикції</a:t>
            </a:r>
            <a:endParaRPr lang="uk-UA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5943-B6DB-4D6B-86DC-29477220A3FE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Рішення КСУ як основа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а) перегляду рішень судів загальної юрисдикції та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б) вирішення спорів у порядку цивільного, господарського, адміністративного та кримінального судочинства.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err="1" smtClean="0"/>
              <a:t>Інцидентний</a:t>
            </a:r>
            <a:r>
              <a:rPr lang="uk-UA" sz="3200" dirty="0" smtClean="0"/>
              <a:t> конституційний контроль</a:t>
            </a:r>
            <a:endParaRPr lang="uk-UA" sz="3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C1A6-EECF-4FCE-9DAA-459B77A7F6E0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Стаття 83 Закону про КСУ: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- спір щодо конституційності положень закону повинен виникнути саме під час процесу загального судочинства;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- предметом розгляду КСУ можуть бути тільки положення законів України, а не інших правових актів, визначених пунктом 1 частини першої статті 150 Конституції;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- провадження у справі судом загальної юрисдикції повинно бути зупинено;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- суд, у провадженні якого є справа, вносить клопотання до Верховного суду щодо ухвалення постанови стосовно внесення конституційного подання до КСУ.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4. Пряма дія конституційних положень: усталена практика ВСУ</a:t>
            </a:r>
            <a:endParaRPr lang="uk-UA" sz="3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D9BE-6ECE-4089-B44F-77B2A2051924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820472" cy="5040560"/>
          </a:xfrm>
        </p:spPr>
        <p:txBody>
          <a:bodyPr>
            <a:noAutofit/>
          </a:bodyPr>
          <a:lstStyle/>
          <a:p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Суд безпосередньо застосовує Конституцію у разі: 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1) коли зі змісту норм Конституції не випливає необхідність </a:t>
            </a:r>
            <a:br>
              <a:rPr lang="uk-UA" sz="1800" dirty="0" smtClean="0"/>
            </a:br>
            <a:r>
              <a:rPr lang="uk-UA" sz="1800" dirty="0" smtClean="0"/>
              <a:t>додаткової регламентації її положень законом; 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2) коли закон, який був чинним до введення в дію Конституції </a:t>
            </a:r>
            <a:br>
              <a:rPr lang="uk-UA" sz="1800" dirty="0" smtClean="0"/>
            </a:br>
            <a:r>
              <a:rPr lang="uk-UA" sz="1800" dirty="0" smtClean="0"/>
              <a:t>чи прийнятий після цього, суперечить їй; 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3) коли правовідносини, що розглядаються судом, законом </a:t>
            </a:r>
            <a:br>
              <a:rPr lang="uk-UA" sz="1800" dirty="0" smtClean="0"/>
            </a:br>
            <a:r>
              <a:rPr lang="uk-UA" sz="1800" dirty="0" smtClean="0"/>
              <a:t>України не врегульовано, а нормативно-правовий акт, прийнятий </a:t>
            </a:r>
            <a:br>
              <a:rPr lang="uk-UA" sz="1800" dirty="0" smtClean="0"/>
            </a:br>
            <a:r>
              <a:rPr lang="uk-UA" sz="1800" dirty="0" smtClean="0"/>
              <a:t>Верховною Радою або Радою міністрів Автономної Республіки Крим,  суперечить Конституції України; 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4) коли укази Президента України, які внаслідок їх  нормативно-правового характеру підлягають застосуванню судами при </a:t>
            </a:r>
            <a:br>
              <a:rPr lang="uk-UA" sz="1800" dirty="0" smtClean="0"/>
            </a:br>
            <a:r>
              <a:rPr lang="uk-UA" sz="1800" dirty="0" smtClean="0"/>
              <a:t>вирішенні конкретних судових справ, суперечать Конституції </a:t>
            </a:r>
            <a:br>
              <a:rPr lang="uk-UA" sz="1800" dirty="0" smtClean="0"/>
            </a:br>
            <a:r>
              <a:rPr lang="uk-UA" sz="1800" dirty="0" smtClean="0"/>
              <a:t>України.</a:t>
            </a:r>
            <a:endParaRPr lang="uk-U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4. Пряма дія конституційних положень: </a:t>
            </a:r>
            <a:br>
              <a:rPr lang="uk-UA" sz="2800" dirty="0" smtClean="0"/>
            </a:br>
            <a:r>
              <a:rPr lang="uk-UA" sz="2800" dirty="0" smtClean="0"/>
              <a:t>усталена практика ВСУ</a:t>
            </a:r>
            <a:endParaRPr lang="uk-UA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497F-02D5-4492-AD15-0D8C29D8AC2B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pPr>
              <a:buNone/>
            </a:pPr>
            <a:r>
              <a:rPr lang="uk-UA" dirty="0" smtClean="0"/>
              <a:t>3. Слід мати на увазі, що суд не може, застосувавши </a:t>
            </a:r>
            <a:br>
              <a:rPr lang="uk-UA" dirty="0" smtClean="0"/>
            </a:br>
            <a:r>
              <a:rPr lang="uk-UA" dirty="0" smtClean="0"/>
              <a:t>Конституцію як акт прямої дії, визнати неконституційними закони чи правові акти, перелічені в ст. 150 Конституції, оскільки це віднесено до виключної компетенції Конституційного Суду України.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Разом з тим суд може на підставі ст.144 Конституції визнати такими, що не відповідають Конституції чи законам України, рішення  органів місцевого самоврядування, а на підставі ст.124 Конституції – акти органів державної виконавчої влади: міністерств, відомств, місцевих державних адміністрацій тощо. Звернення до Конституційного Суду України в такому разі не вимагається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Конституційно правові засади</a:t>
            </a:r>
            <a:br>
              <a:rPr lang="uk-UA" sz="2800" dirty="0" smtClean="0"/>
            </a:br>
            <a:r>
              <a:rPr lang="uk-UA" sz="2800" dirty="0" smtClean="0"/>
              <a:t> здійснення правосуддя в Україні</a:t>
            </a:r>
            <a:endParaRPr lang="uk-UA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51A3-5EB2-453C-8C14-7686FA6DE7F7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Практичні питання застосування Конституції України  при здійсненні правосуддя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Конституційно-правові засади здійснення правосуддя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Рішення КСУ у судовій практиці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Постанова Пленуму ВСУ  № 9 від 1 листопада 1996 р. 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Пряма дія конституційних положень: доктринальне тлумачення</a:t>
            </a:r>
            <a:endParaRPr lang="uk-UA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0C75-D0DF-4203-9141-DAC3C4690ABF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uk-UA" dirty="0" smtClean="0"/>
          </a:p>
          <a:p>
            <a:pPr>
              <a:buNone/>
            </a:pPr>
            <a:r>
              <a:rPr lang="uk-UA" dirty="0" smtClean="0"/>
              <a:t>1) кожна особа може вимагати від держави належного захисту її основоположного права як безпосередньо діючого права; держава несе позитивний обов’язок захисти таке домагання особи;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2) безумовне застосування положень Конституції, які сформульовані чітко і очевидно, не потребують додатково якоїсь деталізації і конкретизації на рівні закону чи підзаконного нормативного акту;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3) коли положення закону або підзаконного нормативного акту суперечать нормі Конституції, яка викладена чітко, послідовно, очевидно і придатна до застосування без </a:t>
            </a:r>
            <a:r>
              <a:rPr lang="uk-UA" dirty="0" err="1" smtClean="0"/>
              <a:t>конкретизуючого</a:t>
            </a:r>
            <a:r>
              <a:rPr lang="uk-UA" dirty="0" smtClean="0"/>
              <a:t> закону, застосовуються положення Конституції;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Пряма дія конституційних положень: доктринальне тлумачення</a:t>
            </a:r>
            <a:endParaRPr lang="uk-UA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EEF5-BD37-4522-98AF-0AD7332C7CBA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4) у разі коли положення закону або підзаконного нормативного акту, які підлягають застосуванню судом та істотно впливають на зміст судового рішення, суперечать припису Конституції, суди застосовують процедуру інцидентного конституційного контролю;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5) застосування положень ЄКПЛ і прецедентного права ЄСПЛ, які закладають мінімальний стандарт захисту прав людини і основоположних свобод;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6) клопотання перед КСУ щодо надання офіційного тлумачення положень Конституції і законів України;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7) клопотання перед КСУ щодо тлумачення положень міжнародних договорів і законів, які є неоднозначними, з метою вироблення єдиних підходів у їх застосуванні.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Горизонтальний ефект конституції </a:t>
            </a:r>
            <a:endParaRPr lang="uk-UA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84EA-091E-4770-AA1E-F99DA5477ED4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поширюється на приватноправову сферу </a:t>
            </a:r>
          </a:p>
          <a:p>
            <a:endParaRPr lang="uk-UA" dirty="0" smtClean="0"/>
          </a:p>
          <a:p>
            <a:r>
              <a:rPr lang="uk-UA" dirty="0" smtClean="0"/>
              <a:t>гарантії рівності і недопущення дискримінації.</a:t>
            </a:r>
          </a:p>
          <a:p>
            <a:endParaRPr lang="uk-UA" dirty="0" smtClean="0"/>
          </a:p>
          <a:p>
            <a:r>
              <a:rPr lang="uk-UA" dirty="0" smtClean="0"/>
              <a:t>зумовлює певний мінімальний стандарт якості правових процедур забезпечення стабільності і додержання зобов’язань між контрагентами у правочинах та </a:t>
            </a:r>
          </a:p>
          <a:p>
            <a:endParaRPr lang="uk-UA" dirty="0" smtClean="0"/>
          </a:p>
          <a:p>
            <a:r>
              <a:rPr lang="uk-UA" dirty="0" smtClean="0"/>
              <a:t>вимоги належної правової процедури у ході вирішення цивільно-правових чи господарсько-правових спорів.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Конституційні засади забезпечення єдності судової практики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CDE7-7102-43BB-8D9D-551EE4405CA6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7895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а) конкретизація і деталізація положень Конституції України шляхом вирішення справ Конституційним Судом України;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б) автономне і динамічне тлумачення ЄКПЛ Європейським судом з прав людини, рішення якого володіють перевагою над національним законодавством при умові, якщо вони не понижують конституційний стандарт захисту прав людини і основоположних свобод;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в) інтерпретація законів судами загальної юрисдикції, яка має відповідати правовим позиціям Конституційного суду України та практиці ЄСПЛ  при умові, якщо вони не понижують конституційний стандарт захисту прав людини і основоположних свобод.</a:t>
            </a:r>
            <a:endParaRPr lang="ru-RU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92D050"/>
                </a:solidFill>
              </a:rPr>
              <a:t>Аргументація судових рішень у світлі єдності судової практики</a:t>
            </a:r>
            <a:endParaRPr lang="uk-UA" sz="3600" dirty="0">
              <a:solidFill>
                <a:srgbClr val="92D05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CDE7-7102-43BB-8D9D-551EE4405CA6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Значення статті 13 Закону про судоустрій і статус суддів та єдність судової практики</a:t>
            </a:r>
          </a:p>
          <a:p>
            <a:r>
              <a:rPr lang="uk-UA" dirty="0" smtClean="0"/>
              <a:t>Практична корисність – неприпустимість довільного цитування законодавства на шкоду розв'язання юридичного спору або необхідності інтерпретації закону, що застосовується;</a:t>
            </a:r>
          </a:p>
          <a:p>
            <a:r>
              <a:rPr lang="uk-UA" dirty="0" smtClean="0"/>
              <a:t>Зв'язаність цінностями і принципами &gt; 3-4-5 правових аргументів &gt; фактичний склад &gt; положення законодавства &gt; юридична кваліфікація;</a:t>
            </a:r>
          </a:p>
          <a:p>
            <a:r>
              <a:rPr lang="uk-UA" dirty="0" smtClean="0"/>
              <a:t>Правило судового прецедентного права:</a:t>
            </a:r>
            <a:br>
              <a:rPr lang="uk-UA" dirty="0" smtClean="0"/>
            </a:br>
            <a:r>
              <a:rPr lang="en-US" dirty="0" smtClean="0"/>
              <a:t>stare </a:t>
            </a:r>
            <a:r>
              <a:rPr lang="en-US" dirty="0" err="1" smtClean="0"/>
              <a:t>decisis</a:t>
            </a:r>
            <a:r>
              <a:rPr lang="en-US" dirty="0" smtClean="0"/>
              <a:t> </a:t>
            </a:r>
            <a:r>
              <a:rPr lang="uk-UA" dirty="0" smtClean="0"/>
              <a:t>(</a:t>
            </a:r>
            <a:r>
              <a:rPr lang="uk-UA" dirty="0" err="1" smtClean="0"/>
              <a:t>правоположення</a:t>
            </a:r>
            <a:r>
              <a:rPr lang="uk-UA" dirty="0" smtClean="0"/>
              <a:t>, правова позиція) </a:t>
            </a:r>
            <a:r>
              <a:rPr lang="en-US" dirty="0" smtClean="0"/>
              <a:t>= ratio </a:t>
            </a:r>
            <a:r>
              <a:rPr lang="en-US" dirty="0" err="1" smtClean="0"/>
              <a:t>dicidendi</a:t>
            </a:r>
            <a:r>
              <a:rPr lang="en-US" dirty="0" smtClean="0"/>
              <a:t> + obiter dictum</a:t>
            </a:r>
            <a:r>
              <a:rPr lang="uk-UA" dirty="0" smtClean="0"/>
              <a:t>;</a:t>
            </a:r>
          </a:p>
          <a:p>
            <a:r>
              <a:rPr lang="uk-UA" dirty="0" smtClean="0"/>
              <a:t>Основа = справедливість + рівність + розумність + розсудливість (розважливість)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92D050"/>
                </a:solidFill>
              </a:rPr>
              <a:t>Аргументація судових рішень через призму техніки обходу прецедентного права</a:t>
            </a:r>
            <a:endParaRPr lang="uk-UA" sz="2800" dirty="0">
              <a:solidFill>
                <a:srgbClr val="92D05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CDE7-7102-43BB-8D9D-551EE4405CA6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Техніка обходу прецедентного права згідно </a:t>
            </a:r>
            <a:r>
              <a:rPr lang="uk-UA" dirty="0" err="1" smtClean="0"/>
              <a:t>Аароном</a:t>
            </a:r>
            <a:r>
              <a:rPr lang="uk-UA" dirty="0" smtClean="0"/>
              <a:t> Бараком: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Критерій розумності – практична користь &gt; сутність змісту основоположного права;</a:t>
            </a:r>
          </a:p>
          <a:p>
            <a:r>
              <a:rPr lang="uk-UA" dirty="0" smtClean="0"/>
              <a:t>Нормативність прецеденту – міркування правової визначеності;</a:t>
            </a:r>
          </a:p>
          <a:p>
            <a:r>
              <a:rPr lang="uk-UA" dirty="0" smtClean="0"/>
              <a:t>Інституційні міркування – стабільність прецеденту як запорука єдності юриспруденції;</a:t>
            </a:r>
          </a:p>
          <a:p>
            <a:r>
              <a:rPr lang="uk-UA" dirty="0" smtClean="0"/>
              <a:t>При суперечливому рішенні – надавати перевагу рішенню із практичною користю;</a:t>
            </a:r>
          </a:p>
          <a:p>
            <a:r>
              <a:rPr lang="uk-UA" dirty="0" smtClean="0"/>
              <a:t>Вплив перебігом часу;</a:t>
            </a:r>
          </a:p>
          <a:p>
            <a:r>
              <a:rPr lang="en-US" dirty="0" smtClean="0"/>
              <a:t>Prospective overruling</a:t>
            </a:r>
            <a:r>
              <a:rPr lang="uk-UA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79E75-7FF6-49AB-A14B-DB9252BAE0B3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Михайло Савчин,</a:t>
            </a:r>
          </a:p>
          <a:p>
            <a:r>
              <a:rPr lang="uk-UA" dirty="0" err="1" smtClean="0"/>
              <a:t>д.ю.н</a:t>
            </a:r>
            <a:r>
              <a:rPr lang="uk-UA" dirty="0" smtClean="0"/>
              <a:t>., проф</a:t>
            </a:r>
            <a:r>
              <a:rPr lang="uk-UA" smtClean="0"/>
              <a:t>.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dirty="0" smtClean="0">
                <a:hlinkClick r:id="rId2"/>
              </a:rPr>
              <a:t>msavchyn@bigmir.net</a:t>
            </a:r>
            <a:r>
              <a:rPr lang="en-US" dirty="0" smtClean="0"/>
              <a:t>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1. Практичні питання застосування Конституції України  при здійсненні правосуддя</a:t>
            </a:r>
            <a:endParaRPr lang="uk-UA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6804-805A-4B92-A965-FA3010495E7E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pPr>
              <a:buNone/>
            </a:pPr>
            <a:r>
              <a:rPr lang="uk-UA" dirty="0" smtClean="0"/>
              <a:t>а) установчий характер; </a:t>
            </a:r>
          </a:p>
          <a:p>
            <a:pPr>
              <a:buNone/>
            </a:pPr>
            <a:r>
              <a:rPr lang="uk-UA" dirty="0" smtClean="0"/>
              <a:t>б) основоположний закон; </a:t>
            </a:r>
          </a:p>
          <a:p>
            <a:pPr>
              <a:buNone/>
            </a:pPr>
            <a:r>
              <a:rPr lang="uk-UA" dirty="0" smtClean="0"/>
              <a:t>в) найвища юридична сила; </a:t>
            </a:r>
          </a:p>
          <a:p>
            <a:pPr>
              <a:buNone/>
            </a:pPr>
            <a:r>
              <a:rPr lang="uk-UA" dirty="0" smtClean="0"/>
              <a:t>г) горизонтальний ефект – конституція рівною мірою є основою для норм публічного і приватного права; </a:t>
            </a:r>
          </a:p>
          <a:p>
            <a:pPr>
              <a:buNone/>
            </a:pPr>
            <a:r>
              <a:rPr lang="uk-UA" dirty="0" smtClean="0"/>
              <a:t>д) верховенство Конституції щодо міжнародних договорів, які вносяться у парламент для проходження процедури ратифікації; </a:t>
            </a:r>
          </a:p>
          <a:p>
            <a:pPr>
              <a:buNone/>
            </a:pPr>
            <a:r>
              <a:rPr lang="uk-UA" dirty="0" smtClean="0"/>
              <a:t>е) пряма дія конституційних норм; </a:t>
            </a:r>
          </a:p>
          <a:p>
            <a:pPr>
              <a:buNone/>
            </a:pPr>
            <a:r>
              <a:rPr lang="uk-UA" dirty="0" smtClean="0"/>
              <a:t>є) особлива процедура прийняття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Верховенство Конституції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9CEF-2CE2-4A8A-B6B0-659A87BC42E7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25000" lnSpcReduction="20000"/>
          </a:bodyPr>
          <a:lstStyle/>
          <a:p>
            <a:endParaRPr lang="uk-UA" dirty="0" smtClean="0"/>
          </a:p>
          <a:p>
            <a:pPr>
              <a:buNone/>
            </a:pPr>
            <a:r>
              <a:rPr lang="uk-UA" sz="8800" dirty="0" smtClean="0"/>
              <a:t>1) Конституція має найвищу юридичну силу (ч. 2 ст. 8), утвердження і забезпечення прав і свобод людини є головним обов'язком держави (ч. 3 ст. </a:t>
            </a:r>
            <a:r>
              <a:rPr lang="en-US" sz="8800" dirty="0" smtClean="0"/>
              <a:t>3</a:t>
            </a:r>
            <a:r>
              <a:rPr lang="uk-UA" sz="8800" dirty="0" smtClean="0"/>
              <a:t>); </a:t>
            </a:r>
          </a:p>
          <a:p>
            <a:pPr>
              <a:buNone/>
            </a:pPr>
            <a:endParaRPr lang="uk-UA" sz="8800" dirty="0" smtClean="0"/>
          </a:p>
          <a:p>
            <a:pPr>
              <a:buNone/>
            </a:pPr>
            <a:r>
              <a:rPr lang="uk-UA" sz="8800" dirty="0" smtClean="0"/>
              <a:t>2) права і свободи людини є невідчужуваними і непорушними; …не є вичерпними (речення друге статті 21 і частина перша статті 22); </a:t>
            </a:r>
          </a:p>
          <a:p>
            <a:pPr>
              <a:buNone/>
            </a:pPr>
            <a:endParaRPr lang="uk-UA" sz="8800" dirty="0" smtClean="0"/>
          </a:p>
          <a:p>
            <a:pPr>
              <a:buNone/>
            </a:pPr>
            <a:r>
              <a:rPr lang="uk-UA" sz="8800" dirty="0" smtClean="0"/>
              <a:t>3) при прийнятті нових законів або внесенні змін до чинних законів не допускається звуження обсягу і змісту існуючих прав і свобод у поєднання із правом кожного на вільний розвиток своєї особистості (ч. 3 статті 22 і стаття 23); </a:t>
            </a:r>
          </a:p>
          <a:p>
            <a:pPr>
              <a:buNone/>
            </a:pPr>
            <a:endParaRPr lang="uk-UA" sz="8800" dirty="0" smtClean="0"/>
          </a:p>
          <a:p>
            <a:pPr>
              <a:buNone/>
            </a:pPr>
            <a:r>
              <a:rPr lang="uk-UA" sz="8800" dirty="0" smtClean="0"/>
              <a:t>4) судовий конституційний контроль за певними нормативно-правовими актами (ст.152 у взаємозв'язку із п. 1 ч. 1. ст. 150).</a:t>
            </a:r>
          </a:p>
          <a:p>
            <a:endParaRPr lang="uk-UA" sz="7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2. Конституційні засади правосуддя</a:t>
            </a:r>
            <a:endParaRPr lang="uk-UA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A0B9E-4A69-4C0B-A732-DAB68EC27772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uk-UA" dirty="0" smtClean="0"/>
              <a:t>Стаття 129, ч. 3 Конституції:</a:t>
            </a:r>
          </a:p>
          <a:p>
            <a:pPr fontAlgn="base">
              <a:buNone/>
            </a:pPr>
            <a:endParaRPr lang="uk-UA" dirty="0" smtClean="0"/>
          </a:p>
          <a:p>
            <a:pPr fontAlgn="base">
              <a:buNone/>
            </a:pPr>
            <a:r>
              <a:rPr lang="uk-UA" dirty="0" smtClean="0"/>
              <a:t>Основними засадами судочинства є:</a:t>
            </a:r>
          </a:p>
          <a:p>
            <a:pPr fontAlgn="base">
              <a:buNone/>
            </a:pPr>
            <a:endParaRPr lang="uk-UA" dirty="0" smtClean="0"/>
          </a:p>
          <a:p>
            <a:pPr fontAlgn="base">
              <a:buNone/>
            </a:pPr>
            <a:r>
              <a:rPr lang="uk-UA" dirty="0" smtClean="0"/>
              <a:t>1) законність;</a:t>
            </a:r>
          </a:p>
          <a:p>
            <a:pPr fontAlgn="base">
              <a:buNone/>
            </a:pPr>
            <a:r>
              <a:rPr lang="uk-UA" dirty="0" smtClean="0"/>
              <a:t>2) рівність усіх учасників судового процесу перед законом і судом;</a:t>
            </a:r>
          </a:p>
          <a:p>
            <a:pPr fontAlgn="base">
              <a:buNone/>
            </a:pPr>
            <a:r>
              <a:rPr lang="uk-UA" dirty="0" smtClean="0"/>
              <a:t>3) забезпечення доведеності вини;</a:t>
            </a:r>
          </a:p>
          <a:p>
            <a:pPr fontAlgn="base">
              <a:buNone/>
            </a:pPr>
            <a:r>
              <a:rPr lang="uk-UA" dirty="0" smtClean="0"/>
              <a:t>4) змагальність сторін та свобода в наданні ними суду своїх доказів і у доведенні перед судом їх переконливості;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Конституційні засади правосуддя</a:t>
            </a:r>
            <a:endParaRPr lang="uk-UA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5CE53-D6D1-4406-BEC8-0BCC59A36894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endParaRPr lang="uk-UA" dirty="0" smtClean="0"/>
          </a:p>
          <a:p>
            <a:pPr fontAlgn="base">
              <a:buNone/>
            </a:pPr>
            <a:r>
              <a:rPr lang="uk-UA" dirty="0" smtClean="0"/>
              <a:t>5) підтримання державного обвинувачення в суді прокурором;</a:t>
            </a:r>
          </a:p>
          <a:p>
            <a:pPr fontAlgn="base">
              <a:buNone/>
            </a:pPr>
            <a:endParaRPr lang="uk-UA" dirty="0" smtClean="0"/>
          </a:p>
          <a:p>
            <a:pPr fontAlgn="base">
              <a:buNone/>
            </a:pPr>
            <a:r>
              <a:rPr lang="uk-UA" dirty="0" smtClean="0"/>
              <a:t>6) забезпечення обвинуваченому права на захист;</a:t>
            </a:r>
          </a:p>
          <a:p>
            <a:pPr fontAlgn="base">
              <a:buNone/>
            </a:pPr>
            <a:endParaRPr lang="uk-UA" dirty="0" smtClean="0"/>
          </a:p>
          <a:p>
            <a:pPr fontAlgn="base">
              <a:buNone/>
            </a:pPr>
            <a:r>
              <a:rPr lang="uk-UA" dirty="0" smtClean="0"/>
              <a:t>7) гласність судового процесу та його повне фіксування технічними засобами;</a:t>
            </a:r>
          </a:p>
          <a:p>
            <a:pPr fontAlgn="base">
              <a:buNone/>
            </a:pPr>
            <a:endParaRPr lang="uk-UA" dirty="0" smtClean="0"/>
          </a:p>
          <a:p>
            <a:pPr fontAlgn="base">
              <a:buNone/>
            </a:pPr>
            <a:r>
              <a:rPr lang="uk-UA" dirty="0" smtClean="0"/>
              <a:t>8) забезпечення апеляційного та касаційного оскарження рішення суду, крім випадків, встановлених законом;</a:t>
            </a:r>
          </a:p>
          <a:p>
            <a:pPr fontAlgn="base">
              <a:buNone/>
            </a:pPr>
            <a:endParaRPr lang="uk-UA" dirty="0" smtClean="0"/>
          </a:p>
          <a:p>
            <a:pPr fontAlgn="base">
              <a:buNone/>
            </a:pPr>
            <a:r>
              <a:rPr lang="uk-UA" dirty="0" smtClean="0"/>
              <a:t>9) обов'язковість рішень суду.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Верховенство конституції і верховенство права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Законність;</a:t>
            </a:r>
          </a:p>
          <a:p>
            <a:r>
              <a:rPr lang="uk-UA" dirty="0" smtClean="0"/>
              <a:t>Правова визначеність;</a:t>
            </a:r>
          </a:p>
          <a:p>
            <a:r>
              <a:rPr lang="uk-UA" dirty="0" smtClean="0"/>
              <a:t>Заборона свавілля;</a:t>
            </a:r>
          </a:p>
          <a:p>
            <a:r>
              <a:rPr lang="uk-UA" dirty="0" smtClean="0"/>
              <a:t>Повага до прав людини;</a:t>
            </a:r>
          </a:p>
          <a:p>
            <a:r>
              <a:rPr lang="uk-UA" dirty="0" smtClean="0"/>
              <a:t>Гарантії незалежного і безстороннього суду;</a:t>
            </a:r>
          </a:p>
          <a:p>
            <a:r>
              <a:rPr lang="uk-UA" dirty="0" smtClean="0"/>
              <a:t>Рівність і заборона дискримінації.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CDE7-7102-43BB-8D9D-551EE4405CA6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Верховенство конституції і </a:t>
            </a:r>
            <a:br>
              <a:rPr lang="uk-UA" sz="3200" dirty="0" smtClean="0"/>
            </a:br>
            <a:r>
              <a:rPr lang="uk-UA" sz="3200" dirty="0" smtClean="0"/>
              <a:t>структура прав людини</a:t>
            </a:r>
            <a:endParaRPr lang="ru-RU" sz="3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4A83-3B43-44A8-9070-B96596767CA0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Права людини (ст. 3 Конституції) як:</a:t>
            </a:r>
          </a:p>
          <a:p>
            <a:pPr lvl="1"/>
            <a:endParaRPr lang="uk-UA" dirty="0" smtClean="0"/>
          </a:p>
          <a:p>
            <a:pPr lvl="1"/>
            <a:r>
              <a:rPr lang="uk-UA" dirty="0" smtClean="0"/>
              <a:t>Правомірна вимога особи до держави;</a:t>
            </a:r>
          </a:p>
          <a:p>
            <a:pPr lvl="1"/>
            <a:r>
              <a:rPr lang="uk-UA" dirty="0" smtClean="0"/>
              <a:t>Обов'язок захисту з боку держави;</a:t>
            </a:r>
          </a:p>
          <a:p>
            <a:pPr lvl="1"/>
            <a:r>
              <a:rPr lang="uk-UA" dirty="0" smtClean="0"/>
              <a:t>Втручання держави у приватну автономію особи</a:t>
            </a:r>
          </a:p>
          <a:p>
            <a:endParaRPr lang="uk-UA" dirty="0" smtClean="0"/>
          </a:p>
          <a:p>
            <a:r>
              <a:rPr lang="uk-UA" dirty="0" smtClean="0"/>
              <a:t>Допустимі межі втручання держави у приватну автономію особи (трискладовий тест):</a:t>
            </a:r>
          </a:p>
          <a:p>
            <a:pPr lvl="1"/>
            <a:endParaRPr lang="uk-UA" dirty="0" smtClean="0"/>
          </a:p>
          <a:p>
            <a:pPr lvl="1"/>
            <a:r>
              <a:rPr lang="uk-UA" dirty="0" smtClean="0"/>
              <a:t>На основі закону;</a:t>
            </a:r>
          </a:p>
          <a:p>
            <a:pPr lvl="1"/>
            <a:r>
              <a:rPr lang="uk-UA" dirty="0" smtClean="0"/>
              <a:t>Необхідність у демократичному суспільстві;</a:t>
            </a:r>
          </a:p>
          <a:p>
            <a:pPr lvl="1"/>
            <a:r>
              <a:rPr lang="uk-UA" dirty="0" smtClean="0"/>
              <a:t>Доречність і достатність заходів (легітимна мета)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 законності</a:t>
            </a:r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CDE7-7102-43BB-8D9D-551EE4405CA6}" type="datetime1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Верховенство конституції і судова практика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>
            <a:normAutofit fontScale="92500"/>
          </a:bodyPr>
          <a:lstStyle/>
          <a:p>
            <a:endParaRPr lang="uk-UA" dirty="0" smtClean="0"/>
          </a:p>
          <a:p>
            <a:r>
              <a:rPr lang="uk-UA" dirty="0" smtClean="0"/>
              <a:t>Належна конкретизація і деталізація законів у  положеннях підзаконних актів;</a:t>
            </a:r>
          </a:p>
          <a:p>
            <a:r>
              <a:rPr lang="uk-UA" dirty="0" smtClean="0"/>
              <a:t>Свобода розсуду – досягнення цілей, визначених у законі </a:t>
            </a:r>
            <a:r>
              <a:rPr lang="en-US" dirty="0" smtClean="0"/>
              <a:t>vs. </a:t>
            </a:r>
            <a:r>
              <a:rPr lang="uk-UA" dirty="0" smtClean="0"/>
              <a:t>варіанти вибору поведінки адміністрацією;</a:t>
            </a:r>
          </a:p>
          <a:p>
            <a:r>
              <a:rPr lang="uk-UA" dirty="0" smtClean="0"/>
              <a:t>Цілі регулювання та принцип пропорційності;</a:t>
            </a:r>
          </a:p>
          <a:p>
            <a:r>
              <a:rPr lang="uk-UA" dirty="0" smtClean="0"/>
              <a:t>Плани розвитку, комплексні та галузеві програми та регуляторна діяльність адміністрації;</a:t>
            </a:r>
          </a:p>
          <a:p>
            <a:r>
              <a:rPr lang="uk-UA" dirty="0" smtClean="0"/>
              <a:t>Технічні, санітарні правила і стандарти та конкретизація закону;</a:t>
            </a:r>
          </a:p>
          <a:p>
            <a:r>
              <a:rPr lang="uk-UA" dirty="0" smtClean="0"/>
              <a:t>Критерії адміністративної перевірки – стаття 2 КАС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3698</TotalTime>
  <Words>1902</Words>
  <Application>Microsoft Office PowerPoint</Application>
  <PresentationFormat>Экран (4:3)</PresentationFormat>
  <Paragraphs>279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Справедливость</vt:lpstr>
      <vt:lpstr>Конституційно-правові засади здійснення правосуддя в Україні </vt:lpstr>
      <vt:lpstr>Конституційно правові засади  здійснення правосуддя в Україні</vt:lpstr>
      <vt:lpstr>1. Практичні питання застосування Конституції України  при здійсненні правосуддя</vt:lpstr>
      <vt:lpstr>Верховенство Конституції</vt:lpstr>
      <vt:lpstr>2. Конституційні засади правосуддя</vt:lpstr>
      <vt:lpstr>Конституційні засади правосуддя</vt:lpstr>
      <vt:lpstr>Верховенство конституції і верховенство права</vt:lpstr>
      <vt:lpstr>Верховенство конституції і  структура прав людини</vt:lpstr>
      <vt:lpstr>Принцип законності</vt:lpstr>
      <vt:lpstr>Принцип рівності</vt:lpstr>
      <vt:lpstr>Критерії для виявлення дискримінації</vt:lpstr>
      <vt:lpstr>Принцип рівності у рішенні КСУ у справі Козлова (№ 7-рп/2013  11.07.2013 р.)</vt:lpstr>
      <vt:lpstr>Верховенство конституції і  якість закону</vt:lpstr>
      <vt:lpstr>3. Рішення КСУ у судовій практиці</vt:lpstr>
      <vt:lpstr>Природа рішень КСУ</vt:lpstr>
      <vt:lpstr>Вплив рішень КСУ на практику  судів загальної юрисдикції</vt:lpstr>
      <vt:lpstr>Інцидентний конституційний контроль</vt:lpstr>
      <vt:lpstr>4. Пряма дія конституційних положень: усталена практика ВСУ</vt:lpstr>
      <vt:lpstr>4. Пряма дія конституційних положень:  усталена практика ВСУ</vt:lpstr>
      <vt:lpstr>Пряма дія конституційних положень: доктринальне тлумачення</vt:lpstr>
      <vt:lpstr>Пряма дія конституційних положень: доктринальне тлумачення</vt:lpstr>
      <vt:lpstr>Горизонтальний ефект конституції </vt:lpstr>
      <vt:lpstr>Конституційні засади забезпечення єдності судової практики</vt:lpstr>
      <vt:lpstr>Аргументація судових рішень у світлі єдності судової практики</vt:lpstr>
      <vt:lpstr>Аргументація судових рішень через призму техніки обходу прецедентного права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Конституційно-правові засади здійснення правосуддя в Україні </dc:title>
  <cp:lastModifiedBy>Misha</cp:lastModifiedBy>
  <cp:revision>129</cp:revision>
  <dcterms:modified xsi:type="dcterms:W3CDTF">2016-03-13T03:08:33Z</dcterms:modified>
</cp:coreProperties>
</file>