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8"/>
  </p:notesMasterIdLst>
  <p:sldIdLst>
    <p:sldId id="256" r:id="rId2"/>
    <p:sldId id="259" r:id="rId3"/>
    <p:sldId id="260" r:id="rId4"/>
    <p:sldId id="262" r:id="rId5"/>
    <p:sldId id="261" r:id="rId6"/>
    <p:sldId id="263" r:id="rId7"/>
    <p:sldId id="266" r:id="rId8"/>
    <p:sldId id="265" r:id="rId9"/>
    <p:sldId id="264" r:id="rId10"/>
    <p:sldId id="270" r:id="rId11"/>
    <p:sldId id="271" r:id="rId12"/>
    <p:sldId id="272" r:id="rId13"/>
    <p:sldId id="273" r:id="rId14"/>
    <p:sldId id="268" r:id="rId15"/>
    <p:sldId id="269" r:id="rId16"/>
    <p:sldId id="26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77A7DE-CEA0-4385-916C-80DE00DCAB83}" type="datetimeFigureOut">
              <a:rPr lang="uk-UA" smtClean="0"/>
              <a:pPr/>
              <a:t>29.07.2014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4F126-0D57-4E9F-988B-D46AD2337F7C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44CDBE-595C-499E-8844-4F85B00FCD86}" type="datetime1">
              <a:rPr lang="uk-UA" smtClean="0"/>
              <a:pPr/>
              <a:t>29.07.2014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ru-RU" smtClean="0"/>
              <a:t>М. Савчин     Доступ до ЄСПЛ і тлумачення Конвенції</a:t>
            </a: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DC4C69-6574-42F4-B16E-7A0528ABB71B}" type="datetime1">
              <a:rPr lang="uk-UA" smtClean="0"/>
              <a:pPr/>
              <a:t>29.07.2014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М. Савчин     Доступ до ЄСПЛ і тлумачення Конвенції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A89CB8-269D-494B-9618-77D7578772B4}" type="datetime1">
              <a:rPr lang="uk-UA" smtClean="0"/>
              <a:pPr/>
              <a:t>29.07.2014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М. Савчин     Доступ до ЄСПЛ і тлумачення Конвенції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4E5056-7063-445D-B260-E96C0512B4B7}" type="datetime1">
              <a:rPr lang="uk-UA" smtClean="0"/>
              <a:pPr/>
              <a:t>29.07.2014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М. Савчин     Доступ до ЄСПЛ і тлумачення Конвенції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AF9C82-E401-4AF0-A3C8-B2F6111C512C}" type="datetime1">
              <a:rPr lang="uk-UA" smtClean="0"/>
              <a:pPr/>
              <a:t>29.07.2014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М. Савчин     Доступ до ЄСПЛ і тлумачення Конвенції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763126-65C5-41FB-9485-FBF60BB6B310}" type="datetime1">
              <a:rPr lang="uk-UA" smtClean="0"/>
              <a:pPr/>
              <a:t>29.07.2014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М. Савчин     Доступ до ЄСПЛ і тлумачення Конвенції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1D550C-B460-4F49-AD09-0E254C6E9C9F}" type="datetime1">
              <a:rPr lang="uk-UA" smtClean="0"/>
              <a:pPr/>
              <a:t>29.07.2014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М. Савчин     Доступ до ЄСПЛ і тлумачення Конвенції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B30ADD-A9A9-43D8-96A6-D62F04B6631D}" type="datetime1">
              <a:rPr lang="uk-UA" smtClean="0"/>
              <a:pPr/>
              <a:t>29.07.2014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М. Савчин     Доступ до ЄСПЛ і тлумачення Конвенції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5E20F1-4AB8-4841-AA40-3AD8EC033D8D}" type="datetime1">
              <a:rPr lang="uk-UA" smtClean="0"/>
              <a:pPr/>
              <a:t>29.07.2014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М. Савчин     Доступ до ЄСПЛ і тлумачення Конвенції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ACD0B64-6E12-4710-BFE2-EBA464260BFB}" type="datetime1">
              <a:rPr lang="uk-UA" smtClean="0"/>
              <a:pPr/>
              <a:t>29.07.2014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М. Савчин     Доступ до ЄСПЛ і тлумачення Конвенції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CF43223-E882-4D14-B83B-F2687975E2A7}" type="datetime1">
              <a:rPr lang="uk-UA" smtClean="0"/>
              <a:pPr/>
              <a:t>29.07.2014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ru-RU" smtClean="0"/>
              <a:t>М. Савчин     Доступ до ЄСПЛ і тлумачення Конвенції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0F12A74-2FB1-4E9B-BE11-474985EDC06B}" type="datetime1">
              <a:rPr lang="uk-UA" smtClean="0"/>
              <a:pPr/>
              <a:t>29.07.2014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ru-RU" smtClean="0"/>
              <a:t>М. Савчин     Доступ до ЄСПЛ і тлумачення Конвенції</a:t>
            </a: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msavchyn@bigmir.net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ccu.gov.ua/uk/index" TargetMode="External"/><Relationship Id="rId13" Type="http://schemas.openxmlformats.org/officeDocument/2006/relationships/hyperlink" Target="http://www.freedomhouse.org/?page=1" TargetMode="External"/><Relationship Id="rId3" Type="http://schemas.openxmlformats.org/officeDocument/2006/relationships/hyperlink" Target="http://www.venice.coe.int/webforms/events/" TargetMode="External"/><Relationship Id="rId7" Type="http://schemas.openxmlformats.org/officeDocument/2006/relationships/hyperlink" Target="http://www.ombudsman.gov.ua/" TargetMode="External"/><Relationship Id="rId12" Type="http://schemas.openxmlformats.org/officeDocument/2006/relationships/hyperlink" Target="http://kaplvested.info/" TargetMode="External"/><Relationship Id="rId2" Type="http://schemas.openxmlformats.org/officeDocument/2006/relationships/hyperlink" Target="http://www.echr.coe.int/Pages/home.aspx?p=home&amp;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injust.gov.ua/9329" TargetMode="External"/><Relationship Id="rId11" Type="http://schemas.openxmlformats.org/officeDocument/2006/relationships/hyperlink" Target="http://helsinki.org.ua/index.php" TargetMode="External"/><Relationship Id="rId5" Type="http://schemas.openxmlformats.org/officeDocument/2006/relationships/hyperlink" Target="http://www.kmu.gov.ua/control/" TargetMode="External"/><Relationship Id="rId10" Type="http://schemas.openxmlformats.org/officeDocument/2006/relationships/hyperlink" Target="http://khpg.org.ua/" TargetMode="External"/><Relationship Id="rId4" Type="http://schemas.openxmlformats.org/officeDocument/2006/relationships/hyperlink" Target="http://rada.gov.ua/" TargetMode="External"/><Relationship Id="rId9" Type="http://schemas.openxmlformats.org/officeDocument/2006/relationships/hyperlink" Target="http://www.scourt.gov.ua/" TargetMode="External"/><Relationship Id="rId14" Type="http://schemas.openxmlformats.org/officeDocument/2006/relationships/hyperlink" Target="http://www.amnesty.org.ua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764704"/>
            <a:ext cx="7772400" cy="2160240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uk-UA" sz="3200" dirty="0" smtClean="0"/>
              <a:t>Конвенційний </a:t>
            </a:r>
            <a:r>
              <a:rPr lang="uk-UA" sz="3200" dirty="0" smtClean="0"/>
              <a:t>механізм захисту прав людини: доступ до ЄСПЛ та тлумачення Конвенції</a:t>
            </a:r>
            <a:endParaRPr lang="uk-UA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140968"/>
            <a:ext cx="7772400" cy="1761609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Михайло Савчин,</a:t>
            </a:r>
            <a:br>
              <a:rPr lang="uk-UA" dirty="0" smtClean="0"/>
            </a:br>
            <a:r>
              <a:rPr lang="ru-RU" dirty="0" err="1" smtClean="0"/>
              <a:t>д</a:t>
            </a:r>
            <a:r>
              <a:rPr lang="uk-UA" dirty="0" err="1" smtClean="0"/>
              <a:t>.ю.н</a:t>
            </a:r>
            <a:r>
              <a:rPr lang="uk-UA" dirty="0" smtClean="0"/>
              <a:t>., проф., </a:t>
            </a:r>
            <a:br>
              <a:rPr lang="uk-UA" dirty="0" smtClean="0"/>
            </a:br>
            <a:r>
              <a:rPr lang="uk-UA" dirty="0" smtClean="0"/>
              <a:t>директор Центру правотворчості </a:t>
            </a:r>
            <a:r>
              <a:rPr lang="uk-UA" dirty="0" err="1" smtClean="0"/>
              <a:t>УжНУ</a:t>
            </a:r>
            <a:r>
              <a:rPr lang="uk-UA" dirty="0" smtClean="0"/>
              <a:t> </a:t>
            </a:r>
          </a:p>
          <a:p>
            <a:r>
              <a:rPr lang="uk-UA" dirty="0" smtClean="0"/>
              <a:t>радник голови КСУ (2008 – 2010)</a:t>
            </a: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76672"/>
            <a:ext cx="58388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5. Юрисдикція ЄСПЛ та основні критерії прийнятності скарг до ЄСПЛ</a:t>
            </a:r>
            <a:endParaRPr lang="uk-UA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права, що захищаються ЄКПЛ (</a:t>
            </a:r>
            <a:r>
              <a:rPr lang="en-US" dirty="0" smtClean="0"/>
              <a:t>ratio </a:t>
            </a:r>
            <a:r>
              <a:rPr lang="en-US" dirty="0" err="1" smtClean="0"/>
              <a:t>materiae</a:t>
            </a:r>
            <a:r>
              <a:rPr lang="uk-UA" dirty="0" smtClean="0"/>
              <a:t>), </a:t>
            </a:r>
          </a:p>
          <a:p>
            <a:r>
              <a:rPr lang="uk-UA" dirty="0" smtClean="0"/>
              <a:t>правило шестимісячного строку (</a:t>
            </a:r>
            <a:r>
              <a:rPr lang="en-US" dirty="0" smtClean="0"/>
              <a:t>ratio </a:t>
            </a:r>
            <a:r>
              <a:rPr lang="en-US" dirty="0" err="1" smtClean="0"/>
              <a:t>temporis</a:t>
            </a:r>
            <a:r>
              <a:rPr lang="uk-UA" dirty="0" smtClean="0"/>
              <a:t>), </a:t>
            </a:r>
          </a:p>
          <a:p>
            <a:r>
              <a:rPr lang="uk-UA" dirty="0" smtClean="0"/>
              <a:t>вичерпання національних засобів правового захисту, </a:t>
            </a:r>
          </a:p>
          <a:p>
            <a:r>
              <a:rPr lang="en-US" dirty="0" smtClean="0"/>
              <a:t>res </a:t>
            </a:r>
            <a:r>
              <a:rPr lang="en-US" dirty="0" err="1" smtClean="0"/>
              <a:t>judicata</a:t>
            </a:r>
            <a:r>
              <a:rPr lang="uk-UA" dirty="0" smtClean="0"/>
              <a:t>, </a:t>
            </a:r>
          </a:p>
          <a:p>
            <a:r>
              <a:rPr lang="uk-UA" dirty="0" smtClean="0"/>
              <a:t>зловживання правом на звернення, </a:t>
            </a:r>
          </a:p>
          <a:p>
            <a:r>
              <a:rPr lang="uk-UA" dirty="0" smtClean="0"/>
              <a:t>принциповість порушення гарантовано ЄКПЛ права.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6. Учасники розгляду справ у ЄСПЛ</a:t>
            </a:r>
            <a:endParaRPr lang="uk-UA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uk-UA" dirty="0" smtClean="0"/>
          </a:p>
          <a:p>
            <a:r>
              <a:rPr lang="uk-UA" dirty="0" smtClean="0"/>
              <a:t>Заявники: </a:t>
            </a:r>
          </a:p>
          <a:p>
            <a:pPr lvl="1"/>
            <a:r>
              <a:rPr lang="uk-UA" dirty="0" smtClean="0"/>
              <a:t>держави-учасниці РЄ, </a:t>
            </a:r>
          </a:p>
          <a:p>
            <a:pPr lvl="1"/>
            <a:r>
              <a:rPr lang="uk-UA" dirty="0" smtClean="0"/>
              <a:t>громадяни, </a:t>
            </a:r>
          </a:p>
          <a:p>
            <a:pPr lvl="1"/>
            <a:r>
              <a:rPr lang="uk-UA" dirty="0" smtClean="0"/>
              <a:t>неурядові організації, </a:t>
            </a:r>
          </a:p>
          <a:p>
            <a:pPr lvl="1"/>
            <a:r>
              <a:rPr lang="uk-UA" dirty="0" smtClean="0"/>
              <a:t>групи осіб, які потерпіли від порушення ЄКПЛ. </a:t>
            </a:r>
          </a:p>
          <a:p>
            <a:r>
              <a:rPr lang="uk-UA" dirty="0" smtClean="0"/>
              <a:t>Урядові представники. </a:t>
            </a:r>
          </a:p>
          <a:p>
            <a:r>
              <a:rPr lang="uk-UA" dirty="0" smtClean="0"/>
              <a:t>Правила участі третьої сторони. </a:t>
            </a:r>
          </a:p>
          <a:p>
            <a:r>
              <a:rPr lang="uk-UA" dirty="0" smtClean="0"/>
              <a:t>Свідки, експерти.</a:t>
            </a:r>
          </a:p>
          <a:p>
            <a:r>
              <a:rPr lang="uk-UA" dirty="0" smtClean="0"/>
              <a:t>Участь комісара РЄ з прав людини.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7. Порядок розгляду справ ЄСПЛ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Відкриття провадження у справі. </a:t>
            </a:r>
          </a:p>
          <a:p>
            <a:r>
              <a:rPr lang="uk-UA" dirty="0" smtClean="0"/>
              <a:t>Вилучення заяв із реєстру справ. </a:t>
            </a:r>
          </a:p>
          <a:p>
            <a:r>
              <a:rPr lang="uk-UA" dirty="0" smtClean="0"/>
              <a:t>Досягнення дружнього регулювання на будь-якій стадії провадження. </a:t>
            </a:r>
          </a:p>
          <a:p>
            <a:r>
              <a:rPr lang="uk-UA" dirty="0" smtClean="0"/>
              <a:t>Слухання справ у відкритому засіданні. </a:t>
            </a:r>
          </a:p>
          <a:p>
            <a:r>
              <a:rPr lang="uk-UA" dirty="0" smtClean="0"/>
              <a:t>Порядок ухвалення рішень.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8. Особливості розгляду справи Великою палатою.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Передання рішення на розгляд Великої палати. </a:t>
            </a:r>
          </a:p>
          <a:p>
            <a:r>
              <a:rPr lang="uk-UA" dirty="0" smtClean="0"/>
              <a:t>Особливості судового розгляду Великою палатою. </a:t>
            </a:r>
          </a:p>
          <a:p>
            <a:r>
              <a:rPr lang="uk-UA" dirty="0" smtClean="0"/>
              <a:t>Порядок ухвалення остаточного рішення у справі.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uk-UA" dirty="0" smtClean="0"/>
          </a:p>
          <a:p>
            <a:r>
              <a:rPr lang="uk-UA" dirty="0" smtClean="0"/>
              <a:t>Практична необхідність тлумачення ЄКПЛ. </a:t>
            </a:r>
          </a:p>
          <a:p>
            <a:endParaRPr lang="uk-UA" dirty="0" smtClean="0"/>
          </a:p>
          <a:p>
            <a:r>
              <a:rPr lang="uk-UA" dirty="0" smtClean="0"/>
              <a:t>Принципи тлумачення Конвенції ЄСПЛ: </a:t>
            </a:r>
          </a:p>
          <a:p>
            <a:pPr lvl="1"/>
            <a:r>
              <a:rPr lang="uk-UA" dirty="0" smtClean="0"/>
              <a:t>забезпечення правової визначеності, </a:t>
            </a:r>
          </a:p>
          <a:p>
            <a:pPr lvl="1"/>
            <a:r>
              <a:rPr lang="uk-UA" dirty="0" smtClean="0"/>
              <a:t>ефективність і дієвість тлумачення, </a:t>
            </a:r>
          </a:p>
          <a:p>
            <a:pPr lvl="1"/>
            <a:r>
              <a:rPr lang="uk-UA" dirty="0" smtClean="0"/>
              <a:t>принцип пропорційності та забезпечення балансу інтересів, </a:t>
            </a:r>
          </a:p>
          <a:p>
            <a:pPr lvl="1"/>
            <a:r>
              <a:rPr lang="uk-UA" dirty="0" smtClean="0"/>
              <a:t>повага до свободи розсуду держави, </a:t>
            </a:r>
          </a:p>
          <a:p>
            <a:pPr lvl="1"/>
            <a:r>
              <a:rPr lang="uk-UA" dirty="0" smtClean="0"/>
              <a:t>принцип автономного тлумачення, </a:t>
            </a:r>
          </a:p>
          <a:p>
            <a:pPr lvl="1"/>
            <a:r>
              <a:rPr lang="uk-UA" dirty="0" smtClean="0"/>
              <a:t>принцип динамічного тлумачення;</a:t>
            </a:r>
          </a:p>
          <a:p>
            <a:pPr lvl="1"/>
            <a:r>
              <a:rPr lang="uk-UA" dirty="0" smtClean="0"/>
              <a:t>врахування міжнародних стандартів і принципів міжнародного права, </a:t>
            </a:r>
          </a:p>
          <a:p>
            <a:pPr lvl="1"/>
            <a:r>
              <a:rPr lang="uk-UA" dirty="0" smtClean="0"/>
              <a:t>забезпечення мінімальних гарантій прав людини і основоположних свобод.</a:t>
            </a:r>
            <a:endParaRPr lang="ru-RU" dirty="0" smtClean="0"/>
          </a:p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F1622-D56A-4775-A606-F0790D77E501}" type="datetime1">
              <a:rPr lang="uk-UA" smtClean="0"/>
              <a:pPr/>
              <a:t>29.07.2014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    Доступ до ЄСПЛ і тлумачення Конвенції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9. Принципи тлумачення Конвенції ЄСПЛ</a:t>
            </a:r>
            <a:endParaRPr lang="uk-UA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філологічне тлумачення, </a:t>
            </a:r>
          </a:p>
          <a:p>
            <a:r>
              <a:rPr lang="uk-UA" dirty="0" smtClean="0"/>
              <a:t>історичне тлумачення, </a:t>
            </a:r>
          </a:p>
          <a:p>
            <a:r>
              <a:rPr lang="uk-UA" dirty="0" smtClean="0"/>
              <a:t>телеологічне тлумачення, </a:t>
            </a:r>
          </a:p>
          <a:p>
            <a:r>
              <a:rPr lang="uk-UA" dirty="0" smtClean="0"/>
              <a:t>системне тлумачення, </a:t>
            </a:r>
          </a:p>
          <a:p>
            <a:r>
              <a:rPr lang="uk-UA" dirty="0" smtClean="0"/>
              <a:t>функціональне тлумачення.</a:t>
            </a:r>
            <a:endParaRPr lang="ru-RU" dirty="0" smtClean="0"/>
          </a:p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8E64-FDF7-4643-BE7A-7A38CA310C01}" type="datetime1">
              <a:rPr lang="uk-UA" smtClean="0"/>
              <a:pPr/>
              <a:t>29.07.2014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    Доступ до ЄСПЛ і тлумачення Конвенції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Методи тлумачення Конвенції ЄКПЛ</a:t>
            </a:r>
            <a:endParaRPr lang="uk-UA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uk-UA" dirty="0" smtClean="0"/>
              <a:t> </a:t>
            </a:r>
          </a:p>
          <a:p>
            <a:endParaRPr lang="uk-UA" dirty="0" smtClean="0"/>
          </a:p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Михайло Савчин,</a:t>
            </a:r>
          </a:p>
          <a:p>
            <a:r>
              <a:rPr lang="uk-UA" dirty="0" err="1" smtClean="0"/>
              <a:t>д.ю.н</a:t>
            </a:r>
            <a:r>
              <a:rPr lang="uk-UA" dirty="0" smtClean="0"/>
              <a:t>, проф.</a:t>
            </a:r>
          </a:p>
          <a:p>
            <a:r>
              <a:rPr lang="en-US" dirty="0" smtClean="0">
                <a:hlinkClick r:id="rId2"/>
              </a:rPr>
              <a:t>msavchyn@bigmir.net</a:t>
            </a:r>
            <a:r>
              <a:rPr lang="en-US" dirty="0" smtClean="0"/>
              <a:t> </a:t>
            </a:r>
            <a:endParaRPr lang="uk-UA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увагу!</a:t>
            </a:r>
            <a:endParaRPr lang="uk-UA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AEDC-5701-4687-8382-8FCF60E09487}" type="datetime1">
              <a:rPr lang="uk-UA" smtClean="0"/>
              <a:pPr/>
              <a:t>29.07.2014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    Доступ до ЄСПЛ і тлумачення Конвенції</a:t>
            </a:r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uk-UA" dirty="0" smtClean="0"/>
              <a:t>Пошукова система «Гудок» Європейського суду з прав людини: </a:t>
            </a:r>
            <a:r>
              <a:rPr lang="uk-UA" u="sng" dirty="0" smtClean="0">
                <a:hlinkClick r:id="rId2"/>
              </a:rPr>
              <a:t>http://www.echr.coe.int/Pages/home.aspx?p=home&amp;c</a:t>
            </a:r>
            <a:r>
              <a:rPr lang="uk-UA" dirty="0" smtClean="0"/>
              <a:t>= </a:t>
            </a:r>
          </a:p>
          <a:p>
            <a:pPr lvl="0"/>
            <a:r>
              <a:rPr lang="uk-UA" dirty="0" smtClean="0"/>
              <a:t>Сайт Венеційської комісії: </a:t>
            </a:r>
            <a:r>
              <a:rPr lang="uk-UA" u="sng" dirty="0" smtClean="0">
                <a:hlinkClick r:id="rId3"/>
              </a:rPr>
              <a:t>http://www.venice.coe.int/webforms/events/</a:t>
            </a:r>
            <a:endParaRPr lang="uk-UA" dirty="0" smtClean="0"/>
          </a:p>
          <a:p>
            <a:pPr lvl="0"/>
            <a:r>
              <a:rPr lang="uk-UA" dirty="0" smtClean="0"/>
              <a:t>Офіційний портал Верховної Ради України: </a:t>
            </a:r>
            <a:r>
              <a:rPr lang="uk-UA" u="sng" dirty="0" smtClean="0">
                <a:hlinkClick r:id="rId4"/>
              </a:rPr>
              <a:t>http://rada.gov.ua/</a:t>
            </a:r>
            <a:endParaRPr lang="uk-UA" dirty="0" smtClean="0"/>
          </a:p>
          <a:p>
            <a:pPr lvl="0"/>
            <a:r>
              <a:rPr lang="uk-UA" dirty="0" smtClean="0"/>
              <a:t>Офіційний портал Кабінету Міністрів України: </a:t>
            </a:r>
            <a:r>
              <a:rPr lang="uk-UA" u="sng" dirty="0" smtClean="0">
                <a:hlinkClick r:id="rId5"/>
              </a:rPr>
              <a:t>http://www.kmu.gov.ua/control/</a:t>
            </a:r>
            <a:endParaRPr lang="uk-UA" dirty="0" smtClean="0"/>
          </a:p>
          <a:p>
            <a:pPr lvl="0"/>
            <a:r>
              <a:rPr lang="uk-UA" dirty="0" smtClean="0"/>
              <a:t>Урядовий уповноважений у справах Європейського суду з прав людини: </a:t>
            </a:r>
            <a:r>
              <a:rPr lang="uk-UA" u="sng" dirty="0" smtClean="0">
                <a:hlinkClick r:id="rId6"/>
              </a:rPr>
              <a:t>http://minjust.gov.ua/9329</a:t>
            </a:r>
            <a:r>
              <a:rPr lang="ru-RU" dirty="0" smtClean="0"/>
              <a:t> </a:t>
            </a:r>
            <a:endParaRPr lang="uk-UA" dirty="0" smtClean="0"/>
          </a:p>
          <a:p>
            <a:pPr lvl="0"/>
            <a:r>
              <a:rPr lang="uk-UA" dirty="0" smtClean="0"/>
              <a:t>Офіційний сайт Уповноваженого Верховної Ради України з прав людини: </a:t>
            </a:r>
            <a:r>
              <a:rPr lang="uk-UA" u="sng" dirty="0" smtClean="0">
                <a:hlinkClick r:id="rId7"/>
              </a:rPr>
              <a:t>http://www.ombudsman.gov.ua/</a:t>
            </a:r>
            <a:r>
              <a:rPr lang="ru-RU" dirty="0" smtClean="0"/>
              <a:t> </a:t>
            </a:r>
            <a:endParaRPr lang="uk-UA" dirty="0" smtClean="0"/>
          </a:p>
          <a:p>
            <a:pPr lvl="0"/>
            <a:r>
              <a:rPr lang="uk-UA" dirty="0" smtClean="0"/>
              <a:t>Сайт Конституційного Суду України: </a:t>
            </a:r>
            <a:r>
              <a:rPr lang="uk-UA" u="sng" dirty="0" smtClean="0">
                <a:hlinkClick r:id="rId8"/>
              </a:rPr>
              <a:t>http://ccu.gov.ua/uk/index</a:t>
            </a:r>
            <a:endParaRPr lang="uk-UA" dirty="0" smtClean="0"/>
          </a:p>
          <a:p>
            <a:pPr lvl="0"/>
            <a:r>
              <a:rPr lang="uk-UA" dirty="0" smtClean="0"/>
              <a:t>Сайт Верховного Суду України: </a:t>
            </a:r>
            <a:r>
              <a:rPr lang="uk-UA" u="sng" dirty="0" smtClean="0">
                <a:hlinkClick r:id="rId9"/>
              </a:rPr>
              <a:t>http://www.scourt.gov.ua/</a:t>
            </a:r>
            <a:endParaRPr lang="uk-UA" dirty="0" smtClean="0"/>
          </a:p>
          <a:p>
            <a:pPr lvl="0"/>
            <a:r>
              <a:rPr lang="uk-UA" dirty="0" smtClean="0"/>
              <a:t>Сайт Харківської правозахисної групи: </a:t>
            </a:r>
            <a:r>
              <a:rPr lang="uk-UA" u="sng" dirty="0" smtClean="0">
                <a:hlinkClick r:id="rId10"/>
              </a:rPr>
              <a:t>http://khpg.org.ua/</a:t>
            </a:r>
            <a:endParaRPr lang="uk-UA" dirty="0" smtClean="0"/>
          </a:p>
          <a:p>
            <a:pPr lvl="0"/>
            <a:r>
              <a:rPr lang="uk-UA" dirty="0" smtClean="0"/>
              <a:t>Сайт Української Гельсінської спілки: </a:t>
            </a:r>
            <a:r>
              <a:rPr lang="uk-UA" u="sng" dirty="0" smtClean="0">
                <a:hlinkClick r:id="rId11"/>
              </a:rPr>
              <a:t>http://helsinki.org.ua/index.php</a:t>
            </a:r>
            <a:endParaRPr lang="uk-UA" dirty="0" smtClean="0"/>
          </a:p>
          <a:p>
            <a:pPr lvl="0"/>
            <a:r>
              <a:rPr lang="uk-UA" dirty="0" smtClean="0"/>
              <a:t>Сайт Карпатського агентства з прав людини: </a:t>
            </a:r>
            <a:r>
              <a:rPr lang="uk-UA" u="sng" dirty="0" smtClean="0">
                <a:hlinkClick r:id="rId12"/>
              </a:rPr>
              <a:t>http://kaplvested.info/</a:t>
            </a:r>
            <a:endParaRPr lang="uk-UA" dirty="0" smtClean="0"/>
          </a:p>
          <a:p>
            <a:pPr lvl="0"/>
            <a:r>
              <a:rPr lang="uk-UA" dirty="0" smtClean="0"/>
              <a:t>Сайт правозахисної організації </a:t>
            </a:r>
            <a:r>
              <a:rPr lang="en-US" dirty="0" smtClean="0"/>
              <a:t>Freedom House</a:t>
            </a:r>
            <a:r>
              <a:rPr lang="uk-UA" dirty="0" smtClean="0"/>
              <a:t>: </a:t>
            </a:r>
            <a:r>
              <a:rPr lang="en-US" u="sng" dirty="0" smtClean="0">
                <a:hlinkClick r:id="rId13"/>
              </a:rPr>
              <a:t>http</a:t>
            </a:r>
            <a:r>
              <a:rPr lang="uk-UA" u="sng" dirty="0" smtClean="0">
                <a:hlinkClick r:id="rId13"/>
              </a:rPr>
              <a:t>://</a:t>
            </a:r>
            <a:r>
              <a:rPr lang="en-US" u="sng" dirty="0" smtClean="0">
                <a:hlinkClick r:id="rId13"/>
              </a:rPr>
              <a:t>www</a:t>
            </a:r>
            <a:r>
              <a:rPr lang="uk-UA" u="sng" dirty="0" smtClean="0">
                <a:hlinkClick r:id="rId13"/>
              </a:rPr>
              <a:t>.</a:t>
            </a:r>
            <a:r>
              <a:rPr lang="en-US" u="sng" dirty="0" err="1" smtClean="0">
                <a:hlinkClick r:id="rId13"/>
              </a:rPr>
              <a:t>freedomhouse</a:t>
            </a:r>
            <a:r>
              <a:rPr lang="uk-UA" u="sng" dirty="0" smtClean="0">
                <a:hlinkClick r:id="rId13"/>
              </a:rPr>
              <a:t>.</a:t>
            </a:r>
            <a:r>
              <a:rPr lang="en-US" u="sng" dirty="0" smtClean="0">
                <a:hlinkClick r:id="rId13"/>
              </a:rPr>
              <a:t>org</a:t>
            </a:r>
            <a:r>
              <a:rPr lang="uk-UA" u="sng" dirty="0" smtClean="0">
                <a:hlinkClick r:id="rId13"/>
              </a:rPr>
              <a:t>/?</a:t>
            </a:r>
            <a:r>
              <a:rPr lang="en-US" u="sng" dirty="0" smtClean="0">
                <a:hlinkClick r:id="rId13"/>
              </a:rPr>
              <a:t>page</a:t>
            </a:r>
            <a:r>
              <a:rPr lang="uk-UA" u="sng" dirty="0" smtClean="0">
                <a:hlinkClick r:id="rId13"/>
              </a:rPr>
              <a:t>=1</a:t>
            </a:r>
            <a:endParaRPr lang="uk-UA" dirty="0" smtClean="0"/>
          </a:p>
          <a:p>
            <a:pPr lvl="0"/>
            <a:r>
              <a:rPr lang="uk-UA" dirty="0" smtClean="0"/>
              <a:t>Український сайт Міжнародної амністії: </a:t>
            </a:r>
            <a:r>
              <a:rPr lang="uk-UA" u="sng" dirty="0" smtClean="0">
                <a:hlinkClick r:id="rId14"/>
              </a:rPr>
              <a:t>http://www.amnesty.org.ua/</a:t>
            </a:r>
            <a:r>
              <a:rPr lang="ru-RU" dirty="0" smtClean="0"/>
              <a:t> </a:t>
            </a:r>
            <a:r>
              <a:rPr lang="uk-UA" dirty="0" smtClean="0"/>
              <a:t>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Електронні ресурси</a:t>
            </a:r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4DFC0-3022-4B0D-B932-E7B2A58EE80A}" type="datetime1">
              <a:rPr lang="uk-UA" smtClean="0"/>
              <a:pPr/>
              <a:t>29.07.2014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    Доступ до ЄСПЛ і тлумачення Конвенції</a:t>
            </a:r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uk-UA" dirty="0" smtClean="0"/>
          </a:p>
          <a:p>
            <a:r>
              <a:rPr lang="uk-UA" dirty="0" smtClean="0"/>
              <a:t>Універсальний та регіональний рівень захисту прав людини:</a:t>
            </a:r>
          </a:p>
          <a:p>
            <a:pPr lvl="1"/>
            <a:r>
              <a:rPr lang="uk-UA" dirty="0" smtClean="0"/>
              <a:t>Рівень ООН;</a:t>
            </a:r>
          </a:p>
          <a:p>
            <a:pPr lvl="1"/>
            <a:r>
              <a:rPr lang="uk-UA" dirty="0" smtClean="0"/>
              <a:t>Європейський рівень – система Ради Європи і Конвенція про захист прав людини і основоположних свобод</a:t>
            </a:r>
          </a:p>
          <a:p>
            <a:endParaRPr lang="uk-UA" dirty="0" smtClean="0"/>
          </a:p>
          <a:p>
            <a:r>
              <a:rPr lang="uk-UA" dirty="0" smtClean="0"/>
              <a:t>Обов’язок забезпечити реальний і дієвий захист прав людини. </a:t>
            </a:r>
          </a:p>
          <a:p>
            <a:endParaRPr lang="uk-UA" dirty="0" smtClean="0"/>
          </a:p>
          <a:p>
            <a:r>
              <a:rPr lang="uk-UA" dirty="0" smtClean="0"/>
              <a:t>Міжнародний захист прав людини як система правил і процедур, що забезпечують мінімальні стандарти захисту.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1. Система міжнародного захисту прав людини.</a:t>
            </a:r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37C11-126B-4084-AC29-46AB59664800}" type="datetime1">
              <a:rPr lang="uk-UA" smtClean="0"/>
              <a:pPr/>
              <a:t>29.07.2014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    Доступ до ЄСПЛ і тлумачення Конвенції</a:t>
            </a: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Зобов’язання поважати права людини (стаття 1 ЄКПЛ). </a:t>
            </a:r>
          </a:p>
          <a:p>
            <a:r>
              <a:rPr lang="uk-UA" dirty="0" smtClean="0"/>
              <a:t>Гарантія визнаних прав людини (стаття 53 ЄКПЛ). </a:t>
            </a:r>
          </a:p>
          <a:p>
            <a:r>
              <a:rPr lang="uk-UA" dirty="0" smtClean="0"/>
              <a:t>Інституційний механізм ЄКПЛ. </a:t>
            </a:r>
          </a:p>
          <a:p>
            <a:r>
              <a:rPr lang="uk-UA" dirty="0" smtClean="0"/>
              <a:t>Процедурно-процесуальний механізм ЄКПЛ. </a:t>
            </a:r>
          </a:p>
          <a:p>
            <a:r>
              <a:rPr lang="uk-UA" dirty="0" smtClean="0"/>
              <a:t>ЄКПЛ як універсальний механізм захисту прав людини у правовій системі Ради Європи.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2. Місце і роль ЄКПЛ у захисті прав людини і основоположних свобод </a:t>
            </a:r>
            <a:endParaRPr lang="uk-UA" sz="2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78181-E00D-4788-BFE3-F45BF1BDC649}" type="datetime1">
              <a:rPr lang="uk-UA" smtClean="0"/>
              <a:pPr/>
              <a:t>29.07.2014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    Доступ до ЄСПЛ і тлумачення Конвенції</a:t>
            </a:r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uk-UA" dirty="0" smtClean="0"/>
          </a:p>
          <a:p>
            <a:pPr fontAlgn="base">
              <a:buNone/>
            </a:pPr>
            <a:r>
              <a:rPr lang="uk-UA" b="1" dirty="0" smtClean="0"/>
              <a:t>Стаття 1 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b="1" dirty="0" smtClean="0"/>
              <a:t>Зобов'язання поважати права людини</a:t>
            </a:r>
            <a:endParaRPr lang="uk-UA" dirty="0" smtClean="0"/>
          </a:p>
          <a:p>
            <a:pPr fontAlgn="base">
              <a:buNone/>
            </a:pPr>
            <a:r>
              <a:rPr lang="uk-UA" dirty="0" smtClean="0"/>
              <a:t>Високі Договірні Сторони гарантують кожному, хто перебуває під їхньою юрисдикцією, права і свободи, визначені в розділі </a:t>
            </a:r>
            <a:r>
              <a:rPr lang="la-Latn" dirty="0" smtClean="0"/>
              <a:t>I </a:t>
            </a:r>
            <a:r>
              <a:rPr lang="uk-UA" dirty="0" smtClean="0"/>
              <a:t>цієї Конвенції.</a:t>
            </a:r>
          </a:p>
          <a:p>
            <a:pPr fontAlgn="base">
              <a:buNone/>
            </a:pPr>
            <a:endParaRPr lang="uk-UA" dirty="0" smtClean="0"/>
          </a:p>
          <a:p>
            <a:pPr fontAlgn="base">
              <a:buNone/>
            </a:pPr>
            <a:r>
              <a:rPr lang="uk-UA" b="1" dirty="0" smtClean="0"/>
              <a:t>Стаття 53 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b="1" dirty="0" smtClean="0"/>
              <a:t>Гарантія визнаних прав людини</a:t>
            </a:r>
            <a:endParaRPr lang="uk-UA" dirty="0" smtClean="0"/>
          </a:p>
          <a:p>
            <a:pPr fontAlgn="base">
              <a:buNone/>
            </a:pPr>
            <a:r>
              <a:rPr lang="uk-UA" dirty="0" smtClean="0"/>
              <a:t>Ніщо в цій Конвенції не може тлумачитись як таке, що обмежує чи </a:t>
            </a:r>
            <a:r>
              <a:rPr lang="uk-UA" dirty="0" err="1" smtClean="0"/>
              <a:t>уневажнює</a:t>
            </a:r>
            <a:r>
              <a:rPr lang="uk-UA" dirty="0" smtClean="0"/>
              <a:t> будь-які права людини та основоположні свободи, які можуть бути визнані на підставі законів будь-якої Високої Договірної Сторони чи будь-якою іншою угодою, стороною якої вона є.</a:t>
            </a:r>
          </a:p>
          <a:p>
            <a:pPr fontAlgn="base"/>
            <a:endParaRPr lang="uk-UA" dirty="0" smtClean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Окремі положення ЄКПЛ щодо обов'язку захисту</a:t>
            </a:r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EDEAF-88EE-4B45-9276-DF605D99AA20}" type="datetime1">
              <a:rPr lang="uk-UA" smtClean="0"/>
              <a:pPr/>
              <a:t>29.07.2014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    Доступ до ЄСПЛ і тлумачення Конвенції</a:t>
            </a:r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ЄКПЛ та конституційний порядок України. </a:t>
            </a:r>
          </a:p>
          <a:p>
            <a:r>
              <a:rPr lang="uk-UA" dirty="0" smtClean="0"/>
              <a:t>Верховенство Конституції України щодо міжнародних договорів (стаття 9) і нормативність ЄКПЛ. </a:t>
            </a:r>
          </a:p>
          <a:p>
            <a:r>
              <a:rPr lang="uk-UA" dirty="0" smtClean="0"/>
              <a:t>Обов’язок України добросовісно виконувати міжнародні договори та генеральна клаузула статті 18 Конституції України. </a:t>
            </a:r>
          </a:p>
          <a:p>
            <a:r>
              <a:rPr lang="uk-UA" dirty="0" smtClean="0"/>
              <a:t>Особливості конкуренції конституційних норм і положень ЄКПЛ. 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400" dirty="0" smtClean="0"/>
              <a:t>3. Конвенція про захист прав людини і основоположних свобод як джерело права в Україні</a:t>
            </a:r>
            <a:endParaRPr lang="uk-UA" sz="24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E63E7-CD99-4C8E-96C2-F635F60B7E8A}" type="datetime1">
              <a:rPr lang="uk-UA" smtClean="0"/>
              <a:pPr/>
              <a:t>29.07.2014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    Доступ до ЄСПЛ і тлумачення Конвенції</a:t>
            </a:r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Конкуренція положень статті 9 Конституції України та статей 26, 27 у взаємозв’язку зі статтею 46 Віденської конвенції про право міжнародних договорів. </a:t>
            </a:r>
          </a:p>
          <a:p>
            <a:endParaRPr lang="uk-UA" dirty="0" smtClean="0"/>
          </a:p>
          <a:p>
            <a:r>
              <a:rPr lang="uk-UA" dirty="0" smtClean="0"/>
              <a:t>Закон України «Про виконання рішень та застосування практики ЄСПЛ»: значення статті 17.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4. ЄКПЛ та поточне законодавство України</a:t>
            </a:r>
            <a:endParaRPr lang="uk-UA" sz="2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920D1-E271-4226-A432-EC843554414A}" type="datetime1">
              <a:rPr lang="uk-UA" smtClean="0"/>
              <a:pPr/>
              <a:t>29.07.2014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    Доступ до ЄСПЛ і тлумачення Конвенції</a:t>
            </a:r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2569832-F475-417A-AA08-6B377B9CF048}" type="datetime1">
              <a:rPr lang="uk-UA" smtClean="0"/>
              <a:pPr/>
              <a:t>29.07.2014</a:t>
            </a:fld>
            <a:endParaRPr lang="ru-RU"/>
          </a:p>
        </p:txBody>
      </p:sp>
      <p:sp>
        <p:nvSpPr>
          <p:cNvPr id="11267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ru-RU" smtClean="0"/>
              <a:t>М. Савчин     Доступ до ЄСПЛ і тлумачення Конвенції</a:t>
            </a:r>
            <a:endParaRPr lang="ru-RU"/>
          </a:p>
        </p:txBody>
      </p:sp>
      <p:sp>
        <p:nvSpPr>
          <p:cNvPr id="1126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FF1546-963B-4844-AAEE-22B9000A582C}" type="slidenum">
              <a:rPr lang="ru-RU"/>
              <a:pPr/>
              <a:t>8</a:t>
            </a:fld>
            <a:endParaRPr lang="ru-RU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uk-UA" sz="2400" b="1" dirty="0" smtClean="0"/>
              <a:t>Стаття 9 Конституції України та статті 27, 29, 46 Віденської конвенції про право міжнародних договорів</a:t>
            </a:r>
            <a:endParaRPr lang="ru-RU" sz="2400" b="1" dirty="0" smtClean="0"/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uk-UA" sz="1300" b="1" dirty="0" smtClean="0">
              <a:solidFill>
                <a:srgbClr val="CC0099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800" b="1" dirty="0" smtClean="0">
                <a:solidFill>
                  <a:srgbClr val="CC0099"/>
                </a:solidFill>
              </a:rPr>
              <a:t>Положення Віденської конвенції…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800" b="1" dirty="0" smtClean="0"/>
              <a:t>Стаття 26. </a:t>
            </a:r>
            <a:r>
              <a:rPr lang="uk-UA" sz="1800" b="1" dirty="0" err="1" smtClean="0"/>
              <a:t>Pacta</a:t>
            </a:r>
            <a:r>
              <a:rPr lang="uk-UA" sz="1800" b="1" dirty="0" smtClean="0"/>
              <a:t> </a:t>
            </a:r>
            <a:r>
              <a:rPr lang="uk-UA" sz="1800" b="1" dirty="0" err="1" smtClean="0"/>
              <a:t>sunt</a:t>
            </a:r>
            <a:r>
              <a:rPr lang="uk-UA" sz="1800" b="1" dirty="0" smtClean="0"/>
              <a:t> </a:t>
            </a:r>
            <a:r>
              <a:rPr lang="uk-UA" sz="1800" b="1" dirty="0" err="1" smtClean="0"/>
              <a:t>servanda</a:t>
            </a:r>
            <a:r>
              <a:rPr lang="uk-UA" sz="18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800" dirty="0" smtClean="0"/>
              <a:t>Кожен чинний договір є </a:t>
            </a:r>
            <a:r>
              <a:rPr lang="uk-UA" sz="1800" dirty="0" smtClean="0">
                <a:solidFill>
                  <a:srgbClr val="00CC00"/>
                </a:solidFill>
              </a:rPr>
              <a:t>обов'язковим</a:t>
            </a:r>
            <a:r>
              <a:rPr lang="uk-UA" sz="1800" dirty="0" smtClean="0"/>
              <a:t> для його учасників і </a:t>
            </a:r>
            <a:r>
              <a:rPr lang="uk-UA" sz="1800" dirty="0" smtClean="0">
                <a:solidFill>
                  <a:srgbClr val="00CC00"/>
                </a:solidFill>
              </a:rPr>
              <a:t>повинен ними добросовісно виконуватись</a:t>
            </a:r>
            <a:r>
              <a:rPr lang="uk-UA" sz="1800" dirty="0" smtClean="0"/>
              <a:t>. </a:t>
            </a:r>
          </a:p>
          <a:p>
            <a:pPr eaLnBrk="1" hangingPunct="1">
              <a:lnSpc>
                <a:spcPct val="80000"/>
              </a:lnSpc>
            </a:pPr>
            <a:endParaRPr lang="uk-UA" sz="1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800" b="1" dirty="0" smtClean="0"/>
              <a:t>Стаття 27. Внутрішнє право і додержання договорів</a:t>
            </a:r>
            <a:r>
              <a:rPr lang="uk-UA" sz="18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800" dirty="0" smtClean="0"/>
              <a:t>Учасник не може </a:t>
            </a:r>
            <a:r>
              <a:rPr lang="uk-UA" sz="1800" dirty="0" smtClean="0">
                <a:solidFill>
                  <a:schemeClr val="accent2"/>
                </a:solidFill>
              </a:rPr>
              <a:t>посилатись на положення свого внутрішнього права як на виправдання для невиконання ним договору</a:t>
            </a:r>
            <a:r>
              <a:rPr lang="uk-UA" sz="1800" dirty="0" smtClean="0"/>
              <a:t>. Це правило діє без шкоди для статті 46. </a:t>
            </a:r>
          </a:p>
          <a:p>
            <a:pPr eaLnBrk="1" hangingPunct="1">
              <a:lnSpc>
                <a:spcPct val="80000"/>
              </a:lnSpc>
            </a:pPr>
            <a:endParaRPr lang="uk-UA" sz="1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800" b="1" dirty="0" smtClean="0"/>
              <a:t>Стаття 46. Положення внутрішнього права, які стосуються компетенції укладати договори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800" dirty="0" smtClean="0"/>
              <a:t>1. Держава </a:t>
            </a:r>
            <a:r>
              <a:rPr lang="uk-UA" sz="1800" dirty="0" smtClean="0">
                <a:solidFill>
                  <a:schemeClr val="accent2"/>
                </a:solidFill>
              </a:rPr>
              <a:t>не має права посилатись</a:t>
            </a:r>
            <a:r>
              <a:rPr lang="uk-UA" sz="1800" dirty="0" smtClean="0"/>
              <a:t> на ту обставину, що її згода на обов'язковість для неї договору була виражена </a:t>
            </a:r>
            <a:r>
              <a:rPr lang="uk-UA" sz="1800" dirty="0" smtClean="0">
                <a:solidFill>
                  <a:schemeClr val="accent2"/>
                </a:solidFill>
              </a:rPr>
              <a:t>на порушення того чи іншого положення її внутрішнього права, яке стосується компетенції укладати договори</a:t>
            </a:r>
            <a:r>
              <a:rPr lang="uk-UA" sz="1800" dirty="0" smtClean="0"/>
              <a:t>, як </a:t>
            </a:r>
            <a:r>
              <a:rPr lang="uk-UA" sz="1800" dirty="0" smtClean="0">
                <a:solidFill>
                  <a:schemeClr val="accent2"/>
                </a:solidFill>
              </a:rPr>
              <a:t>на </a:t>
            </a:r>
            <a:r>
              <a:rPr lang="uk-UA" sz="1800" u="sng" dirty="0" smtClean="0">
                <a:solidFill>
                  <a:srgbClr val="CC0099"/>
                </a:solidFill>
              </a:rPr>
              <a:t>підставу недійсності</a:t>
            </a:r>
            <a:r>
              <a:rPr lang="uk-UA" sz="1800" dirty="0" smtClean="0">
                <a:solidFill>
                  <a:schemeClr val="accent2"/>
                </a:solidFill>
              </a:rPr>
              <a:t> її згоди</a:t>
            </a:r>
            <a:r>
              <a:rPr lang="uk-UA" sz="1800" dirty="0" smtClean="0"/>
              <a:t>, якщо тільки це порушення не було явним і не стосувалося норми її внутрішнього права особливо важливого значення.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800" dirty="0" smtClean="0"/>
              <a:t>2. Порушення </a:t>
            </a:r>
            <a:r>
              <a:rPr lang="uk-UA" sz="1800" dirty="0" smtClean="0">
                <a:solidFill>
                  <a:srgbClr val="00CC00"/>
                </a:solidFill>
              </a:rPr>
              <a:t>є явним, якщо воно буде об'єктивно очевидним для будь-якої держави</a:t>
            </a:r>
            <a:r>
              <a:rPr lang="uk-UA" sz="1800" dirty="0" smtClean="0"/>
              <a:t>, що діє в цьому питанні</a:t>
            </a:r>
            <a:r>
              <a:rPr lang="uk-UA" sz="1800" dirty="0" smtClean="0">
                <a:solidFill>
                  <a:srgbClr val="00CC00"/>
                </a:solidFill>
              </a:rPr>
              <a:t> добросовісно</a:t>
            </a:r>
            <a:r>
              <a:rPr lang="uk-UA" sz="1800" dirty="0" smtClean="0"/>
              <a:t> і відповідно до </a:t>
            </a:r>
            <a:r>
              <a:rPr lang="uk-UA" sz="1800" dirty="0" smtClean="0">
                <a:solidFill>
                  <a:srgbClr val="00CC00"/>
                </a:solidFill>
              </a:rPr>
              <a:t>звичайної практики</a:t>
            </a:r>
            <a:r>
              <a:rPr lang="uk-UA" sz="1800" dirty="0" smtClean="0"/>
              <a:t>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uk-UA" sz="1300" dirty="0" smtClean="0"/>
          </a:p>
          <a:p>
            <a:pPr eaLnBrk="1" hangingPunct="1">
              <a:lnSpc>
                <a:spcPct val="80000"/>
              </a:lnSpc>
            </a:pPr>
            <a:endParaRPr lang="uk-UA" sz="13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uk-UA" sz="2400" b="1" i="1" dirty="0" smtClean="0"/>
              <a:t>Нормативне закріплення в Конституції дії норм (ст. 9) та загальновизнаних принципів і норм міжнародного права (ст. 18)</a:t>
            </a:r>
            <a:endParaRPr lang="ru-RU" sz="2400" b="1" i="1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uk-UA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2000" dirty="0" smtClean="0"/>
              <a:t>Застосування положень міжнародних договорів України та загальновизнаних принципів міжнародного права у адміністративній та судовій практиці: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1600" dirty="0" smtClean="0"/>
              <a:t>	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1600" dirty="0" smtClean="0"/>
              <a:t>А. міжнародне право і принцип верховенства права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1600" dirty="0" smtClean="0"/>
              <a:t>	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1600" dirty="0" smtClean="0"/>
              <a:t>Б. міжнародне право і загальнолюдські цінності;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1600" dirty="0" smtClean="0"/>
              <a:t>	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1600" dirty="0" smtClean="0"/>
              <a:t>В. перевага норм і загальновизнаних принципів міжнародного права перед нормами національного законодавства;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1600" dirty="0" smtClean="0"/>
              <a:t>	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1600" dirty="0" smtClean="0"/>
              <a:t>Г. неприпустимість застосування норм міжнародного права, що знижують ступінь гарантій конституційних прав і свобод людини і громадянина.</a:t>
            </a:r>
            <a:endParaRPr lang="ru-RU" sz="1600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60AF2-C966-411A-B95F-42900324D36F}" type="datetime1">
              <a:rPr lang="uk-UA" smtClean="0"/>
              <a:pPr/>
              <a:t>29.07.2014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М. Савчин     Доступ до ЄСПЛ і тлумачення Конвенції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81</TotalTime>
  <Words>945</Words>
  <Application>Microsoft Office PowerPoint</Application>
  <PresentationFormat>Экран (4:3)</PresentationFormat>
  <Paragraphs>164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Открытая</vt:lpstr>
      <vt:lpstr>     Конвенційний механізм захисту прав людини: доступ до ЄСПЛ та тлумачення Конвенції</vt:lpstr>
      <vt:lpstr>Електронні ресурси</vt:lpstr>
      <vt:lpstr>1. Система міжнародного захисту прав людини.</vt:lpstr>
      <vt:lpstr>2. Місце і роль ЄКПЛ у захисті прав людини і основоположних свобод </vt:lpstr>
      <vt:lpstr>Окремі положення ЄКПЛ щодо обов'язку захисту</vt:lpstr>
      <vt:lpstr>3. Конвенція про захист прав людини і основоположних свобод як джерело права в Україні</vt:lpstr>
      <vt:lpstr>4. ЄКПЛ та поточне законодавство України</vt:lpstr>
      <vt:lpstr>Стаття 9 Конституції України та статті 27, 29, 46 Віденської конвенції про право міжнародних договорів</vt:lpstr>
      <vt:lpstr>Нормативне закріплення в Конституції дії норм (ст. 9) та загальновизнаних принципів і норм міжнародного права (ст. 18)</vt:lpstr>
      <vt:lpstr>5. Юрисдикція ЄСПЛ та основні критерії прийнятності скарг до ЄСПЛ</vt:lpstr>
      <vt:lpstr>6. Учасники розгляду справ у ЄСПЛ</vt:lpstr>
      <vt:lpstr>7. Порядок розгляду справ ЄСПЛ</vt:lpstr>
      <vt:lpstr>8. Особливості розгляду справи Великою палатою. </vt:lpstr>
      <vt:lpstr>9. Принципи тлумачення Конвенції ЄСПЛ</vt:lpstr>
      <vt:lpstr>Методи тлумачення Конвенції ЄКПЛ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Міжнародний захист прав людини і природа ЄКПЛ</dc:title>
  <cp:lastModifiedBy>Misha</cp:lastModifiedBy>
  <cp:revision>12</cp:revision>
  <dcterms:modified xsi:type="dcterms:W3CDTF">2014-07-28T21:29:43Z</dcterms:modified>
</cp:coreProperties>
</file>