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3" r:id="rId8"/>
    <p:sldId id="264" r:id="rId9"/>
    <p:sldId id="260" r:id="rId10"/>
    <p:sldId id="266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406640" cy="2349022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sz="3600" b="1" dirty="0" smtClean="0"/>
              <a:t>Принцип </a:t>
            </a:r>
            <a:r>
              <a:rPr lang="uk-UA" sz="3600" b="1" dirty="0" smtClean="0"/>
              <a:t>недискримінації і право на особисте і </a:t>
            </a:r>
            <a:r>
              <a:rPr lang="uk-UA" sz="3600" b="1" dirty="0" smtClean="0"/>
              <a:t>сімейне </a:t>
            </a:r>
            <a:r>
              <a:rPr lang="uk-UA" sz="3600" b="1" dirty="0" smtClean="0"/>
              <a:t>життя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7406640" cy="201622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Михайло Савчин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радник голови Конституційного Суду (2008 - 2010), </a:t>
            </a:r>
          </a:p>
          <a:p>
            <a:pPr algn="r"/>
            <a:r>
              <a:rPr lang="uk-UA" dirty="0" smtClean="0"/>
              <a:t>директор Центру правотворчості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національний тренер з європейських антидискримінаційних стандартів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6984776" cy="10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3.В. Особливі випадки: етнічна приналежність: </a:t>
            </a:r>
            <a:br>
              <a:rPr lang="uk-UA" sz="2400" dirty="0" smtClean="0"/>
            </a:br>
            <a:r>
              <a:rPr lang="en-US" sz="2400" dirty="0" smtClean="0"/>
              <a:t>D.H. and Others v. the Czech Republic (2007 г.)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Заявники, школярі циганського походження, були поміщені в «спеціальні школи», призначені для дітей з утрудненнями в придбанні знань, і не мали можливості відвідувати «звичайні» школи.</a:t>
            </a:r>
          </a:p>
          <a:p>
            <a:pPr>
              <a:buNone/>
            </a:pPr>
            <a:r>
              <a:rPr lang="uk-UA" dirty="0" smtClean="0"/>
              <a:t>Заявники стверджували, що приміщення їх у спеціальні школи було дискримінаційним щодо користування правом на освіту, з причини їх етнічного походження, що порушило Статтю 15, розглянуту в поєднанні зі Статтею 2 Протоколу 1 (право на освіта). </a:t>
            </a:r>
          </a:p>
          <a:p>
            <a:pPr>
              <a:buNone/>
            </a:pPr>
            <a:r>
              <a:rPr lang="uk-UA" dirty="0" smtClean="0"/>
              <a:t>Вони заявили, що до них було застосовано нерівне звернення в освітній сфері в порівнянні з дітьми </a:t>
            </a:r>
            <a:r>
              <a:rPr lang="uk-UA" dirty="0" err="1" smtClean="0"/>
              <a:t>нециганского</a:t>
            </a:r>
            <a:r>
              <a:rPr lang="uk-UA" dirty="0" smtClean="0"/>
              <a:t> походження. Різниця в обігу полягала в тому, що їхніх дітей поміщали в спеціальні школи без достатнього обґрунтування, де вони почали освіту значно гіршої якості, ніж у звичайних школах, і в результаті чого вони могли здобувати середню освіту тільки в спеціальних професійно-технічних центрах.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4. Право на шлюб (стаття 12 Конвенції)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r>
              <a:rPr lang="uk-UA" dirty="0" smtClean="0"/>
              <a:t>обсяг і зміст; </a:t>
            </a:r>
            <a:endParaRPr lang="ru-RU" dirty="0" smtClean="0"/>
          </a:p>
          <a:p>
            <a:pPr lvl="0"/>
            <a:r>
              <a:rPr lang="uk-UA" dirty="0" smtClean="0"/>
              <a:t>негативні і позитивні обов’язки держави; </a:t>
            </a:r>
            <a:endParaRPr lang="ru-RU" dirty="0" smtClean="0"/>
          </a:p>
          <a:p>
            <a:pPr lvl="0"/>
            <a:r>
              <a:rPr lang="uk-UA" dirty="0" smtClean="0"/>
              <a:t>свобода розсуду національних держав та міжнародні тенденції; </a:t>
            </a:r>
            <a:endParaRPr lang="ru-RU" dirty="0" smtClean="0"/>
          </a:p>
          <a:p>
            <a:pPr lvl="0"/>
            <a:r>
              <a:rPr lang="uk-UA" dirty="0" smtClean="0"/>
              <a:t>розрізнення права на створення шлюбу і сім’ї.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algn="r">
              <a:buNone/>
            </a:pPr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проф., </a:t>
            </a:r>
          </a:p>
          <a:p>
            <a:pPr algn="r">
              <a:buNone/>
            </a:pPr>
            <a:r>
              <a:rPr lang="uk-UA" dirty="0" smtClean="0"/>
              <a:t>директор Центру правотворчості </a:t>
            </a:r>
            <a:r>
              <a:rPr lang="uk-UA" dirty="0" err="1" smtClean="0"/>
              <a:t>УжНУ</a:t>
            </a:r>
            <a:endParaRPr lang="uk-UA" dirty="0" smtClean="0"/>
          </a:p>
          <a:p>
            <a:pPr algn="r">
              <a:buNone/>
            </a:pPr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Сутність змісту права на повагу приватного життя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4800600"/>
          </a:xfrm>
        </p:spPr>
        <p:txBody>
          <a:bodyPr/>
          <a:lstStyle/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обсяг і зміст захисту;</a:t>
            </a:r>
            <a:endParaRPr lang="ru-RU" dirty="0" smtClean="0"/>
          </a:p>
          <a:p>
            <a:pPr lvl="0"/>
            <a:r>
              <a:rPr lang="uk-UA" dirty="0" smtClean="0"/>
              <a:t>негативні обов’язки держави; </a:t>
            </a:r>
            <a:endParaRPr lang="ru-RU" dirty="0" smtClean="0"/>
          </a:p>
          <a:p>
            <a:pPr lvl="0"/>
            <a:r>
              <a:rPr lang="uk-UA" dirty="0" smtClean="0"/>
              <a:t>позитивні обов’язки держави; </a:t>
            </a:r>
            <a:endParaRPr lang="ru-RU" dirty="0" smtClean="0"/>
          </a:p>
          <a:p>
            <a:pPr lvl="0"/>
            <a:r>
              <a:rPr lang="uk-UA" dirty="0" smtClean="0"/>
              <a:t>основні критерії обмеження.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/>
              <a:t>Зміст права на особисте і сімейне життя: справа </a:t>
            </a:r>
            <a:r>
              <a:rPr lang="en-US" sz="2800" i="1" dirty="0" err="1" smtClean="0"/>
              <a:t>Niemietz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vs</a:t>
            </a:r>
            <a:r>
              <a:rPr lang="uk-UA" sz="2800" i="1" dirty="0" smtClean="0"/>
              <a:t>. </a:t>
            </a:r>
            <a:r>
              <a:rPr lang="en-US" sz="2800" i="1" dirty="0" smtClean="0"/>
              <a:t>Germany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“29. Суд не вважає, що можливо чи необхідно дати вичерпне визначення поняття </a:t>
            </a:r>
            <a:r>
              <a:rPr lang="uk-UA" i="1" dirty="0" err="1" smtClean="0"/>
              <a:t>“особистого</a:t>
            </a:r>
            <a:r>
              <a:rPr lang="uk-UA" i="1" dirty="0" smtClean="0"/>
              <a:t> </a:t>
            </a:r>
            <a:r>
              <a:rPr lang="uk-UA" i="1" dirty="0" err="1" smtClean="0"/>
              <a:t>життя”</a:t>
            </a:r>
            <a:r>
              <a:rPr lang="uk-UA" i="1" dirty="0" smtClean="0"/>
              <a:t>. Було б занадто суворим обмеженням його інтимною сферою, де кожний може жити своїм власним особистим життям, як він бажає, і тим самим цілком виключити зовнішній світ з неї.  Повага особистого життя повинна також включати до деякої міри право встановлювати і розвивати відносини з іншими людьми. 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Більше того, здається, немає принципових підстав, щоб поняття </a:t>
            </a:r>
            <a:r>
              <a:rPr lang="uk-UA" i="1" dirty="0" err="1" smtClean="0"/>
              <a:t>“особистого</a:t>
            </a:r>
            <a:r>
              <a:rPr lang="uk-UA" i="1" dirty="0" smtClean="0"/>
              <a:t> </a:t>
            </a:r>
            <a:r>
              <a:rPr lang="uk-UA" i="1" dirty="0" err="1" smtClean="0"/>
              <a:t>життя”</a:t>
            </a:r>
            <a:r>
              <a:rPr lang="uk-UA" i="1" dirty="0" smtClean="0"/>
              <a:t> виключало професійну діяльність і діяльність ділового характеру; саме у своїй роботі більшість людей має велику можливість розвивати відносини з зовнішнім </a:t>
            </a:r>
            <a:r>
              <a:rPr lang="uk-UA" i="1" dirty="0" err="1" smtClean="0"/>
              <a:t>світом”</a:t>
            </a:r>
            <a:r>
              <a:rPr lang="uk-UA" i="1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1143000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Зміст права на особисте і сімейне життя: </a:t>
            </a:r>
            <a:r>
              <a:rPr lang="uk-UA" sz="2400" dirty="0" smtClean="0"/>
              <a:t>Рішення КСУ у справі К.Г. </a:t>
            </a:r>
            <a:r>
              <a:rPr lang="uk-UA" sz="2400" dirty="0" err="1" smtClean="0"/>
              <a:t>Устименка</a:t>
            </a:r>
            <a:r>
              <a:rPr lang="uk-UA" sz="2400" dirty="0" smtClean="0"/>
              <a:t>  № 5-зп від 30.10.1997 р.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70000" lnSpcReduction="20000"/>
          </a:bodyPr>
          <a:lstStyle/>
          <a:p>
            <a:endParaRPr lang="uk-UA" i="1" dirty="0" smtClean="0"/>
          </a:p>
          <a:p>
            <a:pPr>
              <a:buNone/>
            </a:pPr>
            <a:r>
              <a:rPr lang="uk-UA" i="1" dirty="0" smtClean="0"/>
              <a:t>Право на інформацію із право знайомитися з відомостями про неї в органах публічної влади, установах і організаціях публічного права, якщо ці відомості не є державною або іншою захищеною законом таємницею. Зокрема, медична інформація з обмеженим доступом (свідчення про стан здоров’я людини, історію її хвороби, про мету запропонованих досліджень і лікувальних заходів, прогноз можливого розвитку захворювання) може бути видана лікарем на вимогу пацієнта, членів його сім’ї або законних представників повністю і в доступній формі. Разом з тим, лікар може обмежити надання пацієнтові такої інформації у повному об’ємі, коли повна інформація може зашкодити пацієнтові; таку інформацію лікар може надати у повному об’ємі для членів сім’ї або законних представників пацієнта.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Структурні елементи права на повагу приватного життя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інформаційна;</a:t>
            </a:r>
            <a:endParaRPr lang="ru-RU" dirty="0" smtClean="0"/>
          </a:p>
          <a:p>
            <a:pPr lvl="0"/>
            <a:r>
              <a:rPr lang="uk-UA" dirty="0" smtClean="0"/>
              <a:t>фізіологічна,</a:t>
            </a:r>
            <a:endParaRPr lang="ru-RU" dirty="0" smtClean="0"/>
          </a:p>
          <a:p>
            <a:pPr lvl="0"/>
            <a:r>
              <a:rPr lang="uk-UA" dirty="0" smtClean="0"/>
              <a:t>комунікативна, </a:t>
            </a:r>
            <a:endParaRPr lang="ru-RU" dirty="0" smtClean="0"/>
          </a:p>
          <a:p>
            <a:pPr lvl="0"/>
            <a:r>
              <a:rPr lang="uk-UA" dirty="0" smtClean="0"/>
              <a:t>просторова </a:t>
            </a:r>
            <a:r>
              <a:rPr lang="uk-UA" dirty="0" err="1" smtClean="0"/>
              <a:t>приватність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право на самовизначення як особлива складова </a:t>
            </a:r>
            <a:r>
              <a:rPr lang="uk-UA" dirty="0" err="1" smtClean="0"/>
              <a:t>приватності</a:t>
            </a:r>
            <a:r>
              <a:rPr lang="uk-UA" dirty="0" smtClean="0"/>
              <a:t> особи.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3.А. Право на повагу до сімейного життя, професії чи роду заняття особи. 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Конституційний принцип рівності не виключає можливості </a:t>
            </a:r>
            <a:br>
              <a:rPr lang="uk-UA" dirty="0" smtClean="0"/>
            </a:br>
            <a:r>
              <a:rPr lang="uk-UA" dirty="0" smtClean="0"/>
              <a:t>законодавця при регулюванні трудових відносин  встановлювати певні  відмінності у правовому статусі осіб, які належать до різних за родом і умовами діяльності категорій, у тому числі вводити особливі правила, що стосуються підстав і умов заміщення окремих  посад, якщо цього вимагає характер професійної діяльності. </a:t>
            </a:r>
          </a:p>
          <a:p>
            <a:pPr>
              <a:buNone/>
            </a:pPr>
            <a:r>
              <a:rPr lang="uk-UA" dirty="0" smtClean="0"/>
              <a:t>Так, з урахуванням особливого (специфічного) характеру </a:t>
            </a:r>
            <a:br>
              <a:rPr lang="uk-UA" dirty="0" smtClean="0"/>
            </a:br>
            <a:r>
              <a:rPr lang="uk-UA" dirty="0" smtClean="0"/>
              <a:t>діяльності законодавством України встановлено певні відмінності, зокрема граничні вікові обмеження на зайняття посад, щодо державних службовців (працівників правоохоронних органів), військовослужбовців, працівників, які перебувають на службі в органах місцевого самоврядування, тощо. </a:t>
            </a:r>
          </a:p>
          <a:p>
            <a:pPr algn="r">
              <a:buNone/>
            </a:pPr>
            <a:r>
              <a:rPr lang="uk-UA" b="1" dirty="0" smtClean="0"/>
              <a:t>Рішення КСУ № 14-рп/2004 </a:t>
            </a:r>
            <a:br>
              <a:rPr lang="uk-UA" b="1" dirty="0" smtClean="0"/>
            </a:br>
            <a:r>
              <a:rPr lang="uk-UA" b="1" dirty="0" smtClean="0"/>
              <a:t>справі про граничний вік кандидата на посаду </a:t>
            </a:r>
            <a:br>
              <a:rPr lang="uk-UA" b="1" dirty="0" smtClean="0"/>
            </a:br>
            <a:r>
              <a:rPr lang="uk-UA" b="1" dirty="0" smtClean="0"/>
              <a:t>керівника вищого навчального закладу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Autofit/>
          </a:bodyPr>
          <a:lstStyle/>
          <a:p>
            <a:r>
              <a:rPr lang="uk-UA" sz="2400" dirty="0" smtClean="0"/>
              <a:t>Рішення КСУ № 14-рп/2004 : про легітимність мети, спрямоване на обмеження доступу на посаду керівника ВНЗ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Ні положення Закону , ні позиції органів державної </a:t>
            </a:r>
            <a:br>
              <a:rPr lang="uk-UA" dirty="0" smtClean="0"/>
            </a:br>
            <a:r>
              <a:rPr lang="uk-UA" dirty="0" smtClean="0"/>
              <a:t>влади щодо встановленого граничного - шістдесятип'ятирічного - </a:t>
            </a:r>
            <a:br>
              <a:rPr lang="uk-UA" dirty="0" smtClean="0"/>
            </a:br>
            <a:r>
              <a:rPr lang="uk-UA" dirty="0" smtClean="0"/>
              <a:t>віку для кандидата на посаду керівника вищого навчального закладу </a:t>
            </a:r>
            <a:br>
              <a:rPr lang="uk-UA" dirty="0" smtClean="0"/>
            </a:br>
            <a:r>
              <a:rPr lang="uk-UA" dirty="0" smtClean="0"/>
              <a:t>третього або четвертого рівня акредитації не дають змоги визначити </a:t>
            </a:r>
            <a:br>
              <a:rPr lang="uk-UA" dirty="0" smtClean="0"/>
            </a:br>
            <a:r>
              <a:rPr lang="uk-UA" dirty="0" smtClean="0"/>
              <a:t>мету встановлення такого обмеження. Але при будь-яких можливих </a:t>
            </a:r>
            <a:br>
              <a:rPr lang="uk-UA" dirty="0" smtClean="0"/>
            </a:br>
            <a:r>
              <a:rPr lang="uk-UA" dirty="0" smtClean="0"/>
              <a:t>цілях, які можуть випливати із Закону , встановлене </a:t>
            </a:r>
            <a:br>
              <a:rPr lang="uk-UA" dirty="0" smtClean="0"/>
            </a:br>
            <a:r>
              <a:rPr lang="uk-UA" dirty="0" smtClean="0"/>
              <a:t>обмеження не може бути визнане виправданим, обґрунтованим та </a:t>
            </a:r>
            <a:br>
              <a:rPr lang="uk-UA" dirty="0" smtClean="0"/>
            </a:br>
            <a:r>
              <a:rPr lang="uk-UA" dirty="0" smtClean="0"/>
              <a:t>справедливим. Принаймні є менш обтяжливі шляхи досягнення цих </a:t>
            </a:r>
            <a:br>
              <a:rPr lang="uk-UA" dirty="0" smtClean="0"/>
            </a:br>
            <a:r>
              <a:rPr lang="uk-UA" dirty="0" smtClean="0"/>
              <a:t>цілей, ніж автоматичне безпідставне позбавлення громадян </a:t>
            </a:r>
            <a:br>
              <a:rPr lang="uk-UA" dirty="0" smtClean="0"/>
            </a:br>
            <a:r>
              <a:rPr lang="uk-UA" dirty="0" smtClean="0"/>
              <a:t>можливості брати участь у балотуванні на посаду керівника вищого </a:t>
            </a:r>
            <a:br>
              <a:rPr lang="uk-UA" dirty="0" smtClean="0"/>
            </a:br>
            <a:r>
              <a:rPr lang="uk-UA" dirty="0" smtClean="0"/>
              <a:t>навчального закладу при досягненні шістдесятип'ятирічного віку. </a:t>
            </a:r>
            <a:br>
              <a:rPr lang="uk-UA" dirty="0" smtClean="0"/>
            </a:br>
            <a:endParaRPr lang="uk-UA" dirty="0" smtClean="0"/>
          </a:p>
          <a:p>
            <a:pPr>
              <a:buNone/>
            </a:pPr>
            <a:r>
              <a:rPr lang="uk-UA" dirty="0" err="1" smtClean="0"/>
              <a:t>Оспорюване</a:t>
            </a:r>
            <a:r>
              <a:rPr lang="uk-UA" dirty="0" smtClean="0"/>
              <a:t> положення Закону позбавляє можливості </a:t>
            </a:r>
            <a:br>
              <a:rPr lang="uk-UA" dirty="0" smtClean="0"/>
            </a:br>
            <a:r>
              <a:rPr lang="uk-UA" dirty="0" smtClean="0"/>
              <a:t>осіб, які досягли шістдесятип'ятирічного віку, балотуватися на </a:t>
            </a:r>
            <a:br>
              <a:rPr lang="uk-UA" dirty="0" smtClean="0"/>
            </a:br>
            <a:r>
              <a:rPr lang="uk-UA" dirty="0" smtClean="0"/>
              <a:t>посаду керівника вищого навчального закладу третього або </a:t>
            </a:r>
            <a:br>
              <a:rPr lang="uk-UA" dirty="0" smtClean="0"/>
            </a:br>
            <a:r>
              <a:rPr lang="uk-UA" dirty="0" smtClean="0"/>
              <a:t>четвертого рівня акредитації без врахування їх здібностей, </a:t>
            </a:r>
            <a:br>
              <a:rPr lang="uk-UA" dirty="0" smtClean="0"/>
            </a:br>
            <a:r>
              <a:rPr lang="uk-UA" dirty="0" smtClean="0"/>
              <a:t>досвіду, рівня наукової кваліфікації, зокрема наявності наукового </a:t>
            </a:r>
            <a:br>
              <a:rPr lang="uk-UA" dirty="0" smtClean="0"/>
            </a:br>
            <a:r>
              <a:rPr lang="uk-UA" dirty="0" smtClean="0"/>
              <a:t>ступеня доктора або кандидата наук, вченого звання професора, </a:t>
            </a:r>
            <a:br>
              <a:rPr lang="uk-UA" dirty="0" smtClean="0"/>
            </a:br>
            <a:r>
              <a:rPr lang="uk-UA" dirty="0" smtClean="0"/>
              <a:t>науково-творчого потенціалу, авторитету в середовищі </a:t>
            </a:r>
            <a:br>
              <a:rPr lang="uk-UA" dirty="0" smtClean="0"/>
            </a:br>
            <a:r>
              <a:rPr lang="uk-UA" dirty="0" smtClean="0"/>
              <a:t>науково-педагогічної громадськості, ділових та інших якостей, </a:t>
            </a:r>
            <a:br>
              <a:rPr lang="uk-UA" dirty="0" smtClean="0"/>
            </a:br>
            <a:r>
              <a:rPr lang="uk-UA" dirty="0" smtClean="0"/>
              <a:t>стану здоров'я тощо.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Рішення КСУ № 14-рп/2004 : диференціація правового регулювання та обґрунтування різниці у поводженні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sz="3400" dirty="0" smtClean="0"/>
              <a:t>Для науково-педагогічних працівників, крім керівників вищих навчальних закладів третього та четвертого рівнів акредитації і керівників факультетів цих закладів, граничних вікових обмежень Законом  не встановлено. </a:t>
            </a:r>
          </a:p>
          <a:p>
            <a:pPr>
              <a:buNone/>
            </a:pPr>
            <a:r>
              <a:rPr lang="uk-UA" sz="3400" dirty="0" smtClean="0"/>
              <a:t>Але робота керівників вищих навчальних закладів третього та четвертого рівнів акредитації, як і всіх інших науково-педагогічних працівників, незалежно від посад, які вони займають, не обумовлена особливими вимогами, умовами або правилами професійної діяльності, які б слугували об'єктивним обґрунтуванням встановлення вікових обмежень для її виконання. </a:t>
            </a:r>
            <a:endParaRPr lang="uk-UA" sz="3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3.Б. Поняття членів сім’ї і близьких родичів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uk-UA" dirty="0" smtClean="0"/>
              <a:t>Стосовно поняття "член сім'ї" КСУ виходить з об'єктивної відмінності його змісту залежно від галузі законодавства. Використаний законодавцем підхід до визначення членів сім'ї стосовно інших правовідносин за аналогією можна застосувати і для тлумачення поняття "член сім'ї" у контексті пункту 6 статті 12 Закону України "Про соціальний і правовий захист військовослужбовців та членів їх сімей« , частин четвертої і п'ятої статті 22 Закону України "Про міліцію«  та частини шостої статті 22 Закону України "Про пожежну безпеку" . Наведені правові норми дають підстави для диференціації членів сімей взагалі, членів сімей, які перебувають на утриманні або проживають з суб'єктами права на пільги щодо оплати користування житлом і комунальними послугами, на дві групи.</a:t>
            </a:r>
          </a:p>
          <a:p>
            <a:pPr algn="r">
              <a:buNone/>
            </a:pPr>
            <a:r>
              <a:rPr lang="uk-UA" b="1" dirty="0" smtClean="0"/>
              <a:t>Рішення КСУ № 5-рп/99 у</a:t>
            </a:r>
            <a:r>
              <a:rPr lang="uk-UA" dirty="0" smtClean="0"/>
              <a:t> </a:t>
            </a:r>
            <a:r>
              <a:rPr lang="uk-UA" b="1" dirty="0" smtClean="0"/>
              <a:t>справі про офіційне тлумачення терміна "член сім'ї"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443</TotalTime>
  <Words>790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Принцип недискримінації і право на особисте і сімейне життя</vt:lpstr>
      <vt:lpstr>1. Сутність змісту права на повагу приватного життя</vt:lpstr>
      <vt:lpstr>Зміст права на особисте і сімейне життя: справа Niemietz vs. Germany</vt:lpstr>
      <vt:lpstr>Зміст права на особисте і сімейне життя: Рішення КСУ у справі К.Г. Устименка  № 5-зп від 30.10.1997 р.</vt:lpstr>
      <vt:lpstr>2. Структурні елементи права на повагу приватного життя</vt:lpstr>
      <vt:lpstr>3.А. Право на повагу до сімейного життя, професії чи роду заняття особи. </vt:lpstr>
      <vt:lpstr>Рішення КСУ № 14-рп/2004 : про легітимність мети, спрямоване на обмеження доступу на посаду керівника ВНЗ</vt:lpstr>
      <vt:lpstr>Рішення КСУ № 14-рп/2004 : диференціація правового регулювання та обґрунтування різниці у поводженні</vt:lpstr>
      <vt:lpstr>3.Б. Поняття членів сім’ї і близьких родичів</vt:lpstr>
      <vt:lpstr>3.В. Особливі випадки: етнічна приналежність:  D.H. and Others v. the Czech Republic (2007 г.)</vt:lpstr>
      <vt:lpstr>4. Право на шлюб (стаття 12 Конвенції)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недискримінації і право на особисте і  сімейне життя</dc:title>
  <dc:creator>Misha</dc:creator>
  <cp:lastModifiedBy>Misha</cp:lastModifiedBy>
  <cp:revision>40</cp:revision>
  <dcterms:created xsi:type="dcterms:W3CDTF">2014-06-24T14:22:35Z</dcterms:created>
  <dcterms:modified xsi:type="dcterms:W3CDTF">2014-07-28T21:31:47Z</dcterms:modified>
</cp:coreProperties>
</file>