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714" r:id="rId6"/>
    <p:sldId id="715" r:id="rId7"/>
    <p:sldId id="716" r:id="rId8"/>
    <p:sldId id="686" r:id="rId9"/>
    <p:sldId id="713" r:id="rId10"/>
    <p:sldId id="678" r:id="rId11"/>
    <p:sldId id="712" r:id="rId12"/>
    <p:sldId id="718" r:id="rId13"/>
    <p:sldId id="273" r:id="rId14"/>
    <p:sldId id="269" r:id="rId15"/>
    <p:sldId id="272" r:id="rId16"/>
    <p:sldId id="719" r:id="rId17"/>
    <p:sldId id="720" r:id="rId18"/>
    <p:sldId id="265" r:id="rId19"/>
    <p:sldId id="263" r:id="rId20"/>
    <p:sldId id="270" r:id="rId21"/>
    <p:sldId id="311" r:id="rId22"/>
    <p:sldId id="310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5AE3-BB59-475F-BD30-3FBFB6141CF2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DF7E-8EC2-4369-A72F-F90414A5A9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74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Наслідки війни для України нині найчастіше оцінюються через призму економічних збитків, руйнувань інфраструктури та кількості загиблих. Але війна впливає також і на здоров'я громадян – йдеться не лише про очевидні ризики на кшталт контузій та травм, а й про довгострокові наслідки. У перспективі багато українців можуть зіткнутися з психологічними та психічними проблемами, зростанням </a:t>
            </a:r>
            <a:r>
              <a:rPr lang="uk-UA" dirty="0" err="1"/>
              <a:t>залежностей</a:t>
            </a:r>
            <a:r>
              <a:rPr lang="uk-UA" dirty="0"/>
              <a:t> та загостренням деяких хвороб.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C47A6-9FDF-4F47-A79E-EE220B7752B3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48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D76C2-BB1E-BC0B-4F6B-830A2D25E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489A1F-47EA-98A8-4DD9-57549BF7F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FC632-1BD6-5ACE-F189-4A30DB48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9FD3F-A699-2E62-C1E5-55A351E0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2931C-C390-D28F-4B48-6F36D0EE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53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29B48-8958-6DF0-49B7-8BD06456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574BD4-E2A0-992F-EA16-58318C6C9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105E5-8AB8-1839-1D4C-59609348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0BAA7-8EE8-98D8-A907-DA67341F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F1EE1-4211-FC21-E5BB-2BCE5E26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92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771B29-CBB9-A05C-2895-061552F72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923EEF-2B5D-15F1-A72D-C90FFC2AB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206BE-DAD6-078A-E581-1A843BB2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62F54-157C-A307-177A-CB37815C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BEBAE-09F1-3CA6-7F3F-485E6A6D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8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F58AB-2754-1767-0139-FDE6D521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AB2ED-E121-655B-D9A4-279A31DC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0214-EFBC-B764-FFA8-EAA3A9EF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8B58D-0382-D37A-485D-9C6CCF0F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A8188-2F9A-B101-7813-44F20C33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704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D42B-9D5A-1651-7BD9-E775F6B6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0FF049-3618-EE3B-7E99-6965A37C8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2197D-1EC9-F736-4317-D2A49762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0CD31-6D3C-86D0-57EF-C1A18B4D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692B92-F985-E7DC-8B18-712E685A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40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5EE26-80F1-F6F5-19EC-D22831B0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C9DF0-4B5B-5D40-254B-A65F7EBA4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818C26-B0BB-DE4F-6108-0A682C2DA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631CA8-5BFD-8B51-6637-5F8E576C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C61FE5-7EFE-3DDA-9533-CFBE6C7C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25D76-5BBA-9EF0-82DC-6290C678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57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9B867-76D9-F58F-CA43-1D5544D6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C9C231-6E2B-D0C5-E8F5-9CD54E2F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19AF1-C465-B0CF-0899-C4A1C3408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38E01F-F086-B52C-4098-70DBAA3B2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44BD8C-2F8D-83D5-2730-A14F6FC9E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555802-C330-92D7-2AA6-0FFE2F7A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8F2816-7CF1-91B5-CB36-3C2B8FEA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2A50AC-5D98-7730-D99F-D774B587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716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B768A-A425-6390-89E6-4095B86D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7E971B-ABB7-A932-51D1-87BE171E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C1BF3B-9FC9-4DE4-6A27-D5B4122D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79F239-54FF-241D-C1A1-F38D9690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8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BD5A84-F620-847E-3528-870670DE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013608-1908-0C8E-DFB0-AA416A54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6CEE17-C7D1-28EF-03D9-3165A51E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97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FC561-BBE4-D8C2-0AF4-D9CE266B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DCBE6-8F7C-985D-A3E9-9B1B88E8B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635CA5-EA82-5C83-0391-50EEB6033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1C253D-F984-9AFC-C062-9D803081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80505-393D-FFA4-4707-F7FAD7A8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82B09-EFC9-6278-E0BC-C2E7489B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2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AC80B-B49B-D7AD-0EB0-AE55379A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B8AC7A-E23F-9797-8474-23E2B558A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42B8FC-335B-A31A-2257-E0E64325D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B7A89-A3BA-2CEF-FA9A-30025AEF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2F3627-417C-4617-638C-FA02565D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26A11E-77F5-9532-82D4-017BF81D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20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7D06D-0FAC-B3E8-8F0E-128870DE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C7A799-54AE-DF2A-D009-9B250733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81D5AA-D35B-D16D-1834-33E7C1D3D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8905-2B02-47D5-9B47-3618CE9C29AB}" type="datetimeFigureOut">
              <a:rPr lang="uk-UA" smtClean="0"/>
              <a:t>12.06.2025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AA6AB-4DBE-B8A2-DD1F-DF756301C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1F0E8-B298-00B9-0D6D-55708F5C0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DD37-75D7-4AE0-91C3-DD6EC7D2D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87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lovoidilo.ua/media/infographics/17/168140/vplyv-vijny-na-zdorovya_ru_large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68370-D118-99A5-97ED-B754AA6DD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6774"/>
            <a:ext cx="9144000" cy="2095502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 - професія від Бога</a:t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16D99E-E58E-E441-2DDB-59A200EAD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7475" y="3895724"/>
            <a:ext cx="7248525" cy="1362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ДОБРУ ПУТЬ ПРОФЕСІЙНОГО ЖИТТЯ</a:t>
            </a:r>
          </a:p>
        </p:txBody>
      </p:sp>
    </p:spTree>
    <p:extLst>
      <p:ext uri="{BB962C8B-B14F-4D97-AF65-F5344CB8AC3E}">
        <p14:creationId xmlns:p14="http://schemas.microsoft.com/office/powerpoint/2010/main" val="180414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362BD-E984-4D32-9C17-B1DA5C76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866776"/>
          </a:xfrm>
        </p:spPr>
        <p:txBody>
          <a:bodyPr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ВИКЛИКИ ГРОМАДСЬКОГО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78D819-F4FD-44AA-B493-414D8B22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268760"/>
            <a:ext cx="10972799" cy="513204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причиною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передчасної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інвалідизації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5-7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 здоров’я (в тому числі віддалені наслідки) стає однією з найважливіших проблем, високий рівень поширення ПТСР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362BD-E984-4D32-9C17-B1DA5C76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ВИКЛИКИ ГРОМАДСЬКОГО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78D819-F4FD-44AA-B493-414D8B22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49" y="1333500"/>
            <a:ext cx="11229975" cy="4923284"/>
          </a:xfrm>
        </p:spPr>
        <p:txBody>
          <a:bodyPr>
            <a:normAutofit lnSpcReduction="10000"/>
          </a:bodyPr>
          <a:lstStyle/>
          <a:p>
            <a:pPr indent="3143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10-15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4325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суіцидів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14325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4325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4325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 нехватки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 </a:t>
            </a:r>
          </a:p>
          <a:p>
            <a:pPr indent="314325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4325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000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9FA1B-187A-5B43-7377-93D98EDE7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B0CC4-F7FF-F4B5-9538-154E6507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937" y="421365"/>
            <a:ext cx="76200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solidFill>
                  <a:srgbClr val="1F497D"/>
                </a:solidFill>
                <a:latin typeface="Cambria"/>
              </a:rPr>
              <a:t>Критичні</a:t>
            </a:r>
            <a:r>
              <a:rPr lang="ru-RU" sz="3200" b="1" dirty="0">
                <a:solidFill>
                  <a:srgbClr val="1F497D"/>
                </a:solidFill>
                <a:latin typeface="Cambria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Cambria"/>
              </a:rPr>
              <a:t>наслідки</a:t>
            </a:r>
            <a:r>
              <a:rPr lang="ru-RU" sz="3200" b="1" dirty="0">
                <a:solidFill>
                  <a:srgbClr val="1F497D"/>
                </a:solidFill>
                <a:latin typeface="Cambria"/>
              </a:rPr>
              <a:t> для </a:t>
            </a:r>
            <a:r>
              <a:rPr lang="ru-RU" sz="3200" b="1" dirty="0" err="1">
                <a:solidFill>
                  <a:srgbClr val="1F497D"/>
                </a:solidFill>
                <a:latin typeface="Cambria"/>
              </a:rPr>
              <a:t>психічного</a:t>
            </a:r>
            <a:r>
              <a:rPr lang="ru-RU" sz="3200" b="1" dirty="0">
                <a:solidFill>
                  <a:srgbClr val="1F497D"/>
                </a:solidFill>
                <a:latin typeface="Cambria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Cambria"/>
              </a:rPr>
              <a:t>здоров'я</a:t>
            </a:r>
            <a:r>
              <a:rPr lang="ru-RU" sz="3200" b="1" dirty="0">
                <a:solidFill>
                  <a:srgbClr val="1F497D"/>
                </a:solidFill>
                <a:latin typeface="Cambria"/>
              </a:rPr>
              <a:t> </a:t>
            </a:r>
            <a:endParaRPr lang="uk-UA" sz="3200" b="1" dirty="0">
              <a:solidFill>
                <a:srgbClr val="1F497D"/>
              </a:solidFill>
              <a:latin typeface="Cambria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7A6EC9-85A0-EF36-D4C2-3D40A56A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600200"/>
            <a:ext cx="10803835" cy="491987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допомога знадобиться близько 15 мільйонам громадян України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мільйонам потрібно буде провести медикаментозне лікування 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20-30% осіб, які пережили травматичні події, може розвинутись посттравматичний стресовий розлад (ПТСР) 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5-7 років очікується  зростання кількості наркотичної, алкогольної та інших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структурі захворювань  найчастіше зустрічатимуться   захворювання системи кровообігу, діабет, артрити, астми, онкологічні захворювання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 загроза поширення інфекційних захворювань, таких як холера,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кір, поліомієліт, дифтерія та гепатит А</a:t>
            </a:r>
          </a:p>
          <a:p>
            <a:pPr marL="114300" indent="0" algn="r">
              <a:buNone/>
            </a:pPr>
            <a:r>
              <a:rPr lang="uk-UA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даними МОЗ України </a:t>
            </a:r>
          </a:p>
        </p:txBody>
      </p:sp>
    </p:spTree>
    <p:extLst>
      <p:ext uri="{BB962C8B-B14F-4D97-AF65-F5344CB8AC3E}">
        <p14:creationId xmlns:p14="http://schemas.microsoft.com/office/powerpoint/2010/main" val="111913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018DF-A5D0-00EC-D54A-91BD8851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ВИМУШЕНА МІГРАЦІЯ НАСЕЛЕННЯ</a:t>
            </a:r>
          </a:p>
        </p:txBody>
      </p:sp>
      <p:pic>
        <p:nvPicPr>
          <p:cNvPr id="4" name="Объект 3" descr="У Чернівцях створять хостел для вимушених переселенців. Еспресо.Захід">
            <a:extLst>
              <a:ext uri="{FF2B5EF4-FFF2-40B4-BE49-F238E27FC236}">
                <a16:creationId xmlns:a16="http://schemas.microsoft.com/office/drawing/2014/main" id="{9FABA7A3-69E5-5014-BD49-8FBF0F59B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685925"/>
            <a:ext cx="5419725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The Globe and Mail on Twitter: &quot;With a reported 3 million people having ...">
            <a:extLst>
              <a:ext uri="{FF2B5EF4-FFF2-40B4-BE49-F238E27FC236}">
                <a16:creationId xmlns:a16="http://schemas.microsoft.com/office/drawing/2014/main" id="{8511329A-1D4D-018B-52C4-D3EAE8494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33501"/>
            <a:ext cx="5105399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 ملیۆن کەس لە ئۆکرانیا هەڵهاتوون">
            <a:extLst>
              <a:ext uri="{FF2B5EF4-FFF2-40B4-BE49-F238E27FC236}">
                <a16:creationId xmlns:a16="http://schemas.microsoft.com/office/drawing/2014/main" id="{31439C68-88D6-8DCB-AF09-F09040A64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057651"/>
            <a:ext cx="5105399" cy="2590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06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5ACB2-684F-082B-7854-880EBBDE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8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ЗРУЙНОВАНІ ЛІКАРНІ</a:t>
            </a:r>
          </a:p>
        </p:txBody>
      </p:sp>
      <p:pic>
        <p:nvPicPr>
          <p:cNvPr id="4" name="Объект 3" descr="Збитки через війну - росіяни зруйнували майже 200 лікарень в ...">
            <a:extLst>
              <a:ext uri="{FF2B5EF4-FFF2-40B4-BE49-F238E27FC236}">
                <a16:creationId xmlns:a16="http://schemas.microsoft.com/office/drawing/2014/main" id="{D683DCA1-07B4-1770-F836-170DE4C08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123951"/>
            <a:ext cx="5372100" cy="543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яшко назвав кількість медичних закладів, зруйнованих окупантами - Главком">
            <a:extLst>
              <a:ext uri="{FF2B5EF4-FFF2-40B4-BE49-F238E27FC236}">
                <a16:creationId xmlns:a16="http://schemas.microsoft.com/office/drawing/2014/main" id="{4985EA59-2216-7F26-6074-2086A31AD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23951"/>
            <a:ext cx="5562601" cy="28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Лікарі — наші герої, вони продовжують працювати на лінії фронту, на  окупованій території — голова НСЗУ">
            <a:extLst>
              <a:ext uri="{FF2B5EF4-FFF2-40B4-BE49-F238E27FC236}">
                <a16:creationId xmlns:a16="http://schemas.microsoft.com/office/drawing/2014/main" id="{232C8B85-02DB-C113-EA98-65A2D02AE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019549"/>
            <a:ext cx="5562601" cy="254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57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C4893-8CD7-CA62-39BA-B06E042A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175"/>
          </a:xfrm>
        </p:spPr>
        <p:txBody>
          <a:bodyPr>
            <a:normAutofit/>
          </a:bodyPr>
          <a:lstStyle/>
          <a:p>
            <a:pPr algn="ctr"/>
            <a:r>
              <a:rPr lang="uk-U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УЗАГАЛЬНЕНІ НАСЛІДКИ ВІЙНИ ДЛЯ ГРОМАДСЬКОГО ЗДОРОВ’Я</a:t>
            </a:r>
            <a:endParaRPr lang="uk-UA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759BF9-FBA9-1010-4A3E-884E8EA22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90102"/>
              </p:ext>
            </p:extLst>
          </p:nvPr>
        </p:nvGraphicFramePr>
        <p:xfrm>
          <a:off x="295275" y="1114425"/>
          <a:ext cx="11487150" cy="588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2842">
                  <a:extLst>
                    <a:ext uri="{9D8B030D-6E8A-4147-A177-3AD203B41FA5}">
                      <a16:colId xmlns:a16="http://schemas.microsoft.com/office/drawing/2014/main" val="2718273648"/>
                    </a:ext>
                  </a:extLst>
                </a:gridCol>
                <a:gridCol w="2915337">
                  <a:extLst>
                    <a:ext uri="{9D8B030D-6E8A-4147-A177-3AD203B41FA5}">
                      <a16:colId xmlns:a16="http://schemas.microsoft.com/office/drawing/2014/main" val="3610256149"/>
                    </a:ext>
                  </a:extLst>
                </a:gridCol>
                <a:gridCol w="4118971">
                  <a:extLst>
                    <a:ext uri="{9D8B030D-6E8A-4147-A177-3AD203B41FA5}">
                      <a16:colId xmlns:a16="http://schemas.microsoft.com/office/drawing/2014/main" val="2838565786"/>
                    </a:ext>
                  </a:extLst>
                </a:gridCol>
              </a:tblGrid>
              <a:tr h="5581650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 рівня смертності та інвалідності населення через відсутність відповідної медичної допомоги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 захворюваності населення на соціально значущі хвороби, а саме: злоякісні новоутворення, туберкульоз, захворювання системи кровообігу, цукровий діабет, хвороби органів дихання (зі збільшенням частки їх виявлення в занедбаних стадіях або з ускладненнями)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Загроза зростання ризику захворюваності населення на інфекційні та паразитарні хвороби, включаючи туберкульоз, ВІЛ/СНІД, гострі сезонні вірусні інфекції, в тому числі </a:t>
                      </a:r>
                      <a:r>
                        <a:rPr lang="uk-UA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вакцинокеровані</a:t>
                      </a: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епідемічні спалахи гострих кишкових захворювань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 кількості </a:t>
                      </a:r>
                      <a:r>
                        <a:rPr lang="uk-UA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</a:t>
                      </a: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-, </a:t>
                      </a:r>
                      <a:r>
                        <a:rPr lang="uk-UA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алко</a:t>
                      </a: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та інших </a:t>
                      </a:r>
                      <a:r>
                        <a:rPr lang="uk-UA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залежностей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 розвитку посттравматичного стресового розладу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 вакцинації населення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 рівня </a:t>
                      </a:r>
                      <a:r>
                        <a:rPr lang="uk-UA" sz="1200" kern="1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саморуйнівної</a:t>
                      </a: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поведінки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Ментальне виснаження із зростанням рівня психологічних та психічних проблем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 травматизму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частки населення, що потребує стороннього догляду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7051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1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Значне пошкодження інфраструктури системи енергопостачання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якості умов проживання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 умов для здорового способу життя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Значне пошкодження інфраструктури системи водопостачання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 рівень мобільного зв’язку або його повна відсутність (вимушена ізоляція)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Практично відсутній доступ до системи Інтернет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Трагічна втрата близьких людей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Вимушений розрив сімей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Втрата зв’язку з рідними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Значне пошкодження інфраструктури системи охорони здоров’я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Значне зниження доступу до медичних послуг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051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None/>
                        <a:tabLst>
                          <a:tab pos="9842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1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 комфортного стилю щоденного життя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Обмежена можливість пересування в разі потреби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рівня санітарного благополуччя навколишнього середовища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рівня санітарної культури населення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доступу до питної води та її якості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якості харчування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 рівень поведінки, скерованої на профілактику захворювань</a:t>
                      </a:r>
                      <a:endParaRPr lang="uk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рівня відповідального ставлення до здоров’я як до особистого пріоритету</a:t>
                      </a:r>
                      <a:endParaRPr lang="uk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 значної частки населення тривалий час без доступу до енергетичних ресурсів забезпечення життєдіяльності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холодний період року вимушене життя при низькій температурі для значної частки населення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разі виявлення захворювань високий рівень звернення за допомогою до знахарів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Bef>
                          <a:spcPts val="8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  <a:tabLst>
                          <a:tab pos="107315" algn="l"/>
                        </a:tabLst>
                      </a:pPr>
                      <a:r>
                        <a:rPr lang="uk-UA" sz="1200" kern="1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 самолікування, в тому числі при станах, що несуть загрозу життю</a:t>
                      </a:r>
                      <a:endParaRPr lang="uk-UA" sz="1200" b="1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79" marR="29579" marT="0" marB="0"/>
                </a:tc>
                <a:extLst>
                  <a:ext uri="{0D108BD9-81ED-4DB2-BD59-A6C34878D82A}">
                    <a16:rowId xmlns:a16="http://schemas.microsoft.com/office/drawing/2014/main" val="3859142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02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7A348-622B-14D8-0FEB-2E55BCA1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СИСТЕМИ ОХОРОНИ ЗДОРОВ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C3A25-CD05-BED7-BE4A-7501FC483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064125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ЗАКОН УКРАЇНИ </a:t>
            </a:r>
            <a:r>
              <a:rPr lang="uk-UA" sz="24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 вересня 2022 року № 2573-IX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uk-UA" sz="24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 систему громадського здоров’я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0" indent="0" algn="just">
              <a:buNone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р. № 1574 «Про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9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класифікатора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ДК 003:2010»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Класифікатор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ЗАКОН УКРАЇНИ </a:t>
            </a:r>
            <a:r>
              <a:rPr lang="uk-UA" sz="24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19 жовтня 2017 року № 2</a:t>
            </a:r>
            <a:r>
              <a:rPr lang="en-US" sz="24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168</a:t>
            </a:r>
            <a:r>
              <a:rPr lang="uk-UA" sz="24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4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YIII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uk-UA" alt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державні фінансові гарантії медичного обслуговування населення»</a:t>
            </a:r>
          </a:p>
          <a:p>
            <a:pPr marL="0" indent="0" algn="just">
              <a:buNone/>
            </a:pPr>
            <a:endParaRPr lang="uk-UA" altLang="uk-UA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лютого 2023 р. № 174 </a:t>
            </a:r>
            <a:r>
              <a:rPr lang="uk-UA" altLang="uk-UA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«Деякі питання організації спроможної мережі закладів охорони здоров’я»</a:t>
            </a:r>
            <a:endParaRPr lang="uk-UA" altLang="uk-UA" sz="2400" dirty="0">
              <a:latin typeface="Arial" panose="020B0604020202020204" pitchFamily="34" charset="0"/>
            </a:endParaRPr>
          </a:p>
          <a:p>
            <a:pPr algn="just"/>
            <a:endParaRPr lang="uk-UA" altLang="uk-UA" sz="3200" dirty="0">
              <a:latin typeface="Arial" panose="020B0604020202020204" pitchFamily="34" charset="0"/>
            </a:endParaRP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426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28696-9517-6856-1F01-EDE1E441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0450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 </a:t>
            </a:r>
            <a:br>
              <a:rPr lang="uk-UA" dirty="0"/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 КМУ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17 січня 2025 р. № 34-р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F341E-E5CC-8B31-96EE-8F5A359B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76599"/>
            <a:ext cx="10515600" cy="29003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2030 року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2025-2027 роках»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6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8A85F-314B-76AC-6131-F5990FB4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240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 ЯКІ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ЩЕ ГОВОРЯТЬ МАЛО: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протимікробних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(СПП) 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7CD4A-6324-592F-FF1C-3D676C1A1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є причиною 25 000 смертей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ЄС і 700 000 смертей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прогнозами,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приводу стане причиною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смертей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2050 року СПП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причиною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смертей,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6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0690D-96ED-E8C5-9748-C7185DBC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ПРОФЕСІЙНОГО УСПІХУ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7580A-B227-AD0B-9B67-516EC846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ВІДДАНІСТЬ ВИБРАНІЙ СПРАВІ </a:t>
            </a:r>
          </a:p>
          <a:p>
            <a:pPr marL="0" indent="0" algn="ctr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БЕЗПЕРЕРВНИЙ ПРОФЕСІЙНИЙ РОЗВИТОК</a:t>
            </a: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ПРОФЕСІЙНЕ УДОСКОНАЛЕННЯ</a:t>
            </a:r>
          </a:p>
          <a:p>
            <a:pPr marL="0" indent="0" algn="ctr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 НЕ МОЖНА – МОЖНА НАВЧИТИСЯ</a:t>
            </a:r>
          </a:p>
        </p:txBody>
      </p:sp>
    </p:spTree>
    <p:extLst>
      <p:ext uri="{BB962C8B-B14F-4D97-AF65-F5344CB8AC3E}">
        <p14:creationId xmlns:p14="http://schemas.microsoft.com/office/powerpoint/2010/main" val="255469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95308-F219-936F-5B12-1F273137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16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 ЛІКАРЯ - ЦЕ ПОДВИГ. ВОНА ВИМАГАЄ ЧИСТОТИ ДУШІ І ПОМИСЛІВ. ТРЕБА БУТИ ЯСНИМ РОЗУМОВО, ЧИСТИМ МОРАЛЬНО І ОХАЙНИМ ФІЗИЧНО</a:t>
            </a:r>
            <a:r>
              <a:rPr lang="uk-UA" b="1" dirty="0"/>
              <a:t> </a:t>
            </a:r>
            <a:br>
              <a:rPr lang="uk-UA" dirty="0"/>
            </a:br>
            <a:r>
              <a:rPr lang="uk-UA" dirty="0"/>
              <a:t>                                                         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П. Чехов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B921C-11A2-A8BA-5C4A-B8C0CDE30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1325"/>
            <a:ext cx="10515600" cy="319563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Важко уявити наше життя без медицини. Будь-яка людина, незалежно від статі і віку прагне бути здоровою, прожити активне життя. І немає в світі більш відповідальної професії, ніж лікар. І немає жодної людини, яка хоча б раз в житті не зверталася за допомогою до лікарів.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98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7EF0B-EA3C-F44B-43A9-9AB7238C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ВІДНОШЕННЯ ДО ПАЦІЄНТІВ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CEA66-94EE-0930-A709-AEE6B076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47800"/>
            <a:ext cx="11201400" cy="5114925"/>
          </a:xfrm>
        </p:spPr>
        <p:txBody>
          <a:bodyPr>
            <a:normAutofit/>
          </a:bodyPr>
          <a:lstStyle/>
          <a:p>
            <a:pPr algn="ctr"/>
            <a:endParaRPr lang="uk-UA" dirty="0"/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ВІДНОСТЕСЯ ДО ПАЦІЄНТА ТАК</a:t>
            </a: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 ВІДНОШЕННЯ, БУДУЧИ ПАЦІЄНТОМ, ВИ ХОТІЛИ Б ДО СЕБЕ</a:t>
            </a: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 СЛОВАМИ</a:t>
            </a: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СТАВТЕ СЕБЕ НА МІСЦЕ ПАЦІЄНТА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20432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C3A26-933C-49FA-35E8-FB218FA4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850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УСПІХІВ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6443C3-E982-B9E7-B0C2-2F94DAADF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 ЗДОРОВ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948840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C3671-42D3-01E1-3D95-E96944CB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49" y="652226"/>
            <a:ext cx="5172075" cy="334827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5250E-61AB-4BD4-4543-EB50DC4D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1573"/>
            <a:ext cx="10515600" cy="1535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 УКРАЇНІ!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B63005-D6C2-D3C6-CC73-57C9EC238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4" y="652226"/>
            <a:ext cx="4959625" cy="31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D76AC-2500-E3D4-C70B-91A11D67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65125"/>
            <a:ext cx="10753725" cy="1644650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 лікаря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унікальна професія, яка повинна містити комплекс таких характеристик: постійний потяг до самовдосконалення, величезний практичний досвід, знання специфіки даної діяльності, здібності до лікарської праці, знання перспектив розвитку медичної галузі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C7DDE-FA04-8AE0-8860-B72B053FA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76451"/>
            <a:ext cx="11506200" cy="4524374"/>
          </a:xfrm>
        </p:spPr>
        <p:txBody>
          <a:bodyPr>
            <a:normAutofit/>
          </a:bodyPr>
          <a:lstStyle/>
          <a:p>
            <a:pPr marL="85725"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Морально-етичні якості лікаря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чесність, порядність, обов´язковість, відповідальність, інтелігентність, людяність, доброта, надійність, принциповість, безкорисливість, уміння тримати слово.</a:t>
            </a:r>
          </a:p>
          <a:p>
            <a:pPr marL="85725"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 якості лікаря: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 привабливість, ввічливість, повага до оточуючих, готовність допомогти, авторитет, тактовність, уважність, спостережливість, комунікабельність, довіра до оточуючих.</a:t>
            </a:r>
          </a:p>
          <a:p>
            <a:pPr marL="85725"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Вольові якості лікаря: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впевненість у собі, витримка, схильність до ризику, сміливість, незалежність, стриманість, врівноваженість, рішучість, ініціативність, самостійність, самоорганізація, настирність, цілеспрямованість.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065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DF8AB-F8F9-B696-4ED2-DFE36CDF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 ЛІКАРЯ</a:t>
            </a:r>
            <a:r>
              <a:rPr lang="uk-UA" sz="2800" dirty="0"/>
              <a:t>: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ПЛЮСИ І МІНУСИ</a:t>
            </a:r>
            <a:br>
              <a:rPr lang="uk-UA" dirty="0"/>
            </a:br>
            <a:endParaRPr lang="uk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EFA02-595E-F958-F3E8-CAA53105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49" y="1352550"/>
            <a:ext cx="10696575" cy="5324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 лікаря супроводжується позитивними моментами:</a:t>
            </a:r>
          </a:p>
          <a:p>
            <a:pPr lvl="0" indent="7620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затребуваність;</a:t>
            </a:r>
          </a:p>
          <a:p>
            <a:pPr lvl="0" indent="7620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добрі заробітки за належної практики;</a:t>
            </a:r>
          </a:p>
          <a:p>
            <a:pPr lvl="0" indent="7620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займатися дослідницькою діяльністю;</a:t>
            </a:r>
          </a:p>
          <a:p>
            <a:pPr lvl="0" indent="7620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власної ваги;</a:t>
            </a:r>
          </a:p>
          <a:p>
            <a:pPr lvl="0" indent="7620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вдячні погляди пацієнтів.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лікаря не обходиться без складнощів:</a:t>
            </a:r>
          </a:p>
          <a:p>
            <a:pPr lvl="0" indent="7620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період навчання;</a:t>
            </a:r>
          </a:p>
          <a:p>
            <a:pPr lvl="0" indent="7620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 реакції пацієнтів, яким не підійшло запропоноване лікування;</a:t>
            </a:r>
          </a:p>
          <a:p>
            <a:pPr lvl="0" indent="7620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ненормований робочий день;</a:t>
            </a:r>
          </a:p>
          <a:p>
            <a:pPr lvl="0" indent="7620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спілкуватися з пацієнтом на його інтелектуальному рівні з метою виявлення симптомів хвороби;</a:t>
            </a:r>
          </a:p>
          <a:p>
            <a:pPr lvl="0" indent="7620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самопожертвування, не шкодуючи свого здоров'я, для порятунку людських життів.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370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77B11-6E01-0444-34E2-B0497440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Етикет практикуючого лікаря</a:t>
            </a:r>
            <a:br>
              <a:rPr lang="uk-UA" dirty="0"/>
            </a:br>
            <a:endParaRPr lang="uk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98B2D-D2DD-0166-4972-E54091F8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85874"/>
            <a:ext cx="11201400" cy="5206999"/>
          </a:xfrm>
        </p:spPr>
        <p:txBody>
          <a:bodyPr>
            <a:normAutofit fontScale="92500"/>
          </a:bodyPr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Лікарська етика починається з клятви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Гіпократа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Адже саме у ній закладено основні засади поведінки.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 вигляд має викликати довіру у пацієнта.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поставлене мовлення. Фахівець не може скаржитися пацієнтові на проблеми особистого характеру, нестачу грошей чи погані умови праці.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Жести повинні допомагати схилити пацієнта до відкритого спілкування.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Лікарю заборонено показувати хворому, що Ви вагаєтесь у прийнятті рішення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 до колег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Лікарю заборонено розголошувати особисту інформацію про людину, яка звернулась за допомогою, третім особам.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646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E9EFA-BA67-7ADB-B98F-1D912177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 професійні навички та знання</a:t>
            </a:r>
            <a:br>
              <a:rPr lang="uk-UA" dirty="0"/>
            </a:br>
            <a:endParaRPr lang="uk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25074-F642-88D9-7925-CDCA2F13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лікар повинен добре розумітися на будові людського організму, а вузькоспеціалізовані лікарі повинні досконально розумітися на питаннях, якими вони займаються.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Йому необхідно знати все про органи, які йому довірено лікувати та які знаходяться поруч.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Лікарю потрібні мати чудові знання про основні ліки: навіщо потрібні, як застосовувати, протипоказання. Потрібно знати величезну кількість новинок.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встановити контакт із пацієнтом, треба знати психологію. Уміння створити довірчу атмосферу дуже цінується у лікарській практиці. Особливо такі знання допомагають стоматологам, гінекологам, проктологам. За допомогою нехитрих способів прийом у лікаря для пацієнта не перетвориться на каторгу, сприятливо впливатиме на здоров'я.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215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558D9-9CFC-9A7A-47AB-8C47ABCC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Присвятити своє життя лікарській діяльності рекомендується людям, у яких розвинені такі якості:</a:t>
            </a:r>
            <a:br>
              <a:rPr lang="uk-UA" dirty="0"/>
            </a:br>
            <a:endParaRPr lang="uk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12D8C-C651-B3C9-5F67-E0A29062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5" y="1809751"/>
            <a:ext cx="9067799" cy="4367212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інтелект;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інтуїція;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спостережливість;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терпіння;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товариськість;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впевненість в собі;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рішучість;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стійкість до стресових ситуацій;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 роботи  в команді.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23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Через війну українці зіткнуться з ментальним виснаженням, посттравматичними стресовими розладами. Крім того, частіше зустрічатимуться серцево-судинні та онкологічні захворювання.">
            <a:hlinkClick r:id="rId3"/>
            <a:extLst>
              <a:ext uri="{FF2B5EF4-FFF2-40B4-BE49-F238E27FC236}">
                <a16:creationId xmlns:a16="http://schemas.microsoft.com/office/drawing/2014/main" id="{F7066B65-EA51-4E18-9EA9-BBEFBBD8FB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8" y="506896"/>
            <a:ext cx="10575235" cy="6089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07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3CA64-D2D5-5175-36A1-33E0558F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ПРОБЛЕМА ВИКЛИКАНА ВІЙНОЮ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0E1F3-580A-7335-5960-CF76867A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 КРИЗА</a:t>
            </a:r>
          </a:p>
        </p:txBody>
      </p:sp>
    </p:spTree>
    <p:extLst>
      <p:ext uri="{BB962C8B-B14F-4D97-AF65-F5344CB8AC3E}">
        <p14:creationId xmlns:p14="http://schemas.microsoft.com/office/powerpoint/2010/main" val="2462171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1470</Words>
  <Application>Microsoft Office PowerPoint</Application>
  <PresentationFormat>Широкоэкранный</PresentationFormat>
  <Paragraphs>144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Тема Office</vt:lpstr>
      <vt:lpstr>  Лікар - професія від Бога </vt:lpstr>
      <vt:lpstr>ПРОФЕСІЯ ЛІКАРЯ - ЦЕ ПОДВИГ. ВОНА ВИМАГАЄ ЧИСТОТИ ДУШІ І ПОМИСЛІВ. ТРЕБА БУТИ ЯСНИМ РОЗУМОВО, ЧИСТИМ МОРАЛЬНО І ОХАЙНИМ ФІЗИЧНО                                                            А. П. Чехов</vt:lpstr>
      <vt:lpstr>Професія лікаря — це унікальна професія, яка повинна містити комплекс таких характеристик: постійний потяг до самовдосконалення, величезний практичний досвід, знання специфіки даної діяльності, здібності до лікарської праці, знання перспектив розвитку медичної галузі</vt:lpstr>
      <vt:lpstr>ПРОФЕСІЯ ЛІКАРЯ: ПЛЮСИ І МІНУСИ </vt:lpstr>
      <vt:lpstr>Етикет практикуючого лікаря </vt:lpstr>
      <vt:lpstr>Необхідні професійні навички та знання </vt:lpstr>
      <vt:lpstr>Присвятити своє життя лікарській діяльності рекомендується людям, у яких розвинені такі якості: </vt:lpstr>
      <vt:lpstr>Презентация PowerPoint</vt:lpstr>
      <vt:lpstr>ГОЛОВНА ПРОБЛЕМА ВИКЛИКАНА ВІЙНОЮ</vt:lpstr>
      <vt:lpstr>ОСНОВНІ ВИКЛИКИ ГРОМАДСЬКОГО ЗДОРОВ’Я </vt:lpstr>
      <vt:lpstr>ОСНОВНІ ВИКЛИКИ ГРОМАДСЬКОГО ЗДОРОВ’Я </vt:lpstr>
      <vt:lpstr>Критичні наслідки для психічного здоров'я </vt:lpstr>
      <vt:lpstr>ВИМУШЕНА МІГРАЦІЯ НАСЕЛЕННЯ</vt:lpstr>
      <vt:lpstr>ЗРУЙНОВАНІ ЛІКАРНІ</vt:lpstr>
      <vt:lpstr>УЗАГАЛЬНЕНІ НАСЛІДКИ ВІЙНИ ДЛЯ ГРОМАДСЬКОГО ЗДОРОВ’Я</vt:lpstr>
      <vt:lpstr>РЕФОРМА СИСТЕМИ ОХОРОНИ ЗДОРОВ’Я</vt:lpstr>
      <vt:lpstr>  РОЗПОРЯДЖЕННЯ КМУ  від 17 січня 2025 р. № 34-р</vt:lpstr>
      <vt:lpstr> ПРОБЛЕМА ПРО ЯКІ В УКРАЇНІ ЩЕ ГОВОРЯТЬ МАЛО:  «Європейського плану дій боротьби зі стійкістю до протимікробних препаратів (СПП) «Єдине здоров’я»</vt:lpstr>
      <vt:lpstr>ЗАЛОГ ПРОФЕСІЙНОГО УСПІХУ</vt:lpstr>
      <vt:lpstr>ПРИНЦИП ВІДНОШЕННЯ ДО ПАЦІЄНТІВ</vt:lpstr>
      <vt:lpstr>ПРОФЕСІЙНИХ УСПІХІВ  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Slabkiy</dc:creator>
  <cp:lastModifiedBy>Slabkiy</cp:lastModifiedBy>
  <cp:revision>8</cp:revision>
  <dcterms:created xsi:type="dcterms:W3CDTF">2025-06-11T15:46:41Z</dcterms:created>
  <dcterms:modified xsi:type="dcterms:W3CDTF">2025-06-12T05:59:26Z</dcterms:modified>
</cp:coreProperties>
</file>