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721" r:id="rId3"/>
    <p:sldId id="722" r:id="rId4"/>
    <p:sldId id="723" r:id="rId5"/>
    <p:sldId id="724" r:id="rId6"/>
    <p:sldId id="725" r:id="rId7"/>
    <p:sldId id="726" r:id="rId8"/>
    <p:sldId id="285" r:id="rId9"/>
    <p:sldId id="259" r:id="rId10"/>
    <p:sldId id="741" r:id="rId11"/>
    <p:sldId id="728" r:id="rId12"/>
    <p:sldId id="686" r:id="rId13"/>
    <p:sldId id="713" r:id="rId14"/>
    <p:sldId id="678" r:id="rId15"/>
    <p:sldId id="712" r:id="rId16"/>
    <p:sldId id="718" r:id="rId17"/>
    <p:sldId id="273" r:id="rId18"/>
    <p:sldId id="269" r:id="rId19"/>
    <p:sldId id="272" r:id="rId20"/>
    <p:sldId id="731" r:id="rId21"/>
    <p:sldId id="742" r:id="rId22"/>
    <p:sldId id="743" r:id="rId23"/>
    <p:sldId id="744" r:id="rId24"/>
    <p:sldId id="734" r:id="rId25"/>
    <p:sldId id="735" r:id="rId26"/>
    <p:sldId id="265" r:id="rId27"/>
    <p:sldId id="270" r:id="rId28"/>
    <p:sldId id="745" r:id="rId29"/>
    <p:sldId id="746" r:id="rId30"/>
    <p:sldId id="747" r:id="rId31"/>
    <p:sldId id="748" r:id="rId32"/>
    <p:sldId id="311" r:id="rId33"/>
    <p:sldId id="310"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D5AE3-BB59-475F-BD30-3FBFB6141CF2}" type="datetimeFigureOut">
              <a:rPr lang="uk-UA" smtClean="0"/>
              <a:t>23.06.2025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FDF7E-8EC2-4369-A72F-F90414A5A978}" type="slidenum">
              <a:rPr lang="uk-UA" smtClean="0"/>
              <a:t>‹#›</a:t>
            </a:fld>
            <a:endParaRPr lang="uk-UA"/>
          </a:p>
        </p:txBody>
      </p:sp>
    </p:spTree>
    <p:extLst>
      <p:ext uri="{BB962C8B-B14F-4D97-AF65-F5344CB8AC3E}">
        <p14:creationId xmlns:p14="http://schemas.microsoft.com/office/powerpoint/2010/main" val="99874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Наслідки війни для України нині найчастіше оцінюються через призму економічних збитків, руйнувань інфраструктури та кількості загиблих. Але війна впливає також і на здоров'я громадян – йдеться не лише про очевидні ризики на кшталт контузій та травм, а й про довгострокові наслідки. У перспективі багато українців можуть зіткнутися з психологічними та психічними проблемами, зростанням </a:t>
            </a:r>
            <a:r>
              <a:rPr lang="uk-UA" dirty="0" err="1"/>
              <a:t>залежностей</a:t>
            </a:r>
            <a:r>
              <a:rPr lang="uk-UA" dirty="0"/>
              <a:t> та загостренням деяких хвороб. </a:t>
            </a:r>
          </a:p>
        </p:txBody>
      </p:sp>
      <p:sp>
        <p:nvSpPr>
          <p:cNvPr id="4" name="Місце для номера слайда 3"/>
          <p:cNvSpPr>
            <a:spLocks noGrp="1"/>
          </p:cNvSpPr>
          <p:nvPr>
            <p:ph type="sldNum" sz="quarter" idx="5"/>
          </p:nvPr>
        </p:nvSpPr>
        <p:spPr/>
        <p:txBody>
          <a:bodyPr/>
          <a:lstStyle/>
          <a:p>
            <a:fld id="{303C47A6-9FDF-4F47-A79E-EE220B7752B3}" type="slidenum">
              <a:rPr lang="uk-UA" smtClean="0"/>
              <a:t>12</a:t>
            </a:fld>
            <a:endParaRPr lang="uk-UA"/>
          </a:p>
        </p:txBody>
      </p:sp>
    </p:spTree>
    <p:extLst>
      <p:ext uri="{BB962C8B-B14F-4D97-AF65-F5344CB8AC3E}">
        <p14:creationId xmlns:p14="http://schemas.microsoft.com/office/powerpoint/2010/main" val="206148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D76C2-BB1E-BC0B-4F6B-830A2D25EEF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AC489A1F-47EA-98A8-4DD9-57549BF7F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1ABFC632-1BD6-5ACE-F189-4A30DB48F56F}"/>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5" name="Нижний колонтитул 4">
            <a:extLst>
              <a:ext uri="{FF2B5EF4-FFF2-40B4-BE49-F238E27FC236}">
                <a16:creationId xmlns:a16="http://schemas.microsoft.com/office/drawing/2014/main" id="{48C9FD3F-A699-2E62-C1E5-55A351E06E51}"/>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ED52931C-C390-D28F-4B48-6F36D0EE167E}"/>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41153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D29B48-8958-6DF0-49B7-8BD06456BB2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C5574BD4-E2A0-992F-EA16-58318C6C9DA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2CE105E5-8AB8-1839-1D4C-596093486460}"/>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5" name="Нижний колонтитул 4">
            <a:extLst>
              <a:ext uri="{FF2B5EF4-FFF2-40B4-BE49-F238E27FC236}">
                <a16:creationId xmlns:a16="http://schemas.microsoft.com/office/drawing/2014/main" id="{78D0BAA7-8EE8-98D8-A907-DA67341F0043}"/>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9AFF1EE1-4211-FC21-E5BB-2BCE5E2604AC}"/>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322492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9771B29-CBB9-A05C-2895-061552F725E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0C923EEF-2B5D-15F1-A72D-C90FFC2AB42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B8206BE-DAD6-078A-E581-1A843BB26D18}"/>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5" name="Нижний колонтитул 4">
            <a:extLst>
              <a:ext uri="{FF2B5EF4-FFF2-40B4-BE49-F238E27FC236}">
                <a16:creationId xmlns:a16="http://schemas.microsoft.com/office/drawing/2014/main" id="{F1A62F54-157C-A307-177A-CB37815C755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54BEBAE-09F1-3CA6-7F3F-485E6A6D0562}"/>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14088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DF58AB-2754-1767-0139-FDE6D5219451}"/>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838AB2ED-E121-655B-D9A4-279A31DC268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05E00214-EFBC-B764-FFA8-EAA3A9EF727D}"/>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5" name="Нижний колонтитул 4">
            <a:extLst>
              <a:ext uri="{FF2B5EF4-FFF2-40B4-BE49-F238E27FC236}">
                <a16:creationId xmlns:a16="http://schemas.microsoft.com/office/drawing/2014/main" id="{B0F8B58D-0382-D37A-485D-9C6CCF0F7CB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7CEA8188-2F9A-B101-7813-44F20C3384A0}"/>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49704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E3D42B-9D5A-1651-7BD9-E775F6B6843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A80FF049-3618-EE3B-7E99-6965A37C8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412197D-1EC9-F736-4317-D2A49762E6F2}"/>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5" name="Нижний колонтитул 4">
            <a:extLst>
              <a:ext uri="{FF2B5EF4-FFF2-40B4-BE49-F238E27FC236}">
                <a16:creationId xmlns:a16="http://schemas.microsoft.com/office/drawing/2014/main" id="{61F0CD31-6D3C-86D0-57EF-C1A18B4D117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1692B92-F985-E7DC-8B18-712E685AAB09}"/>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210740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35EE26-80F1-F6F5-19EC-D22831B04EE7}"/>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93AC9DF0-4B5B-5D40-254B-A65F7EBA449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E3818C26-B0BB-DE4F-6108-0A682C2DAAC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8F631CA8-5BFD-8B51-6637-5F8E576C946C}"/>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6" name="Нижний колонтитул 5">
            <a:extLst>
              <a:ext uri="{FF2B5EF4-FFF2-40B4-BE49-F238E27FC236}">
                <a16:creationId xmlns:a16="http://schemas.microsoft.com/office/drawing/2014/main" id="{78C61FE5-7EFE-3DDA-9533-CFBE6C7C6676}"/>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E4225D76-5BBA-9EF0-82DC-6290C678F367}"/>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347457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9B867-76D9-F58F-CA43-1D5544D6DE7D}"/>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E9C9C231-6E2B-D0C5-E8F5-9CD54E2FE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D919AF1-C465-B0CF-0899-C4A1C340847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A138E01F-F086-B52C-4098-70DBAA3B2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544BD8C-2F8D-83D5-2730-A14F6FC9E6E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E0555802-C330-92D7-2AA6-0FFE2F7AD477}"/>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8" name="Нижний колонтитул 7">
            <a:extLst>
              <a:ext uri="{FF2B5EF4-FFF2-40B4-BE49-F238E27FC236}">
                <a16:creationId xmlns:a16="http://schemas.microsoft.com/office/drawing/2014/main" id="{028F2816-7CF1-91B5-CB36-3C2B8FEAF8C3}"/>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DB2A50AC-5D98-7730-D99F-D774B587A030}"/>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349716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B768A-A425-6390-89E6-4095B86DA8F7}"/>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A97E971B-ABB7-A932-51D1-87BE171E03F7}"/>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4" name="Нижний колонтитул 3">
            <a:extLst>
              <a:ext uri="{FF2B5EF4-FFF2-40B4-BE49-F238E27FC236}">
                <a16:creationId xmlns:a16="http://schemas.microsoft.com/office/drawing/2014/main" id="{01C1BF3B-9FC9-4DE4-6A27-D5B4122D23D2}"/>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6079F239-54FF-241D-C1A1-F38D9690A811}"/>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387584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2BD5A84-F620-847E-3528-870670DE9B49}"/>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3" name="Нижний колонтитул 2">
            <a:extLst>
              <a:ext uri="{FF2B5EF4-FFF2-40B4-BE49-F238E27FC236}">
                <a16:creationId xmlns:a16="http://schemas.microsoft.com/office/drawing/2014/main" id="{8A013608-1908-0C8E-DFB0-AA416A540DDB}"/>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9D6CEE17-C7D1-28EF-03D9-3165A51E275B}"/>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237397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CFC561-BBE4-D8C2-0AF4-D9CE266B1C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3E5DCBE6-8F7C-985D-A3E9-9B1B88E8B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F1635CA5-EA82-5C83-0391-50EEB6033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E1C253D-F984-9AFC-C062-9D8030812AE7}"/>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6" name="Нижний колонтитул 5">
            <a:extLst>
              <a:ext uri="{FF2B5EF4-FFF2-40B4-BE49-F238E27FC236}">
                <a16:creationId xmlns:a16="http://schemas.microsoft.com/office/drawing/2014/main" id="{71D80505-393D-FFA4-4707-F7FAD7A891FB}"/>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41D82B09-EFC9-6278-E0BC-C2E7489BFA26}"/>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25752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C80B-B49B-D7AD-0EB0-AE55379A70A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A9B8AC7A-E23F-9797-8474-23E2B558A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4242B8FC-335B-A31A-2257-E0E64325D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E1B7A89-A3BA-2CEF-FA9A-30025AEF268A}"/>
              </a:ext>
            </a:extLst>
          </p:cNvPr>
          <p:cNvSpPr>
            <a:spLocks noGrp="1"/>
          </p:cNvSpPr>
          <p:nvPr>
            <p:ph type="dt" sz="half" idx="10"/>
          </p:nvPr>
        </p:nvSpPr>
        <p:spPr/>
        <p:txBody>
          <a:bodyPr/>
          <a:lstStyle/>
          <a:p>
            <a:fld id="{F4EA8905-2B02-47D5-9B47-3618CE9C29AB}" type="datetimeFigureOut">
              <a:rPr lang="uk-UA" smtClean="0"/>
              <a:t>23.06.2025</a:t>
            </a:fld>
            <a:endParaRPr lang="uk-UA"/>
          </a:p>
        </p:txBody>
      </p:sp>
      <p:sp>
        <p:nvSpPr>
          <p:cNvPr id="6" name="Нижний колонтитул 5">
            <a:extLst>
              <a:ext uri="{FF2B5EF4-FFF2-40B4-BE49-F238E27FC236}">
                <a16:creationId xmlns:a16="http://schemas.microsoft.com/office/drawing/2014/main" id="{1D2F3627-417C-4617-638C-FA02565DDB7D}"/>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E326A11E-77F5-9532-82D4-017BF81D80F8}"/>
              </a:ext>
            </a:extLst>
          </p:cNvPr>
          <p:cNvSpPr>
            <a:spLocks noGrp="1"/>
          </p:cNvSpPr>
          <p:nvPr>
            <p:ph type="sldNum" sz="quarter" idx="12"/>
          </p:nvPr>
        </p:nvSpPr>
        <p:spPr/>
        <p:txBody>
          <a:bodyPr/>
          <a:lstStyle/>
          <a:p>
            <a:fld id="{B851DD37-75D7-4AE0-91C3-DD6EC7D2D771}" type="slidenum">
              <a:rPr lang="uk-UA" smtClean="0"/>
              <a:t>‹#›</a:t>
            </a:fld>
            <a:endParaRPr lang="uk-UA"/>
          </a:p>
        </p:txBody>
      </p:sp>
    </p:spTree>
    <p:extLst>
      <p:ext uri="{BB962C8B-B14F-4D97-AF65-F5344CB8AC3E}">
        <p14:creationId xmlns:p14="http://schemas.microsoft.com/office/powerpoint/2010/main" val="113220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F7D06D-0FAC-B3E8-8F0E-128870DEF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C7C7A799-54AE-DF2A-D009-9B2507331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A81D5AA-D35B-D16D-1834-33E7C1D3D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A8905-2B02-47D5-9B47-3618CE9C29AB}" type="datetimeFigureOut">
              <a:rPr lang="uk-UA" smtClean="0"/>
              <a:t>23.06.2025</a:t>
            </a:fld>
            <a:endParaRPr lang="uk-UA"/>
          </a:p>
        </p:txBody>
      </p:sp>
      <p:sp>
        <p:nvSpPr>
          <p:cNvPr id="5" name="Нижний колонтитул 4">
            <a:extLst>
              <a:ext uri="{FF2B5EF4-FFF2-40B4-BE49-F238E27FC236}">
                <a16:creationId xmlns:a16="http://schemas.microsoft.com/office/drawing/2014/main" id="{C09AA6AB-4DBE-B8A2-DD1F-DF756301C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F861F0E8-B298-00B9-0D6D-55708F5C0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1DD37-75D7-4AE0-91C3-DD6EC7D2D771}" type="slidenum">
              <a:rPr lang="uk-UA" smtClean="0"/>
              <a:t>‹#›</a:t>
            </a:fld>
            <a:endParaRPr lang="uk-UA"/>
          </a:p>
        </p:txBody>
      </p:sp>
    </p:spTree>
    <p:extLst>
      <p:ext uri="{BB962C8B-B14F-4D97-AF65-F5344CB8AC3E}">
        <p14:creationId xmlns:p14="http://schemas.microsoft.com/office/powerpoint/2010/main" val="96787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ia.slovoidilo.ua/media/infographics/17/168140/vplyv-vijny-na-zdorovya_ru_large.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zakon.rada.gov.ua/rada/show/2704-1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68370-D118-99A5-97ED-B754AA6DDC80}"/>
              </a:ext>
            </a:extLst>
          </p:cNvPr>
          <p:cNvSpPr>
            <a:spLocks noGrp="1"/>
          </p:cNvSpPr>
          <p:nvPr>
            <p:ph type="ctrTitle"/>
          </p:nvPr>
        </p:nvSpPr>
        <p:spPr>
          <a:xfrm>
            <a:off x="1524000" y="866774"/>
            <a:ext cx="9144000" cy="2095502"/>
          </a:xfrm>
        </p:spPr>
        <p:txBody>
          <a:bodyPr>
            <a:normAutofit fontScale="90000"/>
          </a:bodyPr>
          <a:lstStyle/>
          <a:p>
            <a:br>
              <a:rPr lang="uk-UA" b="1" dirty="0">
                <a:latin typeface="Times New Roman" panose="02020603050405020304" pitchFamily="18" charset="0"/>
                <a:cs typeface="Times New Roman" panose="02020603050405020304" pitchFamily="18" charset="0"/>
              </a:rPr>
            </a:b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Система охорони здоров</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я України</a:t>
            </a:r>
            <a:br>
              <a:rPr lang="uk-UA" dirty="0"/>
            </a:br>
            <a:endParaRPr lang="uk-UA" dirty="0"/>
          </a:p>
        </p:txBody>
      </p:sp>
      <p:sp>
        <p:nvSpPr>
          <p:cNvPr id="3" name="Подзаголовок 2">
            <a:extLst>
              <a:ext uri="{FF2B5EF4-FFF2-40B4-BE49-F238E27FC236}">
                <a16:creationId xmlns:a16="http://schemas.microsoft.com/office/drawing/2014/main" id="{C316D99E-E58E-E441-2DDB-59A200EADC0A}"/>
              </a:ext>
            </a:extLst>
          </p:cNvPr>
          <p:cNvSpPr>
            <a:spLocks noGrp="1"/>
          </p:cNvSpPr>
          <p:nvPr>
            <p:ph type="subTitle" idx="1"/>
          </p:nvPr>
        </p:nvSpPr>
        <p:spPr>
          <a:xfrm>
            <a:off x="2657475" y="3895724"/>
            <a:ext cx="7248525" cy="1362075"/>
          </a:xfrm>
        </p:spPr>
        <p:txBody>
          <a:bodyPr>
            <a:normAutofit/>
          </a:bodyPr>
          <a:lstStyle/>
          <a:p>
            <a:pPr>
              <a:lnSpc>
                <a:spcPct val="150000"/>
              </a:lnSpc>
            </a:pPr>
            <a:r>
              <a:rPr lang="uk-UA" sz="2800" b="1" dirty="0">
                <a:latin typeface="Times New Roman" panose="02020603050405020304" pitchFamily="18" charset="0"/>
                <a:cs typeface="Times New Roman" panose="02020603050405020304" pitchFamily="18" charset="0"/>
              </a:rPr>
              <a:t>ВЧОРА, СЬОГОДНІ, ЗАВТРА</a:t>
            </a:r>
          </a:p>
        </p:txBody>
      </p:sp>
    </p:spTree>
    <p:extLst>
      <p:ext uri="{BB962C8B-B14F-4D97-AF65-F5344CB8AC3E}">
        <p14:creationId xmlns:p14="http://schemas.microsoft.com/office/powerpoint/2010/main" val="180414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80E7428-EDE0-B51B-17D6-C809C1A6768B}"/>
              </a:ext>
            </a:extLst>
          </p:cNvPr>
          <p:cNvGraphicFramePr>
            <a:graphicFrameLocks noGrp="1"/>
          </p:cNvGraphicFramePr>
          <p:nvPr>
            <p:extLst>
              <p:ext uri="{D42A27DB-BD31-4B8C-83A1-F6EECF244321}">
                <p14:modId xmlns:p14="http://schemas.microsoft.com/office/powerpoint/2010/main" val="3265700839"/>
              </p:ext>
            </p:extLst>
          </p:nvPr>
        </p:nvGraphicFramePr>
        <p:xfrm>
          <a:off x="2190750" y="1114425"/>
          <a:ext cx="8362950" cy="1447800"/>
        </p:xfrm>
        <a:graphic>
          <a:graphicData uri="http://schemas.openxmlformats.org/drawingml/2006/table">
            <a:tbl>
              <a:tblPr/>
              <a:tblGrid>
                <a:gridCol w="8362950">
                  <a:extLst>
                    <a:ext uri="{9D8B030D-6E8A-4147-A177-3AD203B41FA5}">
                      <a16:colId xmlns:a16="http://schemas.microsoft.com/office/drawing/2014/main" val="805861183"/>
                    </a:ext>
                  </a:extLst>
                </a:gridCol>
              </a:tblGrid>
              <a:tr h="1447800">
                <a:tc>
                  <a:txBody>
                    <a:bodyPr/>
                    <a:lstStyle/>
                    <a:p>
                      <a:pPr algn="ctr" fontAlgn="t">
                        <a:spcBef>
                          <a:spcPts val="1500"/>
                        </a:spcBef>
                        <a:buNone/>
                      </a:pPr>
                      <a:r>
                        <a:rPr lang="uk-UA" sz="2000" b="1" i="1" u="none" strike="noStrike" dirty="0">
                          <a:effectLst/>
                          <a:latin typeface="Times New Roman" panose="02020603050405020304" pitchFamily="18" charset="0"/>
                          <a:cs typeface="Times New Roman" panose="02020603050405020304" pitchFamily="18" charset="0"/>
                        </a:rPr>
                        <a:t>ЗАКОН УКРАЇНИ</a:t>
                      </a:r>
                    </a:p>
                    <a:p>
                      <a:pPr algn="ctr" fontAlgn="t">
                        <a:spcBef>
                          <a:spcPts val="1500"/>
                        </a:spcBef>
                        <a:buNone/>
                      </a:pPr>
                      <a:r>
                        <a:rPr lang="ru-RU"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19 </a:t>
                      </a:r>
                      <a:r>
                        <a:rPr lang="ru-RU" sz="1800" b="1"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жовтня</a:t>
                      </a:r>
                      <a:r>
                        <a:rPr lang="ru-RU"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2017 року</a:t>
                      </a:r>
                      <a:br>
                        <a:rPr lang="ru-RU" dirty="0">
                          <a:latin typeface="Times New Roman" panose="02020603050405020304" pitchFamily="18" charset="0"/>
                          <a:cs typeface="Times New Roman" panose="02020603050405020304" pitchFamily="18" charset="0"/>
                        </a:rPr>
                      </a:br>
                      <a:r>
                        <a:rPr lang="ru-RU" sz="18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2168-VIII</a:t>
                      </a:r>
                      <a:endParaRPr lang="uk-UA" dirty="0">
                        <a:effectLst/>
                        <a:latin typeface="Times New Roman" panose="02020603050405020304" pitchFamily="18" charset="0"/>
                        <a:cs typeface="Times New Roman" panose="02020603050405020304" pitchFamily="18" charset="0"/>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1194071"/>
                  </a:ext>
                </a:extLst>
              </a:tr>
            </a:tbl>
          </a:graphicData>
        </a:graphic>
      </p:graphicFrame>
      <p:sp>
        <p:nvSpPr>
          <p:cNvPr id="3" name="Rectangle 1">
            <a:extLst>
              <a:ext uri="{FF2B5EF4-FFF2-40B4-BE49-F238E27FC236}">
                <a16:creationId xmlns:a16="http://schemas.microsoft.com/office/drawing/2014/main" id="{B7B87B64-950E-CAD6-E009-E507EE0F967F}"/>
              </a:ext>
            </a:extLst>
          </p:cNvPr>
          <p:cNvSpPr>
            <a:spLocks noChangeArrowheads="1"/>
          </p:cNvSpPr>
          <p:nvPr/>
        </p:nvSpPr>
        <p:spPr bwMode="auto">
          <a:xfrm>
            <a:off x="2666999" y="3539679"/>
            <a:ext cx="7734301"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32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Про державні фінансові гарантії медичного обслуговування населення</a:t>
            </a: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865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2BD8D-20D8-4A1D-332A-9E8416F2CE46}"/>
              </a:ext>
            </a:extLst>
          </p:cNvPr>
          <p:cNvSpPr>
            <a:spLocks noGrp="1"/>
          </p:cNvSpPr>
          <p:nvPr>
            <p:ph type="title"/>
          </p:nvPr>
        </p:nvSpPr>
        <p:spPr/>
        <p:txBody>
          <a:bodyPr>
            <a:normAutofit/>
          </a:bodyPr>
          <a:lstStyle/>
          <a:p>
            <a:pPr algn="ctr"/>
            <a:r>
              <a:rPr lang="uk-UA" sz="3200" b="1" dirty="0">
                <a:latin typeface="Times New Roman" panose="02020603050405020304" pitchFamily="18" charset="0"/>
                <a:cs typeface="Times New Roman" panose="02020603050405020304" pitchFamily="18" charset="0"/>
              </a:rPr>
              <a:t>ПЕРША ГЛОБАЛЬНА ПРОБЛЕМА</a:t>
            </a:r>
          </a:p>
        </p:txBody>
      </p:sp>
      <p:sp>
        <p:nvSpPr>
          <p:cNvPr id="3" name="Объект 2">
            <a:extLst>
              <a:ext uri="{FF2B5EF4-FFF2-40B4-BE49-F238E27FC236}">
                <a16:creationId xmlns:a16="http://schemas.microsoft.com/office/drawing/2014/main" id="{62F302B6-3987-43A9-F4F5-4ED14846EB12}"/>
              </a:ext>
            </a:extLst>
          </p:cNvPr>
          <p:cNvSpPr>
            <a:spLocks noGrp="1"/>
          </p:cNvSpPr>
          <p:nvPr>
            <p:ph idx="1"/>
          </p:nvPr>
        </p:nvSpPr>
        <p:spPr/>
        <p:txBody>
          <a:bodyPr/>
          <a:lstStyle/>
          <a:p>
            <a:endParaRPr lang="uk-UA" dirty="0"/>
          </a:p>
          <a:p>
            <a:endParaRPr lang="uk-UA" dirty="0"/>
          </a:p>
          <a:p>
            <a:pPr marL="0" indent="0" algn="ctr">
              <a:buNone/>
            </a:pPr>
            <a:r>
              <a:rPr lang="uk-UA" sz="3600" b="1" dirty="0">
                <a:latin typeface="Times New Roman" panose="02020603050405020304" pitchFamily="18" charset="0"/>
                <a:cs typeface="Times New Roman" panose="02020603050405020304" pitchFamily="18" charset="0"/>
              </a:rPr>
              <a:t>пандемія </a:t>
            </a:r>
            <a:r>
              <a:rPr lang="uk-UA" sz="3600" b="1" dirty="0" err="1">
                <a:latin typeface="Times New Roman" panose="02020603050405020304" pitchFamily="18" charset="0"/>
                <a:cs typeface="Times New Roman" panose="02020603050405020304" pitchFamily="18" charset="0"/>
              </a:rPr>
              <a:t>коронавірусної</a:t>
            </a:r>
            <a:r>
              <a:rPr lang="uk-UA" sz="3600" b="1" dirty="0">
                <a:latin typeface="Times New Roman" panose="02020603050405020304" pitchFamily="18" charset="0"/>
                <a:cs typeface="Times New Roman" panose="02020603050405020304" pitchFamily="18" charset="0"/>
              </a:rPr>
              <a:t> хвороби </a:t>
            </a:r>
            <a:r>
              <a:rPr lang="en-US" sz="3600" b="1" dirty="0">
                <a:latin typeface="Times New Roman" panose="02020603050405020304" pitchFamily="18" charset="0"/>
                <a:cs typeface="Times New Roman" panose="02020603050405020304" pitchFamily="18" charset="0"/>
              </a:rPr>
              <a:t>COVID-19</a:t>
            </a: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78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Через війну українці зіткнуться з ментальним виснаженням, посттравматичними стресовими розладами. Крім того, частіше зустрічатимуться серцево-судинні та онкологічні захворювання.">
            <a:hlinkClick r:id="rId3"/>
            <a:extLst>
              <a:ext uri="{FF2B5EF4-FFF2-40B4-BE49-F238E27FC236}">
                <a16:creationId xmlns:a16="http://schemas.microsoft.com/office/drawing/2014/main" id="{F7066B65-EA51-4E18-9EA9-BBEFBBD8FBD1}"/>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24948" y="506896"/>
            <a:ext cx="10575235" cy="6089426"/>
          </a:xfrm>
          <a:prstGeom prst="rect">
            <a:avLst/>
          </a:prstGeom>
          <a:noFill/>
          <a:ln>
            <a:noFill/>
          </a:ln>
        </p:spPr>
      </p:pic>
    </p:spTree>
    <p:extLst>
      <p:ext uri="{BB962C8B-B14F-4D97-AF65-F5344CB8AC3E}">
        <p14:creationId xmlns:p14="http://schemas.microsoft.com/office/powerpoint/2010/main" val="85707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3CA64-D2D5-5175-36A1-33E0558F7757}"/>
              </a:ext>
            </a:extLst>
          </p:cNvPr>
          <p:cNvSpPr>
            <a:spLocks noGrp="1"/>
          </p:cNvSpPr>
          <p:nvPr>
            <p:ph type="title"/>
          </p:nvPr>
        </p:nvSpPr>
        <p:spPr/>
        <p:txBody>
          <a:bodyPr>
            <a:normAutofit/>
          </a:bodyPr>
          <a:lstStyle/>
          <a:p>
            <a:pPr algn="ctr"/>
            <a:r>
              <a:rPr lang="uk-UA" sz="2400" b="1" dirty="0">
                <a:solidFill>
                  <a:srgbClr val="FF0000"/>
                </a:solidFill>
                <a:latin typeface="Times New Roman" panose="02020603050405020304" pitchFamily="18" charset="0"/>
                <a:cs typeface="Times New Roman" panose="02020603050405020304" pitchFamily="18" charset="0"/>
              </a:rPr>
              <a:t>ГОЛОВНІ ПРОБЛЕМИ, ЩО ВИКЛИКАНІ ВІЙНОЮ</a:t>
            </a:r>
          </a:p>
        </p:txBody>
      </p:sp>
      <p:sp>
        <p:nvSpPr>
          <p:cNvPr id="3" name="Объект 2">
            <a:extLst>
              <a:ext uri="{FF2B5EF4-FFF2-40B4-BE49-F238E27FC236}">
                <a16:creationId xmlns:a16="http://schemas.microsoft.com/office/drawing/2014/main" id="{1F00E1F3-580A-7335-5960-CF76867AA700}"/>
              </a:ext>
            </a:extLst>
          </p:cNvPr>
          <p:cNvSpPr>
            <a:spLocks noGrp="1"/>
          </p:cNvSpPr>
          <p:nvPr>
            <p:ph idx="1"/>
          </p:nvPr>
        </p:nvSpPr>
        <p:spPr/>
        <p:txBody>
          <a:bodyPr/>
          <a:lstStyle/>
          <a:p>
            <a:endParaRPr lang="uk-UA" dirty="0"/>
          </a:p>
          <a:p>
            <a:pPr marL="0" indent="0" algn="ctr">
              <a:buNone/>
            </a:pPr>
            <a:r>
              <a:rPr lang="uk-UA" sz="3200" b="1" dirty="0">
                <a:latin typeface="Times New Roman" panose="02020603050405020304" pitchFamily="18" charset="0"/>
                <a:cs typeface="Times New Roman" panose="02020603050405020304" pitchFamily="18" charset="0"/>
              </a:rPr>
              <a:t>ПОСТРАВМАТИЧНИЙ СТРЕСОВИЙ РОЗЛАД: </a:t>
            </a:r>
          </a:p>
          <a:p>
            <a:pPr marL="0" indent="0" algn="ctr">
              <a:buNone/>
            </a:pPr>
            <a:r>
              <a:rPr lang="uk-UA" sz="3200" b="1" dirty="0">
                <a:latin typeface="Times New Roman" panose="02020603050405020304" pitchFamily="18" charset="0"/>
                <a:cs typeface="Times New Roman" panose="02020603050405020304" pitchFamily="18" charset="0"/>
              </a:rPr>
              <a:t>ПОРУШЕННЯ ПСИХІКИ ТА ПОВЕДІНКИ</a:t>
            </a:r>
          </a:p>
          <a:p>
            <a:pPr marL="0" indent="0" algn="ctr">
              <a:buNone/>
            </a:pPr>
            <a:endParaRPr lang="uk-UA" sz="3200" dirty="0">
              <a:latin typeface="Times New Roman" panose="02020603050405020304" pitchFamily="18" charset="0"/>
              <a:cs typeface="Times New Roman" panose="02020603050405020304" pitchFamily="18" charset="0"/>
            </a:endParaRPr>
          </a:p>
          <a:p>
            <a:pPr marL="0" indent="0" algn="ctr">
              <a:buNone/>
            </a:pPr>
            <a:r>
              <a:rPr lang="uk-UA" sz="3200" b="1" dirty="0">
                <a:latin typeface="Times New Roman" panose="02020603050405020304" pitchFamily="18" charset="0"/>
                <a:cs typeface="Times New Roman" panose="02020603050405020304" pitchFamily="18" charset="0"/>
              </a:rPr>
              <a:t>ЗНИЖЕННЯ РІВНЯ ВІДПОВІДАЛЬНОГО СТАВЛЕННЯ ДО ОСОБИСТОГО ЗДОРОВ</a:t>
            </a:r>
            <a:r>
              <a:rPr lang="en-US" sz="3200" b="1" dirty="0">
                <a:latin typeface="Times New Roman" panose="02020603050405020304" pitchFamily="18" charset="0"/>
                <a:cs typeface="Times New Roman" panose="02020603050405020304" pitchFamily="18" charset="0"/>
              </a:rPr>
              <a:t>’</a:t>
            </a:r>
            <a:r>
              <a:rPr lang="uk-UA" sz="3200" b="1" dirty="0">
                <a:latin typeface="Times New Roman" panose="02020603050405020304" pitchFamily="18" charset="0"/>
                <a:cs typeface="Times New Roman" panose="02020603050405020304" pitchFamily="18" charset="0"/>
              </a:rPr>
              <a:t>Я</a:t>
            </a: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uk-UA" sz="3200" b="1" dirty="0">
                <a:latin typeface="Times New Roman" panose="02020603050405020304" pitchFamily="18" charset="0"/>
                <a:cs typeface="Times New Roman" panose="02020603050405020304" pitchFamily="18" charset="0"/>
              </a:rPr>
              <a:t>ДЕМОГРАФІЧНА КРИЗА</a:t>
            </a:r>
            <a:endParaRPr lang="en-US" sz="3200" b="1" dirty="0">
              <a:latin typeface="Times New Roman" panose="02020603050405020304" pitchFamily="18" charset="0"/>
              <a:cs typeface="Times New Roman" panose="02020603050405020304" pitchFamily="18" charset="0"/>
            </a:endParaRPr>
          </a:p>
          <a:p>
            <a:pPr marL="0" indent="0" algn="ctr">
              <a:buNone/>
            </a:pPr>
            <a:endParaRPr lang="en-US" sz="3200" b="1" dirty="0">
              <a:latin typeface="Times New Roman" panose="02020603050405020304" pitchFamily="18" charset="0"/>
              <a:cs typeface="Times New Roman" panose="02020603050405020304" pitchFamily="18" charset="0"/>
            </a:endParaRPr>
          </a:p>
          <a:p>
            <a:pPr marL="0" indent="0" algn="ctr">
              <a:buNone/>
            </a:pP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17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3362BD-E984-4D32-9C17-B1DA5C760824}"/>
              </a:ext>
            </a:extLst>
          </p:cNvPr>
          <p:cNvSpPr>
            <a:spLocks noGrp="1"/>
          </p:cNvSpPr>
          <p:nvPr>
            <p:ph type="title"/>
          </p:nvPr>
        </p:nvSpPr>
        <p:spPr>
          <a:xfrm>
            <a:off x="838200" y="285750"/>
            <a:ext cx="10515600" cy="866776"/>
          </a:xfrm>
        </p:spPr>
        <p:txBody>
          <a:bodyPr/>
          <a:lstStyle/>
          <a:p>
            <a:pPr algn="ctr"/>
            <a:r>
              <a:rPr lang="uk-UA" sz="2800" b="1" dirty="0">
                <a:latin typeface="Times New Roman" panose="02020603050405020304" pitchFamily="18" charset="0"/>
                <a:cs typeface="Times New Roman" panose="02020603050405020304" pitchFamily="18" charset="0"/>
              </a:rPr>
              <a:t>ОСНОВНІ ВИКЛИКИ ГРОМАДСЬКОГО </a:t>
            </a:r>
            <a:r>
              <a:rPr lang="ru-RU" sz="2800" b="1" dirty="0">
                <a:latin typeface="Times New Roman" panose="02020603050405020304" pitchFamily="18" charset="0"/>
                <a:cs typeface="Times New Roman" panose="02020603050405020304" pitchFamily="18" charset="0"/>
              </a:rPr>
              <a:t>ЗДОРОВ’Я </a:t>
            </a: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E578D819-F4FD-44AA-B493-414D8B228292}"/>
              </a:ext>
            </a:extLst>
          </p:cNvPr>
          <p:cNvSpPr>
            <a:spLocks noGrp="1"/>
          </p:cNvSpPr>
          <p:nvPr>
            <p:ph idx="1"/>
          </p:nvPr>
        </p:nvSpPr>
        <p:spPr>
          <a:xfrm>
            <a:off x="561975" y="1268760"/>
            <a:ext cx="10972799" cy="5132040"/>
          </a:xfrm>
        </p:spPr>
        <p:txBody>
          <a:bodyPr>
            <a:normAutofit fontScale="92500" lnSpcReduction="10000"/>
          </a:bodyPr>
          <a:lstStyle/>
          <a:p>
            <a:pPr algn="just">
              <a:spcBef>
                <a:spcPts val="1200"/>
              </a:spcBef>
            </a:pPr>
            <a:r>
              <a:rPr lang="ru-RU" dirty="0" err="1">
                <a:latin typeface="Times New Roman" panose="02020603050405020304" pitchFamily="18" charset="0"/>
                <a:cs typeface="Times New Roman" panose="02020603050405020304" pitchFamily="18" charset="0"/>
              </a:rPr>
              <a:t>Значне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погіршення</a:t>
            </a:r>
            <a:r>
              <a:rPr lang="ru-RU" dirty="0">
                <a:latin typeface="Times New Roman" panose="02020603050405020304" pitchFamily="18" charset="0"/>
                <a:cs typeface="Times New Roman" panose="02020603050405020304" pitchFamily="18" charset="0"/>
              </a:rPr>
              <a:t> стану </a:t>
            </a:r>
            <a:r>
              <a:rPr lang="ru-RU" dirty="0" err="1">
                <a:latin typeface="Times New Roman" panose="02020603050405020304" pitchFamily="18" charset="0"/>
                <a:cs typeface="Times New Roman" panose="02020603050405020304" pitchFamily="18" charset="0"/>
              </a:rPr>
              <a:t>здоров’я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прогностично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подальшим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зниженням</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втраті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необхідну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медичну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є причиною </a:t>
            </a:r>
            <a:r>
              <a:rPr lang="ru-RU" dirty="0" err="1">
                <a:latin typeface="Times New Roman" panose="02020603050405020304" pitchFamily="18" charset="0"/>
                <a:cs typeface="Times New Roman" panose="02020603050405020304" pitchFamily="18" charset="0"/>
              </a:rPr>
              <a:t>високого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передчасної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смертності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інвалідизації</a:t>
            </a:r>
            <a:endParaRPr lang="ru-RU" dirty="0">
              <a:latin typeface="Times New Roman" panose="02020603050405020304" pitchFamily="18" charset="0"/>
              <a:cs typeface="Times New Roman" panose="02020603050405020304" pitchFamily="18" charset="0"/>
            </a:endParaRPr>
          </a:p>
          <a:p>
            <a:pPr algn="just">
              <a:spcBef>
                <a:spcPts val="1200"/>
              </a:spcBef>
            </a:pPr>
            <a:r>
              <a:rPr lang="ru-RU" dirty="0" err="1">
                <a:latin typeface="Times New Roman" panose="02020603050405020304" pitchFamily="18" charset="0"/>
                <a:cs typeface="Times New Roman" panose="02020603050405020304" pitchFamily="18" charset="0"/>
              </a:rPr>
              <a:t>Значні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міграційні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процеси</a:t>
            </a:r>
            <a:endParaRPr lang="ru-RU" dirty="0">
              <a:latin typeface="Times New Roman" panose="02020603050405020304" pitchFamily="18" charset="0"/>
              <a:cs typeface="Times New Roman" panose="02020603050405020304" pitchFamily="18" charset="0"/>
            </a:endParaRPr>
          </a:p>
          <a:p>
            <a:pPr algn="just">
              <a:spcBef>
                <a:spcPts val="1200"/>
              </a:spcBef>
            </a:pPr>
            <a:r>
              <a:rPr lang="ru-RU" dirty="0" err="1">
                <a:latin typeface="Times New Roman" panose="02020603050405020304" pitchFamily="18" charset="0"/>
                <a:cs typeface="Times New Roman" panose="02020603050405020304" pitchFamily="18" charset="0"/>
              </a:rPr>
              <a:t>Зменшення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частки</a:t>
            </a:r>
            <a:r>
              <a:rPr lang="ru-RU" dirty="0">
                <a:latin typeface="Times New Roman" panose="02020603050405020304" pitchFamily="18" charset="0"/>
                <a:cs typeface="Times New Roman" panose="02020603050405020304" pitchFamily="18" charset="0"/>
              </a:rPr>
              <a:t> молодого </a:t>
            </a:r>
            <a:r>
              <a:rPr lang="ru-RU" dirty="0" err="1">
                <a:latin typeface="Times New Roman" panose="02020603050405020304" pitchFamily="18" charset="0"/>
                <a:cs typeface="Times New Roman" panose="02020603050405020304" pitchFamily="18" charset="0"/>
              </a:rPr>
              <a:t>населення</a:t>
            </a:r>
            <a:endParaRPr lang="ru-RU" dirty="0">
              <a:latin typeface="Times New Roman" panose="02020603050405020304" pitchFamily="18" charset="0"/>
              <a:cs typeface="Times New Roman" panose="02020603050405020304" pitchFamily="18" charset="0"/>
            </a:endParaRPr>
          </a:p>
          <a:p>
            <a:pPr algn="just">
              <a:spcBef>
                <a:spcPts val="1200"/>
              </a:spcBef>
            </a:pPr>
            <a:r>
              <a:rPr lang="ru-RU" dirty="0" err="1">
                <a:latin typeface="Times New Roman" panose="02020603050405020304" pitchFamily="18" charset="0"/>
                <a:cs typeface="Times New Roman" panose="02020603050405020304" pitchFamily="18" charset="0"/>
              </a:rPr>
              <a:t>Збільшення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обігу</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вживання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психоактивних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речовин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прогнозоване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зростання</a:t>
            </a:r>
            <a:r>
              <a:rPr lang="ru-RU" dirty="0">
                <a:latin typeface="Times New Roman" panose="02020603050405020304" pitchFamily="18" charset="0"/>
                <a:cs typeface="Times New Roman" panose="02020603050405020304" pitchFamily="18" charset="0"/>
              </a:rPr>
              <a:t> через 5-7 </a:t>
            </a:r>
            <a:r>
              <a:rPr lang="ru-RU" dirty="0" err="1">
                <a:latin typeface="Times New Roman" panose="02020603050405020304" pitchFamily="18" charset="0"/>
                <a:cs typeface="Times New Roman" panose="02020603050405020304" pitchFamily="18" charset="0"/>
              </a:rPr>
              <a:t>років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наркотичної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алкогольної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залежностей</a:t>
            </a:r>
            <a:endParaRPr lang="ru-RU" dirty="0">
              <a:latin typeface="Times New Roman" panose="02020603050405020304" pitchFamily="18" charset="0"/>
              <a:cs typeface="Times New Roman" panose="02020603050405020304" pitchFamily="18" charset="0"/>
            </a:endParaRPr>
          </a:p>
          <a:p>
            <a:pPr algn="just">
              <a:spcBef>
                <a:spcPts val="1200"/>
              </a:spcBef>
            </a:pPr>
            <a:r>
              <a:rPr lang="ru-RU" dirty="0" err="1">
                <a:latin typeface="Times New Roman" panose="02020603050405020304" pitchFamily="18" charset="0"/>
                <a:cs typeface="Times New Roman" panose="02020603050405020304" pitchFamily="18" charset="0"/>
              </a:rPr>
              <a:t>Неконтрольована</a:t>
            </a:r>
            <a:r>
              <a:rPr lang="ru-RU" dirty="0">
                <a:latin typeface="Times New Roman" panose="02020603050405020304" pitchFamily="18" charset="0"/>
                <a:cs typeface="Times New Roman" panose="02020603050405020304" pitchFamily="18" charset="0"/>
              </a:rPr>
              <a:t> велика </a:t>
            </a:r>
            <a:r>
              <a:rPr lang="ru-RU" dirty="0" err="1">
                <a:latin typeface="Times New Roman" panose="02020603050405020304" pitchFamily="18" charset="0"/>
                <a:cs typeface="Times New Roman" panose="02020603050405020304" pitchFamily="18" charset="0"/>
              </a:rPr>
              <a:t>кількість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зброї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endParaRPr lang="ru-RU" dirty="0">
              <a:latin typeface="Times New Roman" panose="02020603050405020304" pitchFamily="18" charset="0"/>
              <a:cs typeface="Times New Roman" panose="02020603050405020304" pitchFamily="18" charset="0"/>
            </a:endParaRPr>
          </a:p>
          <a:p>
            <a:pPr algn="just">
              <a:spcBef>
                <a:spcPts val="1200"/>
              </a:spcBef>
            </a:pPr>
            <a:r>
              <a:rPr lang="uk-UA" dirty="0">
                <a:latin typeface="Times New Roman" panose="02020603050405020304" pitchFamily="18" charset="0"/>
                <a:cs typeface="Times New Roman" panose="02020603050405020304" pitchFamily="18" charset="0"/>
              </a:rPr>
              <a:t>Психічне здоров’я (в тому числі віддалені наслідки) стає однією з найважливіших проблем, високий рівень поширення ПТСР</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1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3362BD-E984-4D32-9C17-B1DA5C760824}"/>
              </a:ext>
            </a:extLst>
          </p:cNvPr>
          <p:cNvSpPr>
            <a:spLocks noGrp="1"/>
          </p:cNvSpPr>
          <p:nvPr>
            <p:ph type="title"/>
          </p:nvPr>
        </p:nvSpPr>
        <p:spPr>
          <a:xfrm>
            <a:off x="838200" y="365125"/>
            <a:ext cx="10515600" cy="796925"/>
          </a:xfrm>
        </p:spPr>
        <p:txBody>
          <a:bodyPr>
            <a:normAutofit/>
          </a:bodyPr>
          <a:lstStyle/>
          <a:p>
            <a:pPr algn="ctr"/>
            <a:r>
              <a:rPr lang="uk-UA" sz="2800" b="1" dirty="0">
                <a:latin typeface="Times New Roman" panose="02020603050405020304" pitchFamily="18" charset="0"/>
                <a:cs typeface="Times New Roman" panose="02020603050405020304" pitchFamily="18" charset="0"/>
              </a:rPr>
              <a:t>ОСНОВНІ ВИКЛИКИ ГРОМАДСЬКОГО </a:t>
            </a:r>
            <a:r>
              <a:rPr lang="ru-RU" sz="2800" b="1" dirty="0">
                <a:latin typeface="Times New Roman" panose="02020603050405020304" pitchFamily="18" charset="0"/>
                <a:cs typeface="Times New Roman" panose="02020603050405020304" pitchFamily="18" charset="0"/>
              </a:rPr>
              <a:t>ЗДОРОВ’Я </a:t>
            </a: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E578D819-F4FD-44AA-B493-414D8B228292}"/>
              </a:ext>
            </a:extLst>
          </p:cNvPr>
          <p:cNvSpPr>
            <a:spLocks noGrp="1"/>
          </p:cNvSpPr>
          <p:nvPr>
            <p:ph idx="1"/>
          </p:nvPr>
        </p:nvSpPr>
        <p:spPr>
          <a:xfrm>
            <a:off x="247649" y="1333500"/>
            <a:ext cx="11229975" cy="4923284"/>
          </a:xfrm>
        </p:spPr>
        <p:txBody>
          <a:bodyPr>
            <a:normAutofit lnSpcReduction="10000"/>
          </a:bodyPr>
          <a:lstStyle/>
          <a:p>
            <a:pPr indent="314325" algn="just"/>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Постаріння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хвороби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вікову</a:t>
            </a:r>
            <a:r>
              <a:rPr lang="ru-RU" dirty="0">
                <a:latin typeface="Times New Roman" panose="02020603050405020304" pitchFamily="18" charset="0"/>
                <a:cs typeface="Times New Roman" panose="02020603050405020304" pitchFamily="18" charset="0"/>
              </a:rPr>
              <a:t> структуру,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зустрічатися</a:t>
            </a:r>
            <a:r>
              <a:rPr lang="ru-RU" dirty="0">
                <a:latin typeface="Times New Roman" panose="02020603050405020304" pitchFamily="18" charset="0"/>
                <a:cs typeface="Times New Roman" panose="02020603050405020304" pitchFamily="18" charset="0"/>
              </a:rPr>
              <a:t> на 10-15 </a:t>
            </a:r>
            <a:r>
              <a:rPr lang="ru-RU" dirty="0" err="1">
                <a:latin typeface="Times New Roman" panose="02020603050405020304" pitchFamily="18" charset="0"/>
                <a:cs typeface="Times New Roman" panose="02020603050405020304" pitchFamily="18" charset="0"/>
              </a:rPr>
              <a:t>років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раніше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війни</a:t>
            </a:r>
            <a:endParaRPr lang="ru-RU" dirty="0">
              <a:latin typeface="Times New Roman" panose="02020603050405020304" pitchFamily="18" charset="0"/>
              <a:cs typeface="Times New Roman" panose="02020603050405020304" pitchFamily="18" charset="0"/>
            </a:endParaRPr>
          </a:p>
          <a:p>
            <a:pPr indent="314325" algn="just"/>
            <a:r>
              <a:rPr lang="ru-RU" dirty="0" err="1">
                <a:latin typeface="Times New Roman" panose="02020603050405020304" pitchFamily="18" charset="0"/>
                <a:cs typeface="Times New Roman" panose="02020603050405020304" pitchFamily="18" charset="0"/>
              </a:rPr>
              <a:t>Збільшення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суіцидів</a:t>
            </a:r>
            <a:r>
              <a:rPr lang="ru-RU" dirty="0">
                <a:latin typeface="Times New Roman" panose="02020603050405020304" pitchFamily="18" charset="0"/>
                <a:cs typeface="Times New Roman" panose="02020603050405020304" pitchFamily="18" charset="0"/>
              </a:rPr>
              <a:t> </a:t>
            </a:r>
          </a:p>
          <a:p>
            <a:pPr indent="314325" algn="just"/>
            <a:r>
              <a:rPr lang="ru-RU" dirty="0" err="1">
                <a:latin typeface="Times New Roman" panose="02020603050405020304" pitchFamily="18" charset="0"/>
                <a:cs typeface="Times New Roman" panose="02020603050405020304" pitchFamily="18" charset="0"/>
              </a:rPr>
              <a:t>Високий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інвалідизації</a:t>
            </a:r>
            <a:r>
              <a:rPr lang="ru-RU" dirty="0">
                <a:latin typeface="Times New Roman" panose="02020603050405020304" pitchFamily="18" charset="0"/>
                <a:cs typeface="Times New Roman" panose="02020603050405020304" pitchFamily="18" charset="0"/>
              </a:rPr>
              <a:t> молодого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та </a:t>
            </a:r>
            <a:r>
              <a:rPr lang="uk-UA" dirty="0">
                <a:latin typeface="Times New Roman" panose="02020603050405020304" pitchFamily="18" charset="0"/>
                <a:cs typeface="Times New Roman" panose="02020603050405020304" pitchFamily="18" charset="0"/>
              </a:rPr>
              <a:t>пов'язані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цим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психологічні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проблеми</a:t>
            </a:r>
            <a:endParaRPr lang="ru-RU" dirty="0">
              <a:latin typeface="Times New Roman" panose="02020603050405020304" pitchFamily="18" charset="0"/>
              <a:cs typeface="Times New Roman" panose="02020603050405020304" pitchFamily="18" charset="0"/>
            </a:endParaRPr>
          </a:p>
          <a:p>
            <a:pPr indent="314325" algn="just"/>
            <a:r>
              <a:rPr lang="ru-RU" dirty="0" err="1">
                <a:latin typeface="Times New Roman" panose="02020603050405020304" pitchFamily="18" charset="0"/>
                <a:cs typeface="Times New Roman" panose="02020603050405020304" pitchFamily="18" charset="0"/>
              </a:rPr>
              <a:t>Збільшення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розлучень</a:t>
            </a:r>
            <a:endParaRPr lang="ru-RU" dirty="0">
              <a:latin typeface="Times New Roman" panose="02020603050405020304" pitchFamily="18" charset="0"/>
              <a:cs typeface="Times New Roman" panose="02020603050405020304" pitchFamily="18" charset="0"/>
            </a:endParaRPr>
          </a:p>
          <a:p>
            <a:pPr indent="314325" algn="just"/>
            <a:r>
              <a:rPr lang="ru-RU" dirty="0" err="1">
                <a:latin typeface="Times New Roman" panose="02020603050405020304" pitchFamily="18" charset="0"/>
                <a:cs typeface="Times New Roman" panose="02020603050405020304" pitchFamily="18" charset="0"/>
              </a:rPr>
              <a:t>Погіршення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-за нехватки </a:t>
            </a:r>
            <a:r>
              <a:rPr lang="ru-RU" dirty="0" err="1">
                <a:latin typeface="Times New Roman" panose="02020603050405020304" pitchFamily="18" charset="0"/>
                <a:cs typeface="Times New Roman" panose="02020603050405020304" pitchFamily="18" charset="0"/>
              </a:rPr>
              <a:t>медичних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кадрів</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зруйнованої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інфраструктури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охорони</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здоров’я </a:t>
            </a:r>
          </a:p>
          <a:p>
            <a:pPr indent="314325" algn="just"/>
            <a:r>
              <a:rPr lang="ru-RU" dirty="0" err="1">
                <a:latin typeface="Times New Roman" panose="02020603050405020304" pitchFamily="18" charset="0"/>
                <a:cs typeface="Times New Roman" panose="02020603050405020304" pitchFamily="18" charset="0"/>
              </a:rPr>
              <a:t>Відсутність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об’єктивних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статистичних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про стан </a:t>
            </a:r>
            <a:r>
              <a:rPr lang="ru-RU" dirty="0" err="1">
                <a:latin typeface="Times New Roman" panose="02020603050405020304" pitchFamily="18" charset="0"/>
                <a:cs typeface="Times New Roman" panose="02020603050405020304" pitchFamily="18" charset="0"/>
              </a:rPr>
              <a:t>здоров’я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endParaRPr lang="ru-RU" dirty="0">
              <a:latin typeface="Times New Roman" panose="02020603050405020304" pitchFamily="18" charset="0"/>
              <a:cs typeface="Times New Roman" panose="02020603050405020304" pitchFamily="18" charset="0"/>
            </a:endParaRPr>
          </a:p>
          <a:p>
            <a:pPr indent="314325" algn="just"/>
            <a:r>
              <a:rPr lang="ru-RU" dirty="0" err="1">
                <a:latin typeface="Times New Roman" panose="02020603050405020304" pitchFamily="18" charset="0"/>
                <a:cs typeface="Times New Roman" panose="02020603050405020304" pitchFamily="18" charset="0"/>
              </a:rPr>
              <a:t>Можлива</a:t>
            </a:r>
            <a:r>
              <a:rPr lang="ru-RU" dirty="0">
                <a:latin typeface="Times New Roman" panose="02020603050405020304" pitchFamily="18" charset="0"/>
                <a:cs typeface="Times New Roman" panose="02020603050405020304" pitchFamily="18" charset="0"/>
              </a:rPr>
              <a:t> криза в </a:t>
            </a:r>
            <a:r>
              <a:rPr lang="ru-RU" dirty="0" err="1">
                <a:latin typeface="Times New Roman" panose="02020603050405020304" pitchFamily="18" charset="0"/>
                <a:cs typeface="Times New Roman" panose="02020603050405020304" pitchFamily="18" charset="0"/>
              </a:rPr>
              <a:t>сфері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охорони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здоров’я</a:t>
            </a:r>
            <a:endParaRPr lang="ru-RU"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69000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9FA1B-187A-5B43-7377-93D98EDE7AD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AB0CC4-F7FF-F4B5-9538-154E65070FD6}"/>
              </a:ext>
            </a:extLst>
          </p:cNvPr>
          <p:cNvSpPr>
            <a:spLocks noGrp="1"/>
          </p:cNvSpPr>
          <p:nvPr>
            <p:ph type="title"/>
          </p:nvPr>
        </p:nvSpPr>
        <p:spPr>
          <a:xfrm>
            <a:off x="1971937" y="421365"/>
            <a:ext cx="7620000" cy="850106"/>
          </a:xfrm>
        </p:spPr>
        <p:txBody>
          <a:bodyPr>
            <a:normAutofit fontScale="90000"/>
          </a:bodyPr>
          <a:lstStyle/>
          <a:p>
            <a:pPr algn="ctr"/>
            <a:r>
              <a:rPr lang="ru-RU" sz="3200" b="1" dirty="0" err="1">
                <a:solidFill>
                  <a:srgbClr val="1F497D"/>
                </a:solidFill>
                <a:latin typeface="Cambria"/>
              </a:rPr>
              <a:t>Критичні</a:t>
            </a:r>
            <a:r>
              <a:rPr lang="ru-RU" sz="3200" b="1" dirty="0">
                <a:solidFill>
                  <a:srgbClr val="1F497D"/>
                </a:solidFill>
                <a:latin typeface="Cambria"/>
              </a:rPr>
              <a:t> </a:t>
            </a:r>
            <a:r>
              <a:rPr lang="ru-RU" sz="3200" b="1" dirty="0" err="1">
                <a:solidFill>
                  <a:srgbClr val="1F497D"/>
                </a:solidFill>
                <a:latin typeface="Cambria"/>
              </a:rPr>
              <a:t>наслідки</a:t>
            </a:r>
            <a:r>
              <a:rPr lang="ru-RU" sz="3200" b="1" dirty="0">
                <a:solidFill>
                  <a:srgbClr val="1F497D"/>
                </a:solidFill>
                <a:latin typeface="Cambria"/>
              </a:rPr>
              <a:t> для </a:t>
            </a:r>
            <a:r>
              <a:rPr lang="ru-RU" sz="3200" b="1" dirty="0" err="1">
                <a:solidFill>
                  <a:srgbClr val="1F497D"/>
                </a:solidFill>
                <a:latin typeface="Cambria"/>
              </a:rPr>
              <a:t>психічного</a:t>
            </a:r>
            <a:r>
              <a:rPr lang="ru-RU" sz="3200" b="1" dirty="0">
                <a:solidFill>
                  <a:srgbClr val="1F497D"/>
                </a:solidFill>
                <a:latin typeface="Cambria"/>
              </a:rPr>
              <a:t> </a:t>
            </a:r>
            <a:r>
              <a:rPr lang="ru-RU" sz="3200" b="1" dirty="0" err="1">
                <a:solidFill>
                  <a:srgbClr val="1F497D"/>
                </a:solidFill>
                <a:latin typeface="Cambria"/>
              </a:rPr>
              <a:t>здоров'я</a:t>
            </a:r>
            <a:r>
              <a:rPr lang="ru-RU" sz="3200" b="1" dirty="0">
                <a:solidFill>
                  <a:srgbClr val="1F497D"/>
                </a:solidFill>
                <a:latin typeface="Cambria"/>
              </a:rPr>
              <a:t> </a:t>
            </a:r>
            <a:endParaRPr lang="uk-UA" sz="3200" b="1" dirty="0">
              <a:solidFill>
                <a:srgbClr val="1F497D"/>
              </a:solidFill>
              <a:latin typeface="Cambria"/>
            </a:endParaRPr>
          </a:p>
        </p:txBody>
      </p:sp>
      <p:sp>
        <p:nvSpPr>
          <p:cNvPr id="3" name="Місце для вмісту 2">
            <a:extLst>
              <a:ext uri="{FF2B5EF4-FFF2-40B4-BE49-F238E27FC236}">
                <a16:creationId xmlns:a16="http://schemas.microsoft.com/office/drawing/2014/main" id="{547A6EC9-85A0-EF36-D4C2-3D40A56A5869}"/>
              </a:ext>
            </a:extLst>
          </p:cNvPr>
          <p:cNvSpPr>
            <a:spLocks noGrp="1"/>
          </p:cNvSpPr>
          <p:nvPr>
            <p:ph idx="1"/>
          </p:nvPr>
        </p:nvSpPr>
        <p:spPr>
          <a:xfrm>
            <a:off x="675861" y="1600200"/>
            <a:ext cx="10803835" cy="4919870"/>
          </a:xfrm>
        </p:spPr>
        <p:txBody>
          <a:bodyPr>
            <a:normAutofit fontScale="92500" lnSpcReduction="10000"/>
          </a:bodyPr>
          <a:lstStyle/>
          <a:p>
            <a:pPr algn="just">
              <a:spcBef>
                <a:spcPts val="1200"/>
              </a:spcBef>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Професійна допомога знадобиться близько 15 мільйонам громадян України </a:t>
            </a:r>
          </a:p>
          <a:p>
            <a:pPr algn="just">
              <a:spcBef>
                <a:spcPts val="1200"/>
              </a:spcBef>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3-4 мільйонам потрібно буде провести медикаментозне лікування  </a:t>
            </a:r>
          </a:p>
          <a:p>
            <a:pPr algn="just">
              <a:spcBef>
                <a:spcPts val="1200"/>
              </a:spcBef>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У 20-30% осіб, які пережили травматичні події, може розвинутись посттравматичний стресовий розлад (ПТСР)  </a:t>
            </a:r>
          </a:p>
          <a:p>
            <a:pPr algn="just">
              <a:spcBef>
                <a:spcPts val="1200"/>
              </a:spcBef>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Через 5-7 років очікується  зростання кількості наркотичної, алкогольної та інших </a:t>
            </a:r>
            <a:r>
              <a:rPr lang="uk-UA" dirty="0" err="1">
                <a:latin typeface="Times New Roman" panose="02020603050405020304" pitchFamily="18" charset="0"/>
                <a:cs typeface="Times New Roman" panose="02020603050405020304" pitchFamily="18" charset="0"/>
              </a:rPr>
              <a:t>залежностей</a:t>
            </a:r>
            <a:r>
              <a:rPr lang="uk-UA" dirty="0">
                <a:latin typeface="Times New Roman" panose="02020603050405020304" pitchFamily="18" charset="0"/>
                <a:cs typeface="Times New Roman" panose="02020603050405020304" pitchFamily="18" charset="0"/>
              </a:rPr>
              <a:t> </a:t>
            </a:r>
          </a:p>
          <a:p>
            <a:pPr algn="just">
              <a:spcBef>
                <a:spcPts val="1200"/>
              </a:spcBef>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В структурі захворювань  найчастіше зустрічатимуться   захворювання системи кровообігу, діабет, артрити, астми, онкологічні захворювання </a:t>
            </a:r>
          </a:p>
          <a:p>
            <a:pPr algn="just">
              <a:spcBef>
                <a:spcPts val="1200"/>
              </a:spcBef>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Зростає загроза поширення інфекційних захворювань, таких як холера, </a:t>
            </a:r>
            <a:r>
              <a:rPr lang="en-US" dirty="0">
                <a:latin typeface="Times New Roman" panose="02020603050405020304" pitchFamily="18" charset="0"/>
                <a:cs typeface="Times New Roman" panose="02020603050405020304" pitchFamily="18" charset="0"/>
              </a:rPr>
              <a:t>COVID-19, </a:t>
            </a:r>
            <a:r>
              <a:rPr lang="uk-UA" dirty="0">
                <a:latin typeface="Times New Roman" panose="02020603050405020304" pitchFamily="18" charset="0"/>
                <a:cs typeface="Times New Roman" panose="02020603050405020304" pitchFamily="18" charset="0"/>
              </a:rPr>
              <a:t>кір, поліомієліт, дифтерія та гепатит А</a:t>
            </a:r>
          </a:p>
          <a:p>
            <a:pPr marL="114300" indent="0" algn="r">
              <a:buNone/>
            </a:pPr>
            <a:r>
              <a:rPr lang="uk-UA" i="1" dirty="0">
                <a:solidFill>
                  <a:srgbClr val="002060"/>
                </a:solidFill>
                <a:latin typeface="Times New Roman" panose="02020603050405020304" pitchFamily="18" charset="0"/>
                <a:cs typeface="Times New Roman" panose="02020603050405020304" pitchFamily="18" charset="0"/>
              </a:rPr>
              <a:t>За даними МОЗ України </a:t>
            </a:r>
          </a:p>
        </p:txBody>
      </p:sp>
    </p:spTree>
    <p:extLst>
      <p:ext uri="{BB962C8B-B14F-4D97-AF65-F5344CB8AC3E}">
        <p14:creationId xmlns:p14="http://schemas.microsoft.com/office/powerpoint/2010/main" val="111913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7018DF-A5D0-00EC-D54A-91BD8851DA2A}"/>
              </a:ext>
            </a:extLst>
          </p:cNvPr>
          <p:cNvSpPr>
            <a:spLocks noGrp="1"/>
          </p:cNvSpPr>
          <p:nvPr>
            <p:ph type="title"/>
          </p:nvPr>
        </p:nvSpPr>
        <p:spPr>
          <a:xfrm>
            <a:off x="838200" y="365126"/>
            <a:ext cx="10515600" cy="730250"/>
          </a:xfrm>
        </p:spPr>
        <p:txBody>
          <a:bodyPr>
            <a:normAutofit/>
          </a:bodyPr>
          <a:lstStyle/>
          <a:p>
            <a:pPr algn="ctr"/>
            <a:r>
              <a:rPr lang="uk-UA" sz="2800" b="1" dirty="0">
                <a:latin typeface="Times New Roman" panose="02020603050405020304" pitchFamily="18" charset="0"/>
                <a:cs typeface="Times New Roman" panose="02020603050405020304" pitchFamily="18" charset="0"/>
              </a:rPr>
              <a:t>ВИМУШЕНА МІГРАЦІЯ НАСЕЛЕННЯ</a:t>
            </a:r>
          </a:p>
        </p:txBody>
      </p:sp>
      <p:pic>
        <p:nvPicPr>
          <p:cNvPr id="4" name="Объект 3" descr="У Чернівцях створять хостел для вимушених переселенців. Еспресо.Захід">
            <a:extLst>
              <a:ext uri="{FF2B5EF4-FFF2-40B4-BE49-F238E27FC236}">
                <a16:creationId xmlns:a16="http://schemas.microsoft.com/office/drawing/2014/main" id="{9FABA7A3-69E5-5014-BD49-8FBF0F59BE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7675" y="1685925"/>
            <a:ext cx="5419725" cy="4514850"/>
          </a:xfrm>
          <a:prstGeom prst="rect">
            <a:avLst/>
          </a:prstGeom>
          <a:noFill/>
          <a:ln>
            <a:noFill/>
          </a:ln>
        </p:spPr>
      </p:pic>
      <p:pic>
        <p:nvPicPr>
          <p:cNvPr id="5" name="Рисунок 4" descr="The Globe and Mail on Twitter: &quot;With a reported 3 million people having ...">
            <a:extLst>
              <a:ext uri="{FF2B5EF4-FFF2-40B4-BE49-F238E27FC236}">
                <a16:creationId xmlns:a16="http://schemas.microsoft.com/office/drawing/2014/main" id="{8511329A-1D4D-018B-52C4-D3EAE8494B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333501"/>
            <a:ext cx="5105399" cy="2724150"/>
          </a:xfrm>
          <a:prstGeom prst="rect">
            <a:avLst/>
          </a:prstGeom>
          <a:noFill/>
          <a:ln>
            <a:noFill/>
          </a:ln>
        </p:spPr>
      </p:pic>
      <p:pic>
        <p:nvPicPr>
          <p:cNvPr id="6" name="Рисунок 5" descr="3 ملیۆن کەس لە ئۆکرانیا هەڵهاتوون">
            <a:extLst>
              <a:ext uri="{FF2B5EF4-FFF2-40B4-BE49-F238E27FC236}">
                <a16:creationId xmlns:a16="http://schemas.microsoft.com/office/drawing/2014/main" id="{31439C68-88D6-8DCB-AF09-F09040A645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199" y="4057651"/>
            <a:ext cx="5105399" cy="2590798"/>
          </a:xfrm>
          <a:prstGeom prst="rect">
            <a:avLst/>
          </a:prstGeom>
          <a:noFill/>
          <a:ln>
            <a:noFill/>
          </a:ln>
        </p:spPr>
      </p:pic>
    </p:spTree>
    <p:extLst>
      <p:ext uri="{BB962C8B-B14F-4D97-AF65-F5344CB8AC3E}">
        <p14:creationId xmlns:p14="http://schemas.microsoft.com/office/powerpoint/2010/main" val="75306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E5ACB2-684F-082B-7854-880EBBDE63F4}"/>
              </a:ext>
            </a:extLst>
          </p:cNvPr>
          <p:cNvSpPr>
            <a:spLocks noGrp="1"/>
          </p:cNvSpPr>
          <p:nvPr>
            <p:ph type="title"/>
          </p:nvPr>
        </p:nvSpPr>
        <p:spPr>
          <a:xfrm>
            <a:off x="838200" y="365126"/>
            <a:ext cx="10515600" cy="558800"/>
          </a:xfrm>
        </p:spPr>
        <p:txBody>
          <a:bodyPr>
            <a:normAutofit/>
          </a:bodyPr>
          <a:lstStyle/>
          <a:p>
            <a:pPr algn="ctr"/>
            <a:r>
              <a:rPr lang="uk-UA" sz="2800" b="1" dirty="0">
                <a:latin typeface="Times New Roman" panose="02020603050405020304" pitchFamily="18" charset="0"/>
                <a:cs typeface="Times New Roman" panose="02020603050405020304" pitchFamily="18" charset="0"/>
              </a:rPr>
              <a:t>ЗРУЙНОВАНІ ЛІКАРНІ</a:t>
            </a:r>
          </a:p>
        </p:txBody>
      </p:sp>
      <p:pic>
        <p:nvPicPr>
          <p:cNvPr id="4" name="Объект 3" descr="Збитки через війну - росіяни зруйнували майже 200 лікарень в ...">
            <a:extLst>
              <a:ext uri="{FF2B5EF4-FFF2-40B4-BE49-F238E27FC236}">
                <a16:creationId xmlns:a16="http://schemas.microsoft.com/office/drawing/2014/main" id="{D683DCA1-07B4-1770-F836-170DE4C087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38875" y="1123951"/>
            <a:ext cx="5372100" cy="5438774"/>
          </a:xfrm>
          <a:prstGeom prst="rect">
            <a:avLst/>
          </a:prstGeom>
          <a:noFill/>
          <a:ln>
            <a:noFill/>
          </a:ln>
        </p:spPr>
      </p:pic>
      <p:pic>
        <p:nvPicPr>
          <p:cNvPr id="5" name="Рисунок 4" descr="Ляшко назвав кількість медичних закладів, зруйнованих окупантами - Главком">
            <a:extLst>
              <a:ext uri="{FF2B5EF4-FFF2-40B4-BE49-F238E27FC236}">
                <a16:creationId xmlns:a16="http://schemas.microsoft.com/office/drawing/2014/main" id="{4985EA59-2216-7F26-6074-2086A31AD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123951"/>
            <a:ext cx="5562601" cy="2895599"/>
          </a:xfrm>
          <a:prstGeom prst="rect">
            <a:avLst/>
          </a:prstGeom>
          <a:noFill/>
          <a:ln>
            <a:noFill/>
          </a:ln>
        </p:spPr>
      </p:pic>
      <p:pic>
        <p:nvPicPr>
          <p:cNvPr id="6" name="Рисунок 5" descr="Лікарі — наші герої, вони продовжують працювати на лінії фронту, на  окупованій території — голова НСЗУ">
            <a:extLst>
              <a:ext uri="{FF2B5EF4-FFF2-40B4-BE49-F238E27FC236}">
                <a16:creationId xmlns:a16="http://schemas.microsoft.com/office/drawing/2014/main" id="{232C8B85-02DB-C113-EA98-65A2D02AE69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25" y="4019549"/>
            <a:ext cx="5562601" cy="2543175"/>
          </a:xfrm>
          <a:prstGeom prst="rect">
            <a:avLst/>
          </a:prstGeom>
          <a:noFill/>
          <a:ln>
            <a:noFill/>
          </a:ln>
        </p:spPr>
      </p:pic>
    </p:spTree>
    <p:extLst>
      <p:ext uri="{BB962C8B-B14F-4D97-AF65-F5344CB8AC3E}">
        <p14:creationId xmlns:p14="http://schemas.microsoft.com/office/powerpoint/2010/main" val="294557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DC4893-8CD7-CA62-39BA-B06E042A08E3}"/>
              </a:ext>
            </a:extLst>
          </p:cNvPr>
          <p:cNvSpPr>
            <a:spLocks noGrp="1"/>
          </p:cNvSpPr>
          <p:nvPr>
            <p:ph type="title"/>
          </p:nvPr>
        </p:nvSpPr>
        <p:spPr>
          <a:xfrm>
            <a:off x="838200" y="365125"/>
            <a:ext cx="10515600" cy="511175"/>
          </a:xfrm>
        </p:spPr>
        <p:txBody>
          <a:bodyPr>
            <a:normAutofit/>
          </a:bodyPr>
          <a:lstStyle/>
          <a:p>
            <a:pPr algn="ctr"/>
            <a:r>
              <a:rPr lang="uk-UA" sz="2000" b="1" kern="0" dirty="0">
                <a:effectLst/>
                <a:latin typeface="Times New Roman" panose="02020603050405020304" pitchFamily="18" charset="0"/>
                <a:ea typeface="Times New Roman" panose="02020603050405020304" pitchFamily="18" charset="0"/>
              </a:rPr>
              <a:t>УЗАГАЛЬНЕНІ НАСЛІДКИ ВІЙНИ ДЛЯ ГРОМАДСЬКОГО ЗДОРОВ’Я</a:t>
            </a:r>
            <a:endParaRPr lang="uk-UA" sz="2000" dirty="0"/>
          </a:p>
        </p:txBody>
      </p:sp>
      <p:graphicFrame>
        <p:nvGraphicFramePr>
          <p:cNvPr id="4" name="Объект 3">
            <a:extLst>
              <a:ext uri="{FF2B5EF4-FFF2-40B4-BE49-F238E27FC236}">
                <a16:creationId xmlns:a16="http://schemas.microsoft.com/office/drawing/2014/main" id="{E3759BF9-FBA9-1010-4A3E-884E8EA2266A}"/>
              </a:ext>
            </a:extLst>
          </p:cNvPr>
          <p:cNvGraphicFramePr>
            <a:graphicFrameLocks noGrp="1"/>
          </p:cNvGraphicFramePr>
          <p:nvPr>
            <p:ph idx="1"/>
            <p:extLst>
              <p:ext uri="{D42A27DB-BD31-4B8C-83A1-F6EECF244321}">
                <p14:modId xmlns:p14="http://schemas.microsoft.com/office/powerpoint/2010/main" val="175790102"/>
              </p:ext>
            </p:extLst>
          </p:nvPr>
        </p:nvGraphicFramePr>
        <p:xfrm>
          <a:off x="295275" y="1114425"/>
          <a:ext cx="11487150" cy="5882640"/>
        </p:xfrm>
        <a:graphic>
          <a:graphicData uri="http://schemas.openxmlformats.org/drawingml/2006/table">
            <a:tbl>
              <a:tblPr firstRow="1" firstCol="1" bandRow="1">
                <a:tableStyleId>{5C22544A-7EE6-4342-B048-85BDC9FD1C3A}</a:tableStyleId>
              </a:tblPr>
              <a:tblGrid>
                <a:gridCol w="4452842">
                  <a:extLst>
                    <a:ext uri="{9D8B030D-6E8A-4147-A177-3AD203B41FA5}">
                      <a16:colId xmlns:a16="http://schemas.microsoft.com/office/drawing/2014/main" val="2718273648"/>
                    </a:ext>
                  </a:extLst>
                </a:gridCol>
                <a:gridCol w="2915337">
                  <a:extLst>
                    <a:ext uri="{9D8B030D-6E8A-4147-A177-3AD203B41FA5}">
                      <a16:colId xmlns:a16="http://schemas.microsoft.com/office/drawing/2014/main" val="3610256149"/>
                    </a:ext>
                  </a:extLst>
                </a:gridCol>
                <a:gridCol w="4118971">
                  <a:extLst>
                    <a:ext uri="{9D8B030D-6E8A-4147-A177-3AD203B41FA5}">
                      <a16:colId xmlns:a16="http://schemas.microsoft.com/office/drawing/2014/main" val="2838565786"/>
                    </a:ext>
                  </a:extLst>
                </a:gridCol>
              </a:tblGrid>
              <a:tr h="5581650">
                <a:tc>
                  <a:txBody>
                    <a:bodyPr/>
                    <a:lstStyle/>
                    <a:p>
                      <a:pPr marL="342900" lvl="0" indent="-342900" algn="just">
                        <a:spcBef>
                          <a:spcPts val="800"/>
                        </a:spcBef>
                        <a:spcAft>
                          <a:spcPts val="400"/>
                        </a:spcAft>
                        <a:buFont typeface="Symbol" panose="05050102010706020507" pitchFamily="18" charset="2"/>
                        <a:buChar char=""/>
                        <a:tabLst>
                          <a:tab pos="90170" algn="l"/>
                        </a:tabLst>
                      </a:pPr>
                      <a:r>
                        <a:rPr lang="uk-UA" sz="1200" kern="100" dirty="0">
                          <a:effectLst/>
                          <a:latin typeface="Times New Roman" panose="02020603050405020304" pitchFamily="18" charset="0"/>
                          <a:cs typeface="Times New Roman" panose="02020603050405020304" pitchFamily="18" charset="0"/>
                        </a:rPr>
                        <a:t> </a:t>
                      </a:r>
                      <a:r>
                        <a:rPr lang="uk-UA" sz="1200" kern="100" spc="-20" dirty="0">
                          <a:effectLst/>
                          <a:latin typeface="Times New Roman" panose="02020603050405020304" pitchFamily="18" charset="0"/>
                          <a:cs typeface="Times New Roman" panose="02020603050405020304" pitchFamily="18" charset="0"/>
                        </a:rPr>
                        <a:t>Зростання рівня смертності та інвалідності населення через відсутність відповідної медичної допомоги</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30" dirty="0">
                          <a:effectLst/>
                          <a:latin typeface="Times New Roman" panose="02020603050405020304" pitchFamily="18" charset="0"/>
                          <a:cs typeface="Times New Roman" panose="02020603050405020304" pitchFamily="18" charset="0"/>
                        </a:rPr>
                        <a:t>Зростання захворюваності населення на соціально значущі хвороби, а саме: злоякісні новоутворення, туберкульоз, захворювання системи кровообігу, цукровий діабет, хвороби органів дихання (зі збільшенням частки їх виявлення в занедбаних стадіях або з ускладненнями)</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Загроза зростання ризику захворюваності населення на інфекційні та паразитарні хвороби, включаючи туберкульоз, ВІЛ/СНІД, гострі сезонні вірусні інфекції, в тому числі </a:t>
                      </a:r>
                      <a:r>
                        <a:rPr lang="uk-UA" sz="1200" kern="100" spc="-20" dirty="0" err="1">
                          <a:effectLst/>
                          <a:latin typeface="Times New Roman" panose="02020603050405020304" pitchFamily="18" charset="0"/>
                          <a:cs typeface="Times New Roman" panose="02020603050405020304" pitchFamily="18" charset="0"/>
                        </a:rPr>
                        <a:t>вакцинокеровані</a:t>
                      </a:r>
                      <a:r>
                        <a:rPr lang="uk-UA" sz="1200" kern="100" spc="-20" dirty="0">
                          <a:effectLst/>
                          <a:latin typeface="Times New Roman" panose="02020603050405020304" pitchFamily="18" charset="0"/>
                          <a:cs typeface="Times New Roman" panose="02020603050405020304" pitchFamily="18" charset="0"/>
                        </a:rPr>
                        <a:t> та епідемічні спалахи гострих кишкових захворювань</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Зростання кількості </a:t>
                      </a:r>
                      <a:r>
                        <a:rPr lang="uk-UA" sz="1200" kern="100" spc="-20" dirty="0" err="1">
                          <a:effectLst/>
                          <a:latin typeface="Times New Roman" panose="02020603050405020304" pitchFamily="18" charset="0"/>
                          <a:cs typeface="Times New Roman" panose="02020603050405020304" pitchFamily="18" charset="0"/>
                        </a:rPr>
                        <a:t>нарко</a:t>
                      </a:r>
                      <a:r>
                        <a:rPr lang="uk-UA" sz="1200" kern="100" spc="-20" dirty="0">
                          <a:effectLst/>
                          <a:latin typeface="Times New Roman" panose="02020603050405020304" pitchFamily="18" charset="0"/>
                          <a:cs typeface="Times New Roman" panose="02020603050405020304" pitchFamily="18" charset="0"/>
                        </a:rPr>
                        <a:t>-, </a:t>
                      </a:r>
                      <a:r>
                        <a:rPr lang="uk-UA" sz="1200" kern="100" spc="-20" dirty="0" err="1">
                          <a:effectLst/>
                          <a:latin typeface="Times New Roman" panose="02020603050405020304" pitchFamily="18" charset="0"/>
                          <a:cs typeface="Times New Roman" panose="02020603050405020304" pitchFamily="18" charset="0"/>
                        </a:rPr>
                        <a:t>алко</a:t>
                      </a:r>
                      <a:r>
                        <a:rPr lang="uk-UA" sz="1200" kern="100" spc="-20" dirty="0">
                          <a:effectLst/>
                          <a:latin typeface="Times New Roman" panose="02020603050405020304" pitchFamily="18" charset="0"/>
                          <a:cs typeface="Times New Roman" panose="02020603050405020304" pitchFamily="18" charset="0"/>
                        </a:rPr>
                        <a:t>- та інших </a:t>
                      </a:r>
                      <a:r>
                        <a:rPr lang="uk-UA" sz="1200" kern="100" spc="-20" dirty="0" err="1">
                          <a:effectLst/>
                          <a:latin typeface="Times New Roman" panose="02020603050405020304" pitchFamily="18" charset="0"/>
                          <a:cs typeface="Times New Roman" panose="02020603050405020304" pitchFamily="18" charset="0"/>
                        </a:rPr>
                        <a:t>залежностей</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Високий рівень розвитку посттравматичного стресового розладу</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Відсутність вакцинації населення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Підвищення рівня </a:t>
                      </a:r>
                      <a:r>
                        <a:rPr lang="uk-UA" sz="1200" kern="100" spc="-20" dirty="0" err="1">
                          <a:effectLst/>
                          <a:latin typeface="Times New Roman" panose="02020603050405020304" pitchFamily="18" charset="0"/>
                          <a:cs typeface="Times New Roman" panose="02020603050405020304" pitchFamily="18" charset="0"/>
                        </a:rPr>
                        <a:t>саморуйнівної</a:t>
                      </a:r>
                      <a:r>
                        <a:rPr lang="uk-UA" sz="1200" kern="100" spc="-20" dirty="0">
                          <a:effectLst/>
                          <a:latin typeface="Times New Roman" panose="02020603050405020304" pitchFamily="18" charset="0"/>
                          <a:cs typeface="Times New Roman" panose="02020603050405020304" pitchFamily="18" charset="0"/>
                        </a:rPr>
                        <a:t> поведінки</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Ментальне виснаження із зростанням рівня психологічних та психічних проблем</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Високий рівень травматизму</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0170" algn="l"/>
                        </a:tabLst>
                      </a:pPr>
                      <a:r>
                        <a:rPr lang="uk-UA" sz="1200" kern="100" spc="-20" dirty="0">
                          <a:effectLst/>
                          <a:latin typeface="Times New Roman" panose="02020603050405020304" pitchFamily="18" charset="0"/>
                          <a:cs typeface="Times New Roman" panose="02020603050405020304" pitchFamily="18" charset="0"/>
                        </a:rPr>
                        <a:t>Збільшення частки населення, що потребує стороннього догляду</a:t>
                      </a:r>
                      <a:endParaRPr lang="uk-UA" sz="1200" kern="100" dirty="0">
                        <a:effectLst/>
                        <a:latin typeface="Times New Roman" panose="02020603050405020304" pitchFamily="18" charset="0"/>
                        <a:cs typeface="Times New Roman" panose="02020603050405020304" pitchFamily="18" charset="0"/>
                      </a:endParaRPr>
                    </a:p>
                    <a:p>
                      <a:pPr indent="270510" algn="just">
                        <a:spcBef>
                          <a:spcPts val="800"/>
                        </a:spcBef>
                        <a:spcAft>
                          <a:spcPts val="400"/>
                        </a:spcAft>
                        <a:buNone/>
                      </a:pPr>
                      <a:r>
                        <a:rPr lang="uk-UA" sz="1200" kern="100" spc="-20" dirty="0">
                          <a:effectLst/>
                          <a:latin typeface="Times New Roman" panose="02020603050405020304" pitchFamily="18" charset="0"/>
                          <a:cs typeface="Times New Roman" panose="02020603050405020304" pitchFamily="18" charset="0"/>
                        </a:rPr>
                        <a:t> </a:t>
                      </a:r>
                      <a:endParaRPr lang="uk-UA" sz="1200" b="1" kern="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79" marR="29579" marT="0" marB="0"/>
                </a:tc>
                <a:tc>
                  <a:txBody>
                    <a:bodyPr/>
                    <a:lstStyle/>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Значне пошкодження інфраструктури системи енергопостачання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Зниження якості умов проживання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Відсутність умов для здорового способу життя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Значне пошкодження інфраструктури системи водопостачання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Низький рівень мобільного зв’язку або його повна відсутність (вимушена ізоляція)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Практично відсутній доступ до системи Інтернет</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Трагічна втрата близьких людей</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Вимушений розрив сімей</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Втрата зв’язку з рідними</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Значне пошкодження інфраструктури системи охорони здоров’я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98425" algn="l"/>
                        </a:tabLst>
                      </a:pPr>
                      <a:r>
                        <a:rPr lang="uk-UA" sz="1200" kern="100" spc="-20" dirty="0">
                          <a:effectLst/>
                          <a:latin typeface="Times New Roman" panose="02020603050405020304" pitchFamily="18" charset="0"/>
                          <a:cs typeface="Times New Roman" panose="02020603050405020304" pitchFamily="18" charset="0"/>
                        </a:rPr>
                        <a:t>Значне зниження доступу до медичних послуг</a:t>
                      </a:r>
                      <a:endParaRPr lang="uk-UA" sz="1200" kern="100" dirty="0">
                        <a:effectLst/>
                        <a:latin typeface="Times New Roman" panose="02020603050405020304" pitchFamily="18" charset="0"/>
                        <a:cs typeface="Times New Roman" panose="02020603050405020304" pitchFamily="18" charset="0"/>
                      </a:endParaRPr>
                    </a:p>
                    <a:p>
                      <a:pPr marL="270510" algn="just">
                        <a:spcBef>
                          <a:spcPts val="800"/>
                        </a:spcBef>
                        <a:spcAft>
                          <a:spcPts val="400"/>
                        </a:spcAft>
                        <a:buNone/>
                        <a:tabLst>
                          <a:tab pos="98425" algn="l"/>
                        </a:tabLst>
                      </a:pPr>
                      <a:r>
                        <a:rPr lang="uk-UA" sz="1200" kern="100" spc="-20" dirty="0">
                          <a:effectLst/>
                          <a:latin typeface="Times New Roman" panose="02020603050405020304" pitchFamily="18" charset="0"/>
                          <a:cs typeface="Times New Roman" panose="02020603050405020304" pitchFamily="18" charset="0"/>
                        </a:rPr>
                        <a:t> </a:t>
                      </a:r>
                      <a:endParaRPr lang="uk-UA" sz="1200" b="1" kern="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79" marR="29579" marT="0" marB="0"/>
                </a:tc>
                <a:tc>
                  <a:txBody>
                    <a:bodyPr/>
                    <a:lstStyle/>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Порушення комфортного стилю щоденного життя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Обмежена можливість пересування в разі потреби</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Зниження рівня санітарного благополуччя навколишнього середовища</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Зниження рівня санітарної культури населення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Зниження доступу до питної води та її якості</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Зниження якості харчування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solidFill>
                            <a:schemeClr val="bg1"/>
                          </a:solidFill>
                          <a:effectLst/>
                          <a:latin typeface="Times New Roman" panose="02020603050405020304" pitchFamily="18" charset="0"/>
                          <a:cs typeface="Times New Roman" panose="02020603050405020304" pitchFamily="18" charset="0"/>
                        </a:rPr>
                        <a:t>Низький рівень поведінки, скерованої на профілактику захворювань</a:t>
                      </a:r>
                      <a:endParaRPr lang="uk-UA" sz="1200" kern="100" dirty="0">
                        <a:solidFill>
                          <a:schemeClr val="bg1"/>
                        </a:solidFill>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solidFill>
                            <a:schemeClr val="bg1"/>
                          </a:solidFill>
                          <a:effectLst/>
                          <a:latin typeface="Times New Roman" panose="02020603050405020304" pitchFamily="18" charset="0"/>
                          <a:cs typeface="Times New Roman" panose="02020603050405020304" pitchFamily="18" charset="0"/>
                        </a:rPr>
                        <a:t>Зниження рівня відповідального ставлення до здоров’я як до особистого пріоритету</a:t>
                      </a:r>
                      <a:endParaRPr lang="uk-UA" sz="1200" kern="100" dirty="0">
                        <a:solidFill>
                          <a:schemeClr val="bg1"/>
                        </a:solidFill>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Життя значної частки населення тривалий час без доступу до енергетичних ресурсів забезпечення життєдіяльності</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У холодний період року вимушене життя при низькій температурі для значної частки населення</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У разі виявлення захворювань високий рівень звернення за допомогою до знахарів</a:t>
                      </a:r>
                      <a:endParaRPr lang="uk-UA" sz="1200" kern="100" dirty="0">
                        <a:effectLst/>
                        <a:latin typeface="Times New Roman" panose="02020603050405020304" pitchFamily="18" charset="0"/>
                        <a:cs typeface="Times New Roman" panose="02020603050405020304" pitchFamily="18" charset="0"/>
                      </a:endParaRPr>
                    </a:p>
                    <a:p>
                      <a:pPr marL="342900" lvl="0" indent="-342900" algn="just">
                        <a:spcBef>
                          <a:spcPts val="800"/>
                        </a:spcBef>
                        <a:spcAft>
                          <a:spcPts val="400"/>
                        </a:spcAft>
                        <a:buFont typeface="Symbol" panose="05050102010706020507" pitchFamily="18" charset="2"/>
                        <a:buChar char=""/>
                        <a:tabLst>
                          <a:tab pos="107315" algn="l"/>
                        </a:tabLst>
                      </a:pPr>
                      <a:r>
                        <a:rPr lang="uk-UA" sz="1200" kern="100" spc="-20" dirty="0">
                          <a:effectLst/>
                          <a:latin typeface="Times New Roman" panose="02020603050405020304" pitchFamily="18" charset="0"/>
                          <a:cs typeface="Times New Roman" panose="02020603050405020304" pitchFamily="18" charset="0"/>
                        </a:rPr>
                        <a:t>Високий рівень самолікування, в тому числі при станах, що несуть загрозу життю</a:t>
                      </a:r>
                      <a:endParaRPr lang="uk-UA" sz="1200" b="1" kern="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579" marR="29579" marT="0" marB="0"/>
                </a:tc>
                <a:extLst>
                  <a:ext uri="{0D108BD9-81ED-4DB2-BD59-A6C34878D82A}">
                    <a16:rowId xmlns:a16="http://schemas.microsoft.com/office/drawing/2014/main" val="3859142730"/>
                  </a:ext>
                </a:extLst>
              </a:tr>
            </a:tbl>
          </a:graphicData>
        </a:graphic>
      </p:graphicFrame>
    </p:spTree>
    <p:extLst>
      <p:ext uri="{BB962C8B-B14F-4D97-AF65-F5344CB8AC3E}">
        <p14:creationId xmlns:p14="http://schemas.microsoft.com/office/powerpoint/2010/main" val="406702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4651C-5500-87DC-BEDC-2BE8FDA129D0}"/>
              </a:ext>
            </a:extLst>
          </p:cNvPr>
          <p:cNvSpPr>
            <a:spLocks noGrp="1"/>
          </p:cNvSpPr>
          <p:nvPr>
            <p:ph type="title"/>
          </p:nvPr>
        </p:nvSpPr>
        <p:spPr>
          <a:xfrm>
            <a:off x="838200" y="365125"/>
            <a:ext cx="10515600" cy="568325"/>
          </a:xfrm>
        </p:spPr>
        <p:txBody>
          <a:bodyPr>
            <a:normAutofit/>
          </a:bodyPr>
          <a:lstStyle/>
          <a:p>
            <a:pPr algn="ctr"/>
            <a:r>
              <a:rPr lang="uk-UA" sz="3200" b="1" dirty="0">
                <a:latin typeface="Times New Roman" panose="02020603050405020304" pitchFamily="18" charset="0"/>
                <a:cs typeface="Times New Roman" panose="02020603050405020304" pitchFamily="18" charset="0"/>
              </a:rPr>
              <a:t>ЩО ТАКЕ ЗДОРОВ»Я</a:t>
            </a:r>
          </a:p>
        </p:txBody>
      </p:sp>
      <p:sp>
        <p:nvSpPr>
          <p:cNvPr id="3" name="Объект 2">
            <a:extLst>
              <a:ext uri="{FF2B5EF4-FFF2-40B4-BE49-F238E27FC236}">
                <a16:creationId xmlns:a16="http://schemas.microsoft.com/office/drawing/2014/main" id="{6C8AD0E4-7528-3BA6-1982-F64CEACEAA40}"/>
              </a:ext>
            </a:extLst>
          </p:cNvPr>
          <p:cNvSpPr>
            <a:spLocks noGrp="1"/>
          </p:cNvSpPr>
          <p:nvPr>
            <p:ph idx="1"/>
          </p:nvPr>
        </p:nvSpPr>
        <p:spPr>
          <a:xfrm>
            <a:off x="838200" y="1143000"/>
            <a:ext cx="10515600" cy="5349875"/>
          </a:xfrm>
        </p:spPr>
        <p:txBody>
          <a:bodyPr>
            <a:normAutofit fontScale="92500" lnSpcReduction="10000"/>
          </a:bodyPr>
          <a:lstStyle/>
          <a:p>
            <a:r>
              <a:rPr lang="uk-UA" dirty="0">
                <a:latin typeface="Times New Roman" panose="02020603050405020304" pitchFamily="18" charset="0"/>
                <a:cs typeface="Times New Roman" panose="02020603050405020304" pitchFamily="18" charset="0"/>
              </a:rPr>
              <a:t>ЗДОРОВ'Я – НЕ ВСЕ, АЛЕ ВСЕ БЕЗ ЗДОРОВ'Я – НІЩО.  Сократ </a:t>
            </a:r>
          </a:p>
          <a:p>
            <a:pPr marL="0" indent="0">
              <a:buNone/>
            </a:pP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ЖИТТЯ І ЗДОРОВ’Я – ЦЕ НАЙЦІННІШЕ, ЩО МИ МАЄМО. Пан Гі </a:t>
            </a:r>
            <a:r>
              <a:rPr lang="uk-UA" dirty="0" err="1">
                <a:latin typeface="Times New Roman" panose="02020603050405020304" pitchFamily="18" charset="0"/>
                <a:cs typeface="Times New Roman" panose="02020603050405020304" pitchFamily="18" charset="0"/>
              </a:rPr>
              <a:t>Мун</a:t>
            </a: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ЄДИНА КРАСА, ЯКУ Я ЗНАЮ – ЦЕ ЗДОРОВ’Я Християн Іоганн Генріх Гейне</a:t>
            </a:r>
          </a:p>
          <a:p>
            <a:r>
              <a:rPr lang="uk-UA" dirty="0">
                <a:latin typeface="Times New Roman" panose="02020603050405020304" pitchFamily="18" charset="0"/>
                <a:cs typeface="Times New Roman" panose="02020603050405020304" pitchFamily="18" charset="0"/>
              </a:rPr>
              <a:t>ВИЩЕ БЛАГО ДОСЯГАЄТЬСЯ НА ОСНОВІ ПОВНОГО ФІЗИЧНОГО І РОЗУМОВОГО ЗДОРОВ'Я Марк </a:t>
            </a:r>
            <a:r>
              <a:rPr lang="uk-UA" dirty="0" err="1">
                <a:latin typeface="Times New Roman" panose="02020603050405020304" pitchFamily="18" charset="0"/>
                <a:cs typeface="Times New Roman" panose="02020603050405020304" pitchFamily="18" charset="0"/>
              </a:rPr>
              <a:t>Туллій</a:t>
            </a:r>
            <a:r>
              <a:rPr lang="uk-UA" dirty="0">
                <a:latin typeface="Times New Roman" panose="02020603050405020304" pitchFamily="18" charset="0"/>
                <a:cs typeface="Times New Roman" panose="02020603050405020304" pitchFamily="18" charset="0"/>
              </a:rPr>
              <a:t> Цицерон </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ЗДОРОВ'Я НАСТІЛЬКИ ПЕРЕВИЩУЄ ВСІ ІНШІ БЛАГА ЖИТТЯ, ЩО ВОІСТИНУ ЗДОРОВИЙ ЖЕБРАК Є ЩАСЛИВІШИМ ХВОРОГО КОРОЛЯ Артур </a:t>
            </a:r>
            <a:r>
              <a:rPr lang="uk-UA" dirty="0" err="1">
                <a:latin typeface="Times New Roman" panose="02020603050405020304" pitchFamily="18" charset="0"/>
                <a:cs typeface="Times New Roman" panose="02020603050405020304" pitchFamily="18" charset="0"/>
              </a:rPr>
              <a:t>Шопенгауер</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82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771A65-E7E7-8FB9-406A-1D5429429C77}"/>
              </a:ext>
            </a:extLst>
          </p:cNvPr>
          <p:cNvSpPr>
            <a:spLocks noGrp="1"/>
          </p:cNvSpPr>
          <p:nvPr>
            <p:ph type="title"/>
          </p:nvPr>
        </p:nvSpPr>
        <p:spPr/>
        <p:txBody>
          <a:bodyPr>
            <a:normAutofit/>
          </a:bodyPr>
          <a:lstStyle/>
          <a:p>
            <a:pPr algn="ctr"/>
            <a:r>
              <a:rPr lang="uk-UA" dirty="0"/>
              <a:t>    </a:t>
            </a:r>
            <a:r>
              <a:rPr lang="uk-UA" sz="3200" b="1" dirty="0">
                <a:latin typeface="Times New Roman" panose="02020603050405020304" pitchFamily="18" charset="0"/>
                <a:cs typeface="Times New Roman" panose="02020603050405020304" pitchFamily="18" charset="0"/>
              </a:rPr>
              <a:t>Закон України: Про систему громадського здоров</a:t>
            </a:r>
            <a:r>
              <a:rPr lang="en-US" sz="3200" b="1" dirty="0">
                <a:latin typeface="Times New Roman" panose="02020603050405020304" pitchFamily="18" charset="0"/>
                <a:cs typeface="Times New Roman" panose="02020603050405020304" pitchFamily="18" charset="0"/>
              </a:rPr>
              <a:t>’</a:t>
            </a:r>
            <a:r>
              <a:rPr lang="uk-UA" sz="3200" b="1" dirty="0">
                <a:latin typeface="Times New Roman" panose="02020603050405020304" pitchFamily="18" charset="0"/>
                <a:cs typeface="Times New Roman" panose="02020603050405020304" pitchFamily="18" charset="0"/>
              </a:rPr>
              <a:t>я</a:t>
            </a:r>
            <a:br>
              <a:rPr lang="en-US" sz="32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6 вересня 2022 року</a:t>
            </a: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 2573-IX</a:t>
            </a:r>
            <a:endParaRPr lang="uk-UA"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EA240F3-3CFA-F896-E755-1819B8366A0E}"/>
              </a:ext>
            </a:extLst>
          </p:cNvPr>
          <p:cNvSpPr>
            <a:spLocks noGrp="1"/>
          </p:cNvSpPr>
          <p:nvPr>
            <p:ph idx="1"/>
          </p:nvPr>
        </p:nvSpPr>
        <p:spPr>
          <a:xfrm>
            <a:off x="838200" y="1690688"/>
            <a:ext cx="10515600" cy="4672012"/>
          </a:xfrm>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Закон визначає правові, організаційні, економічні та соціальні засади функціонування системи громадського здоров’я в Україні з метою зміцнення здоров’я населення, запобігання хворобам, покращення якості та збільшення тривалості життя, регулює суспільні відносини у сфері громадського здоров’я та санітарно-епідемічного благополуччя населення, визначає відповідні права і обов’язки державних органів та органів місцевого самоврядування, юридичних і фізичних осіб у цій сфері, встановлює правові та організаційні засади здійснення державного нагляду (контролю) у сферах господарської діяльності, які можуть становити ризик для санітарно-епідемічного благополуччя населення.</a:t>
            </a:r>
          </a:p>
        </p:txBody>
      </p:sp>
    </p:spTree>
    <p:extLst>
      <p:ext uri="{BB962C8B-B14F-4D97-AF65-F5344CB8AC3E}">
        <p14:creationId xmlns:p14="http://schemas.microsoft.com/office/powerpoint/2010/main" val="199373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F268C3-47BC-7B8E-191E-3EB201C0589B}"/>
              </a:ext>
            </a:extLst>
          </p:cNvPr>
          <p:cNvSpPr>
            <a:spLocks noGrp="1"/>
          </p:cNvSpPr>
          <p:nvPr>
            <p:ph idx="1"/>
          </p:nvPr>
        </p:nvSpPr>
        <p:spPr>
          <a:xfrm>
            <a:off x="838200" y="3343275"/>
            <a:ext cx="10515600" cy="2833688"/>
          </a:xfrm>
        </p:spPr>
        <p:txBody>
          <a:bodyPr/>
          <a:lstStyle/>
          <a:p>
            <a:pPr marL="0" indent="0" algn="ctr">
              <a:lnSpc>
                <a:spcPct val="150000"/>
              </a:lnSpc>
              <a:buNone/>
            </a:pPr>
            <a:r>
              <a:rPr lang="ru-RU" dirty="0"/>
              <a:t> </a:t>
            </a:r>
            <a:r>
              <a:rPr lang="ru-RU" sz="2400" b="1" dirty="0">
                <a:latin typeface="Times New Roman" panose="02020603050405020304" pitchFamily="18" charset="0"/>
                <a:cs typeface="Times New Roman" panose="02020603050405020304" pitchFamily="18" charset="0"/>
              </a:rPr>
              <a:t>У 19 областях до </a:t>
            </a:r>
            <a:r>
              <a:rPr lang="ru-RU" sz="2400" b="1" dirty="0" err="1">
                <a:latin typeface="Times New Roman" panose="02020603050405020304" pitchFamily="18" charset="0"/>
                <a:cs typeface="Times New Roman" panose="02020603050405020304" pitchFamily="18" charset="0"/>
              </a:rPr>
              <a:t>спроможної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мережі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увійшли</a:t>
            </a:r>
            <a:r>
              <a:rPr lang="ru-RU" sz="2400" b="1" dirty="0">
                <a:latin typeface="Times New Roman" panose="02020603050405020304" pitchFamily="18" charset="0"/>
                <a:cs typeface="Times New Roman" panose="02020603050405020304" pitchFamily="18" charset="0"/>
              </a:rPr>
              <a:t> 562 </a:t>
            </a:r>
            <a:r>
              <a:rPr lang="ru-RU" sz="2400" b="1" dirty="0" err="1">
                <a:latin typeface="Times New Roman" panose="02020603050405020304" pitchFamily="18" charset="0"/>
                <a:cs typeface="Times New Roman" panose="02020603050405020304" pitchFamily="18" charset="0"/>
              </a:rPr>
              <a:t>лікарні</a:t>
            </a:r>
            <a:r>
              <a:rPr lang="ru-RU" sz="2400" b="1" dirty="0">
                <a:latin typeface="Times New Roman" panose="02020603050405020304" pitchFamily="18" charset="0"/>
                <a:cs typeface="Times New Roman" panose="02020603050405020304" pitchFamily="18" charset="0"/>
              </a:rPr>
              <a:t>. З них 123 — </a:t>
            </a:r>
            <a:r>
              <a:rPr lang="ru-RU" sz="2400" b="1" dirty="0" err="1">
                <a:latin typeface="Times New Roman" panose="02020603050405020304" pitchFamily="18" charset="0"/>
                <a:cs typeface="Times New Roman" panose="02020603050405020304" pitchFamily="18" charset="0"/>
              </a:rPr>
              <a:t>надкластерні</a:t>
            </a:r>
            <a:r>
              <a:rPr lang="ru-RU" sz="2400" b="1" dirty="0">
                <a:latin typeface="Times New Roman" panose="02020603050405020304" pitchFamily="18" charset="0"/>
                <a:cs typeface="Times New Roman" panose="02020603050405020304" pitchFamily="18" charset="0"/>
              </a:rPr>
              <a:t>, 157 — </a:t>
            </a:r>
            <a:r>
              <a:rPr lang="ru-RU" sz="2400" b="1" dirty="0" err="1">
                <a:latin typeface="Times New Roman" panose="02020603050405020304" pitchFamily="18" charset="0"/>
                <a:cs typeface="Times New Roman" panose="02020603050405020304" pitchFamily="18" charset="0"/>
              </a:rPr>
              <a:t>кластерних</a:t>
            </a:r>
            <a:r>
              <a:rPr lang="ru-RU" sz="2400" b="1" dirty="0">
                <a:latin typeface="Times New Roman" panose="02020603050405020304" pitchFamily="18" charset="0"/>
                <a:cs typeface="Times New Roman" panose="02020603050405020304" pitchFamily="18" charset="0"/>
              </a:rPr>
              <a:t> та 282 — </a:t>
            </a:r>
            <a:r>
              <a:rPr lang="ru-RU" sz="2400" b="1" dirty="0" err="1">
                <a:latin typeface="Times New Roman" panose="02020603050405020304" pitchFamily="18" charset="0"/>
                <a:cs typeface="Times New Roman" panose="02020603050405020304" pitchFamily="18" charset="0"/>
              </a:rPr>
              <a:t>загальні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Посилання</a:t>
            </a:r>
            <a:r>
              <a:rPr lang="ru-RU" sz="2400" b="1" dirty="0">
                <a:latin typeface="Times New Roman" panose="02020603050405020304" pitchFamily="18" charset="0"/>
                <a:cs typeface="Times New Roman" panose="02020603050405020304" pitchFamily="18" charset="0"/>
              </a:rPr>
              <a:t>: (www.umj.com.ua/</a:t>
            </a:r>
            <a:r>
              <a:rPr lang="ru-RU" sz="2400" b="1" dirty="0" err="1">
                <a:latin typeface="Times New Roman" panose="02020603050405020304" pitchFamily="18" charset="0"/>
                <a:cs typeface="Times New Roman" panose="02020603050405020304" pitchFamily="18" charset="0"/>
              </a:rPr>
              <a:t>uk</a:t>
            </a:r>
            <a:r>
              <a:rPr lang="ru-RU" sz="2400" b="1" dirty="0">
                <a:latin typeface="Times New Roman" panose="02020603050405020304" pitchFamily="18" charset="0"/>
                <a:cs typeface="Times New Roman" panose="02020603050405020304" pitchFamily="18" charset="0"/>
              </a:rPr>
              <a:t>/novyna-249635-moz-ukrayini-pogodzheno-plani-rozvitku-gospitalnih-okrugiv)</a:t>
            </a:r>
            <a:endParaRPr lang="uk-UA" sz="2400" b="1" dirty="0">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91E8246E-F8A5-9BDC-D806-40B7576B9BAF}"/>
              </a:ext>
            </a:extLst>
          </p:cNvPr>
          <p:cNvSpPr>
            <a:spLocks noGrp="1" noChangeArrowheads="1"/>
          </p:cNvSpPr>
          <p:nvPr>
            <p:ph type="title"/>
          </p:nvPr>
        </p:nvSpPr>
        <p:spPr bwMode="auto">
          <a:xfrm>
            <a:off x="962024" y="27633"/>
            <a:ext cx="10391775" cy="20005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00000"/>
              </a:lnSpc>
              <a:spcAft>
                <a:spcPct val="0"/>
              </a:spcAft>
            </a:pPr>
            <a:r>
              <a:rPr kumimoji="0" lang="uk-UA" altLang="uk-UA"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Закон </a:t>
            </a:r>
            <a:r>
              <a:rPr lang="uk-UA" altLang="uk-UA" sz="2400" b="1" dirty="0">
                <a:solidFill>
                  <a:srgbClr val="333333"/>
                </a:solidFill>
                <a:latin typeface="Times New Roman" panose="02020603050405020304" pitchFamily="18" charset="0"/>
                <a:cs typeface="Times New Roman" panose="02020603050405020304" pitchFamily="18" charset="0"/>
              </a:rPr>
              <a:t>У</a:t>
            </a:r>
            <a:r>
              <a:rPr kumimoji="0" lang="uk-UA" altLang="uk-UA"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країни</a:t>
            </a:r>
            <a:br>
              <a:rPr kumimoji="0" lang="uk-UA" altLang="uk-UA"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br>
            <a:r>
              <a:rPr kumimoji="0" lang="uk-UA" altLang="uk-UA"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Про внесення змін до деяких законодавчих актів України щодо удосконалення надання медичної допомоги</a:t>
            </a:r>
            <a:br>
              <a:rPr kumimoji="0" lang="uk-UA" altLang="uk-UA"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br>
            <a:br>
              <a:rPr kumimoji="0" lang="uk-UA" altLang="uk-UA" sz="16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br>
            <a:r>
              <a:rPr lang="ru-RU" sz="1800" b="1" dirty="0"/>
              <a:t>1 липня 2022 року</a:t>
            </a:r>
            <a:br>
              <a:rPr lang="ru-RU" sz="1800" dirty="0"/>
            </a:br>
            <a:r>
              <a:rPr lang="ru-RU" sz="1800" b="1" dirty="0"/>
              <a:t>№ 2347-IX</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53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5D7C77-A88D-2D0D-2EE9-BA41E34CFBD0}"/>
              </a:ext>
            </a:extLst>
          </p:cNvPr>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Закарпатський госпітальний округ</a:t>
            </a:r>
          </a:p>
        </p:txBody>
      </p:sp>
      <p:sp>
        <p:nvSpPr>
          <p:cNvPr id="3" name="Объект 2">
            <a:extLst>
              <a:ext uri="{FF2B5EF4-FFF2-40B4-BE49-F238E27FC236}">
                <a16:creationId xmlns:a16="http://schemas.microsoft.com/office/drawing/2014/main" id="{48FFC82B-3BC2-215C-C308-A1F539418E07}"/>
              </a:ext>
            </a:extLst>
          </p:cNvPr>
          <p:cNvSpPr>
            <a:spLocks noGrp="1"/>
          </p:cNvSpPr>
          <p:nvPr>
            <p:ph idx="1"/>
          </p:nvPr>
        </p:nvSpPr>
        <p:spPr/>
        <p:txBody>
          <a:bodyPr>
            <a:normAutofit fontScale="92500" lnSpcReduction="10000"/>
          </a:bodyPr>
          <a:lstStyle/>
          <a:p>
            <a:r>
              <a:rPr lang="uk-UA" dirty="0"/>
              <a:t>Закарпатський госпітальний округ складається з 6 кластерів:</a:t>
            </a:r>
          </a:p>
          <a:p>
            <a:r>
              <a:rPr lang="uk-UA" dirty="0"/>
              <a:t>Берегівський</a:t>
            </a:r>
          </a:p>
          <a:p>
            <a:r>
              <a:rPr lang="uk-UA" dirty="0"/>
              <a:t>Мукачівський</a:t>
            </a:r>
          </a:p>
          <a:p>
            <a:r>
              <a:rPr lang="uk-UA" dirty="0"/>
              <a:t>Рахівський</a:t>
            </a:r>
          </a:p>
          <a:p>
            <a:r>
              <a:rPr lang="uk-UA" dirty="0"/>
              <a:t>Тячівський</a:t>
            </a:r>
          </a:p>
          <a:p>
            <a:r>
              <a:rPr lang="uk-UA" dirty="0"/>
              <a:t>Ужгородський</a:t>
            </a:r>
          </a:p>
          <a:p>
            <a:r>
              <a:rPr lang="uk-UA" dirty="0"/>
              <a:t>Хустський</a:t>
            </a:r>
          </a:p>
          <a:p>
            <a:pPr marL="0" indent="0" algn="ctr">
              <a:buNone/>
            </a:pPr>
            <a:r>
              <a:rPr lang="uk-UA" dirty="0"/>
              <a:t>До спроможної мережі округу крім закладів первинної медичної допомоги та екстреної медичної допомоги увійшли 22 заклади спеціалізованої медичної допомоги, з них з таким статусом:</a:t>
            </a:r>
          </a:p>
          <a:p>
            <a:endParaRPr lang="uk-UA" dirty="0"/>
          </a:p>
        </p:txBody>
      </p:sp>
    </p:spTree>
    <p:extLst>
      <p:ext uri="{BB962C8B-B14F-4D97-AF65-F5344CB8AC3E}">
        <p14:creationId xmlns:p14="http://schemas.microsoft.com/office/powerpoint/2010/main" val="117489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3F4C0-4797-C766-F014-60C8E7388503}"/>
              </a:ext>
            </a:extLst>
          </p:cNvPr>
          <p:cNvSpPr>
            <a:spLocks noGrp="1"/>
          </p:cNvSpPr>
          <p:nvPr>
            <p:ph type="title"/>
          </p:nvPr>
        </p:nvSpPr>
        <p:spPr/>
        <p:txBody>
          <a:bodyPr>
            <a:normAutofit/>
          </a:bodyPr>
          <a:lstStyle/>
          <a:p>
            <a:pPr algn="ctr"/>
            <a:r>
              <a:rPr lang="uk-UA" sz="3200" b="1" dirty="0" err="1">
                <a:latin typeface="Times New Roman" panose="02020603050405020304" pitchFamily="18" charset="0"/>
                <a:cs typeface="Times New Roman" panose="02020603050405020304" pitchFamily="18" charset="0"/>
              </a:rPr>
              <a:t>Надкластерні</a:t>
            </a:r>
            <a:r>
              <a:rPr lang="uk-UA" sz="3200" b="1" dirty="0">
                <a:latin typeface="Times New Roman" panose="02020603050405020304" pitchFamily="18" charset="0"/>
                <a:cs typeface="Times New Roman" panose="02020603050405020304" pitchFamily="18" charset="0"/>
              </a:rPr>
              <a:t>  лікарні</a:t>
            </a:r>
          </a:p>
        </p:txBody>
      </p:sp>
      <p:sp>
        <p:nvSpPr>
          <p:cNvPr id="3" name="Объект 2">
            <a:extLst>
              <a:ext uri="{FF2B5EF4-FFF2-40B4-BE49-F238E27FC236}">
                <a16:creationId xmlns:a16="http://schemas.microsoft.com/office/drawing/2014/main" id="{97BDBF17-F345-77C0-948A-C6CBA5DEE781}"/>
              </a:ext>
            </a:extLst>
          </p:cNvPr>
          <p:cNvSpPr>
            <a:spLocks noGrp="1"/>
          </p:cNvSpPr>
          <p:nvPr>
            <p:ph idx="1"/>
          </p:nvPr>
        </p:nvSpPr>
        <p:spPr/>
        <p:txBody>
          <a:bodyPr>
            <a:normAutofit/>
          </a:bodyPr>
          <a:lstStyle/>
          <a:p>
            <a:pPr marL="266700" indent="265113"/>
            <a:r>
              <a:rPr lang="uk-UA" b="1" dirty="0">
                <a:latin typeface="Times New Roman" panose="02020603050405020304" pitchFamily="18" charset="0"/>
                <a:cs typeface="Times New Roman" panose="02020603050405020304" pitchFamily="18" charset="0"/>
              </a:rPr>
              <a:t>Обласний клінічний центр  </a:t>
            </a:r>
            <a:r>
              <a:rPr lang="uk-UA" b="1" dirty="0" err="1">
                <a:latin typeface="Times New Roman" panose="02020603050405020304" pitchFamily="18" charset="0"/>
                <a:cs typeface="Times New Roman" panose="02020603050405020304" pitchFamily="18" charset="0"/>
              </a:rPr>
              <a:t>нейрохірурургії</a:t>
            </a:r>
            <a:r>
              <a:rPr lang="uk-UA" b="1" dirty="0">
                <a:latin typeface="Times New Roman" panose="02020603050405020304" pitchFamily="18" charset="0"/>
                <a:cs typeface="Times New Roman" panose="02020603050405020304" pitchFamily="18" charset="0"/>
              </a:rPr>
              <a:t> та  неврології</a:t>
            </a:r>
          </a:p>
          <a:p>
            <a:pPr marL="266700" indent="265113"/>
            <a:r>
              <a:rPr lang="uk-UA" b="1" dirty="0">
                <a:latin typeface="Times New Roman" panose="02020603050405020304" pitchFamily="18" charset="0"/>
                <a:cs typeface="Times New Roman" panose="02020603050405020304" pitchFamily="18" charset="0"/>
              </a:rPr>
              <a:t>Закарпатський протипухлинний  центр</a:t>
            </a:r>
          </a:p>
          <a:p>
            <a:pPr marL="266700" indent="265113"/>
            <a:r>
              <a:rPr lang="uk-UA" b="1" dirty="0">
                <a:latin typeface="Times New Roman" panose="02020603050405020304" pitchFamily="18" charset="0"/>
                <a:cs typeface="Times New Roman" panose="02020603050405020304" pitchFamily="18" charset="0"/>
              </a:rPr>
              <a:t> Обласний клінічний </a:t>
            </a:r>
            <a:r>
              <a:rPr lang="uk-UA" b="1" dirty="0" err="1">
                <a:latin typeface="Times New Roman" panose="02020603050405020304" pitchFamily="18" charset="0"/>
                <a:cs typeface="Times New Roman" panose="02020603050405020304" pitchFamily="18" charset="0"/>
              </a:rPr>
              <a:t>фтизіопульмонологічний</a:t>
            </a:r>
            <a:r>
              <a:rPr lang="uk-UA" b="1" dirty="0">
                <a:latin typeface="Times New Roman" panose="02020603050405020304" pitchFamily="18" charset="0"/>
                <a:cs typeface="Times New Roman" panose="02020603050405020304" pitchFamily="18" charset="0"/>
              </a:rPr>
              <a:t>  лікувально-діагностичний центр</a:t>
            </a:r>
          </a:p>
          <a:p>
            <a:pPr marL="266700" indent="265113"/>
            <a:r>
              <a:rPr lang="uk-UA" b="1" dirty="0">
                <a:latin typeface="Times New Roman" panose="02020603050405020304" pitchFamily="18" charset="0"/>
                <a:cs typeface="Times New Roman" panose="02020603050405020304" pitchFamily="18" charset="0"/>
              </a:rPr>
              <a:t>Обласний заклад з надання психіатричної допомоги</a:t>
            </a:r>
          </a:p>
          <a:p>
            <a:pPr marL="266700" indent="265113"/>
            <a:r>
              <a:rPr lang="uk-UA" b="1" dirty="0">
                <a:latin typeface="Times New Roman" panose="02020603050405020304" pitchFamily="18" charset="0"/>
                <a:cs typeface="Times New Roman" panose="02020603050405020304" pitchFamily="18" charset="0"/>
              </a:rPr>
              <a:t>Закарпатська обласна клінічна лікарня</a:t>
            </a:r>
          </a:p>
          <a:p>
            <a:pPr marL="266700" indent="265113"/>
            <a:r>
              <a:rPr lang="uk-UA" b="1" dirty="0">
                <a:latin typeface="Times New Roman" panose="02020603050405020304" pitchFamily="18" charset="0"/>
                <a:cs typeface="Times New Roman" panose="02020603050405020304" pitchFamily="18" charset="0"/>
              </a:rPr>
              <a:t>Обласна дитяча лікарня</a:t>
            </a:r>
          </a:p>
          <a:p>
            <a:pPr marL="266700" indent="265113"/>
            <a:r>
              <a:rPr lang="uk-UA" b="1" dirty="0">
                <a:latin typeface="Times New Roman" panose="02020603050405020304" pitchFamily="18" charset="0"/>
                <a:cs typeface="Times New Roman" panose="02020603050405020304" pitchFamily="18" charset="0"/>
              </a:rPr>
              <a:t>Закарпатський обласний клінічний центр кардіології та кардіохірургії</a:t>
            </a:r>
          </a:p>
        </p:txBody>
      </p:sp>
    </p:spTree>
    <p:extLst>
      <p:ext uri="{BB962C8B-B14F-4D97-AF65-F5344CB8AC3E}">
        <p14:creationId xmlns:p14="http://schemas.microsoft.com/office/powerpoint/2010/main" val="189605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D5FE60-3B33-35CC-4736-9AF8CD8AEF66}"/>
              </a:ext>
            </a:extLst>
          </p:cNvPr>
          <p:cNvSpPr>
            <a:spLocks noGrp="1"/>
          </p:cNvSpPr>
          <p:nvPr>
            <p:ph type="title"/>
          </p:nvPr>
        </p:nvSpPr>
        <p:spPr>
          <a:xfrm>
            <a:off x="838200" y="681036"/>
            <a:ext cx="10515600" cy="1624013"/>
          </a:xfrm>
        </p:spPr>
        <p:txBody>
          <a:bodyPr>
            <a:normAutofit/>
          </a:bodyPr>
          <a:lstStyle/>
          <a:p>
            <a:pPr algn="ctr" fontAlgn="base"/>
            <a:r>
              <a:rPr lang="ru-RU" sz="3200" b="1" dirty="0" err="1">
                <a:latin typeface="Times New Roman" panose="02020603050405020304" pitchFamily="18" charset="0"/>
                <a:cs typeface="Times New Roman" panose="02020603050405020304" pitchFamily="18" charset="0"/>
              </a:rPr>
              <a:t>Стратегія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розвитку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системи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охорони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здоров’я</a:t>
            </a:r>
            <a:r>
              <a:rPr lang="ru-RU" sz="3200" b="1" dirty="0">
                <a:latin typeface="Times New Roman" panose="02020603050405020304" pitchFamily="18" charset="0"/>
                <a:cs typeface="Times New Roman" panose="02020603050405020304" pitchFamily="18" charset="0"/>
              </a:rPr>
              <a:t> до 2030 року</a:t>
            </a:r>
            <a:br>
              <a:rPr lang="ru-RU" b="1" dirty="0"/>
            </a:br>
            <a:endParaRPr lang="uk-UA" dirty="0"/>
          </a:p>
        </p:txBody>
      </p:sp>
      <p:sp>
        <p:nvSpPr>
          <p:cNvPr id="3" name="Объект 2">
            <a:extLst>
              <a:ext uri="{FF2B5EF4-FFF2-40B4-BE49-F238E27FC236}">
                <a16:creationId xmlns:a16="http://schemas.microsoft.com/office/drawing/2014/main" id="{8D0D17FB-9D4F-CA8B-3E1C-375B2B540102}"/>
              </a:ext>
            </a:extLst>
          </p:cNvPr>
          <p:cNvSpPr>
            <a:spLocks noGrp="1"/>
          </p:cNvSpPr>
          <p:nvPr>
            <p:ph idx="1"/>
          </p:nvPr>
        </p:nvSpPr>
        <p:spPr>
          <a:xfrm>
            <a:off x="838200" y="3086100"/>
            <a:ext cx="10515600" cy="3090863"/>
          </a:xfrm>
        </p:spPr>
        <p:txBody>
          <a:bodyPr>
            <a:normAutofit/>
          </a:bodyPr>
          <a:lstStyle/>
          <a:p>
            <a:pPr marL="0" indent="0" algn="ctr">
              <a:buNone/>
            </a:pPr>
            <a:r>
              <a:rPr lang="ru-RU" b="1" cap="all" dirty="0" err="1">
                <a:latin typeface="Times New Roman" panose="02020603050405020304" pitchFamily="18" charset="0"/>
                <a:cs typeface="Times New Roman" panose="02020603050405020304" pitchFamily="18" charset="0"/>
              </a:rPr>
              <a:t>Розпорядження</a:t>
            </a:r>
            <a:r>
              <a:rPr lang="ru-RU" dirty="0">
                <a:latin typeface="Times New Roman" panose="02020603050405020304" pitchFamily="18" charset="0"/>
                <a:cs typeface="Times New Roman" panose="02020603050405020304" pitchFamily="18" charset="0"/>
              </a:rPr>
              <a:t>  КМУ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17 </a:t>
            </a:r>
            <a:r>
              <a:rPr lang="ru-RU" dirty="0" err="1">
                <a:latin typeface="Times New Roman" panose="02020603050405020304" pitchFamily="18" charset="0"/>
                <a:cs typeface="Times New Roman" panose="02020603050405020304" pitchFamily="18" charset="0"/>
              </a:rPr>
              <a:t>січня</a:t>
            </a:r>
            <a:r>
              <a:rPr lang="ru-RU" dirty="0">
                <a:latin typeface="Times New Roman" panose="02020603050405020304" pitchFamily="18" charset="0"/>
                <a:cs typeface="Times New Roman" panose="02020603050405020304" pitchFamily="18" charset="0"/>
              </a:rPr>
              <a:t> 2025 р. № 34-рКиїв</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Про </a:t>
            </a:r>
            <a:r>
              <a:rPr lang="ru-RU" b="1" dirty="0" err="1">
                <a:latin typeface="Times New Roman" panose="02020603050405020304" pitchFamily="18" charset="0"/>
                <a:cs typeface="Times New Roman" panose="02020603050405020304" pitchFamily="18" charset="0"/>
              </a:rPr>
              <a:t>схвалення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Стратегії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розвитку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системи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охорони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здоров’я</a:t>
            </a:r>
            <a:r>
              <a:rPr lang="ru-RU" b="1" dirty="0">
                <a:latin typeface="Times New Roman" panose="02020603050405020304" pitchFamily="18" charset="0"/>
                <a:cs typeface="Times New Roman" panose="02020603050405020304" pitchFamily="18" charset="0"/>
              </a:rPr>
              <a:t> на </a:t>
            </a:r>
            <a:r>
              <a:rPr lang="ru-RU" b="1" dirty="0" err="1">
                <a:latin typeface="Times New Roman" panose="02020603050405020304" pitchFamily="18" charset="0"/>
                <a:cs typeface="Times New Roman" panose="02020603050405020304" pitchFamily="18" charset="0"/>
              </a:rPr>
              <a:t>період</a:t>
            </a:r>
            <a:r>
              <a:rPr lang="ru-RU" b="1" dirty="0">
                <a:latin typeface="Times New Roman" panose="02020603050405020304" pitchFamily="18" charset="0"/>
                <a:cs typeface="Times New Roman" panose="02020603050405020304" pitchFamily="18" charset="0"/>
              </a:rPr>
              <a:t> до 2030 року та </a:t>
            </a:r>
            <a:r>
              <a:rPr lang="ru-RU" b="1" dirty="0" err="1">
                <a:latin typeface="Times New Roman" panose="02020603050405020304" pitchFamily="18" charset="0"/>
                <a:cs typeface="Times New Roman" panose="02020603050405020304" pitchFamily="18" charset="0"/>
              </a:rPr>
              <a:t>затвердження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операційного</a:t>
            </a:r>
            <a:r>
              <a:rPr lang="ru-RU" b="1" dirty="0">
                <a:latin typeface="Times New Roman" panose="02020603050405020304" pitchFamily="18" charset="0"/>
                <a:cs typeface="Times New Roman" panose="02020603050405020304" pitchFamily="18" charset="0"/>
              </a:rPr>
              <a:t> плану </a:t>
            </a:r>
            <a:r>
              <a:rPr lang="ru-RU" b="1" dirty="0" err="1">
                <a:latin typeface="Times New Roman" panose="02020603050405020304" pitchFamily="18" charset="0"/>
                <a:cs typeface="Times New Roman" panose="02020603050405020304" pitchFamily="18" charset="0"/>
              </a:rPr>
              <a:t>заходів</a:t>
            </a:r>
            <a:r>
              <a:rPr lang="ru-RU" b="1" dirty="0">
                <a:latin typeface="Times New Roman" panose="02020603050405020304" pitchFamily="18" charset="0"/>
                <a:cs typeface="Times New Roman" panose="02020603050405020304" pitchFamily="18" charset="0"/>
              </a:rPr>
              <a:t> з </a:t>
            </a:r>
            <a:r>
              <a:rPr lang="ru-RU" b="1" dirty="0" err="1">
                <a:latin typeface="Times New Roman" panose="02020603050405020304" pitchFamily="18" charset="0"/>
                <a:cs typeface="Times New Roman" panose="02020603050405020304" pitchFamily="18" charset="0"/>
              </a:rPr>
              <a:t>її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реалізації</a:t>
            </a:r>
            <a:r>
              <a:rPr lang="ru-RU" b="1" dirty="0">
                <a:latin typeface="Times New Roman" panose="02020603050405020304" pitchFamily="18" charset="0"/>
                <a:cs typeface="Times New Roman" panose="02020603050405020304" pitchFamily="18" charset="0"/>
              </a:rPr>
              <a:t> у 2025—2027 роках</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95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8289B-D8E0-2419-442F-A8F95B7648FB}"/>
              </a:ext>
            </a:extLst>
          </p:cNvPr>
          <p:cNvSpPr>
            <a:spLocks noGrp="1"/>
          </p:cNvSpPr>
          <p:nvPr>
            <p:ph type="title"/>
          </p:nvPr>
        </p:nvSpPr>
        <p:spPr>
          <a:xfrm>
            <a:off x="838200" y="-263526"/>
            <a:ext cx="10515600" cy="2797175"/>
          </a:xfrm>
        </p:spPr>
        <p:txBody>
          <a:bodyPr>
            <a:normAutofit/>
          </a:bodyPr>
          <a:lstStyle/>
          <a:p>
            <a:pPr algn="ctr"/>
            <a:r>
              <a:rPr lang="ru-RU" sz="3200" b="1" dirty="0">
                <a:latin typeface="Times New Roman" panose="02020603050405020304" pitchFamily="18" charset="0"/>
                <a:cs typeface="Times New Roman" panose="02020603050405020304" pitchFamily="18" charset="0"/>
              </a:rPr>
              <a:t>3 </a:t>
            </a:r>
            <a:r>
              <a:rPr lang="ru-RU" sz="3200" b="1" dirty="0" err="1">
                <a:latin typeface="Times New Roman" panose="02020603050405020304" pitchFamily="18" charset="0"/>
                <a:cs typeface="Times New Roman" panose="02020603050405020304" pitchFamily="18" charset="0"/>
              </a:rPr>
              <a:t>стратегічні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цілі</a:t>
            </a:r>
            <a:r>
              <a:rPr lang="ru-RU" sz="3200" b="1" dirty="0">
                <a:latin typeface="Times New Roman" panose="02020603050405020304" pitchFamily="18" charset="0"/>
                <a:cs typeface="Times New Roman" panose="02020603050405020304" pitchFamily="18" charset="0"/>
              </a:rPr>
              <a:t>, 11 </a:t>
            </a:r>
            <a:r>
              <a:rPr lang="ru-RU" sz="3200" b="1" dirty="0" err="1">
                <a:latin typeface="Times New Roman" panose="02020603050405020304" pitchFamily="18" charset="0"/>
                <a:cs typeface="Times New Roman" panose="02020603050405020304" pitchFamily="18" charset="0"/>
              </a:rPr>
              <a:t>оперативних</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цілей</a:t>
            </a:r>
            <a:r>
              <a:rPr lang="ru-RU" sz="3200" b="1" dirty="0">
                <a:latin typeface="Times New Roman" panose="02020603050405020304" pitchFamily="18" charset="0"/>
                <a:cs typeface="Times New Roman" panose="02020603050405020304" pitchFamily="18" charset="0"/>
              </a:rPr>
              <a:t> та 137 </a:t>
            </a:r>
            <a:r>
              <a:rPr lang="ru-RU" sz="3200" b="1" dirty="0" err="1">
                <a:latin typeface="Times New Roman" panose="02020603050405020304" pitchFamily="18" charset="0"/>
                <a:cs typeface="Times New Roman" panose="02020603050405020304" pitchFamily="18" charset="0"/>
              </a:rPr>
              <a:t>завдань</a:t>
            </a:r>
            <a:br>
              <a:rPr lang="uk-UA" sz="32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Ключові цілі</a:t>
            </a:r>
          </a:p>
        </p:txBody>
      </p:sp>
      <p:sp>
        <p:nvSpPr>
          <p:cNvPr id="3" name="Объект 2">
            <a:extLst>
              <a:ext uri="{FF2B5EF4-FFF2-40B4-BE49-F238E27FC236}">
                <a16:creationId xmlns:a16="http://schemas.microsoft.com/office/drawing/2014/main" id="{FD8E995E-6F31-33BD-B995-4A91E487C903}"/>
              </a:ext>
            </a:extLst>
          </p:cNvPr>
          <p:cNvSpPr>
            <a:spLocks noGrp="1"/>
          </p:cNvSpPr>
          <p:nvPr>
            <p:ph idx="1"/>
          </p:nvPr>
        </p:nvSpPr>
        <p:spPr>
          <a:xfrm>
            <a:off x="838200" y="1885950"/>
            <a:ext cx="10515600" cy="4800599"/>
          </a:xfrm>
        </p:spPr>
        <p:txBody>
          <a:bodyPr>
            <a:normAutofit lnSpcReduction="10000"/>
          </a:bodyPr>
          <a:lstStyle/>
          <a:p>
            <a:pPr marL="85725" indent="457200" algn="just"/>
            <a:r>
              <a:rPr lang="uk-UA" dirty="0">
                <a:latin typeface="Times New Roman" panose="02020603050405020304" pitchFamily="18" charset="0"/>
                <a:cs typeface="Times New Roman" panose="02020603050405020304" pitchFamily="18" charset="0"/>
              </a:rPr>
              <a:t>Продовжувати реформу охорони здоров’я, спираючись на успіхи та 1 2 47 враховуючи отримані </a:t>
            </a:r>
            <a:r>
              <a:rPr lang="uk-UA" dirty="0" err="1">
                <a:latin typeface="Times New Roman" panose="02020603050405020304" pitchFamily="18" charset="0"/>
                <a:cs typeface="Times New Roman" panose="02020603050405020304" pitchFamily="18" charset="0"/>
              </a:rPr>
              <a:t>уроки</a:t>
            </a:r>
            <a:r>
              <a:rPr lang="uk-UA" dirty="0">
                <a:latin typeface="Times New Roman" panose="02020603050405020304" pitchFamily="18" charset="0"/>
                <a:cs typeface="Times New Roman" panose="02020603050405020304" pitchFamily="18" charset="0"/>
              </a:rPr>
              <a:t> Рухатись у напрямку забезпечення </a:t>
            </a:r>
            <a:r>
              <a:rPr lang="en-US" dirty="0">
                <a:latin typeface="Times New Roman" panose="02020603050405020304" pitchFamily="18" charset="0"/>
                <a:cs typeface="Times New Roman" panose="02020603050405020304" pitchFamily="18" charset="0"/>
              </a:rPr>
              <a:t>Universal Health Coverage (UHC) </a:t>
            </a:r>
            <a:endParaRPr lang="uk-UA" dirty="0">
              <a:latin typeface="Times New Roman" panose="02020603050405020304" pitchFamily="18" charset="0"/>
              <a:cs typeface="Times New Roman" panose="02020603050405020304" pitchFamily="18" charset="0"/>
            </a:endParaRPr>
          </a:p>
          <a:p>
            <a:pPr marL="85725" indent="457200" algn="just"/>
            <a:r>
              <a:rPr lang="uk-UA" dirty="0">
                <a:latin typeface="Times New Roman" panose="02020603050405020304" pitchFamily="18" charset="0"/>
                <a:cs typeface="Times New Roman" panose="02020603050405020304" pitchFamily="18" charset="0"/>
              </a:rPr>
              <a:t>Покращити показники здоров’я населення, рівень задоволеності послугами, та рівень захисту фінансових ризиків </a:t>
            </a:r>
          </a:p>
          <a:p>
            <a:pPr marL="85725" indent="457200" algn="just"/>
            <a:r>
              <a:rPr lang="uk-UA" dirty="0">
                <a:latin typeface="Times New Roman" panose="02020603050405020304" pitchFamily="18" charset="0"/>
                <a:cs typeface="Times New Roman" panose="02020603050405020304" pitchFamily="18" charset="0"/>
              </a:rPr>
              <a:t>Забезпечити фактологічний підхід до процесу, одночасно визнаючи контекстуальну специфіку та потреби </a:t>
            </a:r>
          </a:p>
          <a:p>
            <a:pPr marL="85725" indent="457200" algn="just"/>
            <a:r>
              <a:rPr lang="uk-UA" dirty="0">
                <a:latin typeface="Times New Roman" panose="02020603050405020304" pitchFamily="18" charset="0"/>
                <a:cs typeface="Times New Roman" panose="02020603050405020304" pitchFamily="18" charset="0"/>
              </a:rPr>
              <a:t>Забезпечити узгодженість з Цілями сталого розвитку та міжнародними зобов’язаннями України перед її партнерами </a:t>
            </a:r>
          </a:p>
          <a:p>
            <a:pPr marL="85725" indent="457200" algn="just"/>
            <a:r>
              <a:rPr lang="uk-UA" dirty="0">
                <a:latin typeface="Times New Roman" panose="02020603050405020304" pitchFamily="18" charset="0"/>
                <a:cs typeface="Times New Roman" panose="02020603050405020304" pitchFamily="18" charset="0"/>
              </a:rPr>
              <a:t>Залучити громадянське суспільство та </a:t>
            </a:r>
            <a:r>
              <a:rPr lang="uk-UA" dirty="0" err="1">
                <a:latin typeface="Times New Roman" panose="02020603050405020304" pitchFamily="18" charset="0"/>
                <a:cs typeface="Times New Roman" panose="02020603050405020304" pitchFamily="18" charset="0"/>
              </a:rPr>
              <a:t>стейкхолдерів</a:t>
            </a:r>
            <a:r>
              <a:rPr lang="uk-UA" dirty="0">
                <a:latin typeface="Times New Roman" panose="02020603050405020304" pitchFamily="18" charset="0"/>
                <a:cs typeface="Times New Roman" panose="02020603050405020304" pitchFamily="18" charset="0"/>
              </a:rPr>
              <a:t> до процесу розробки Стратегії та консультацій</a:t>
            </a:r>
          </a:p>
        </p:txBody>
      </p:sp>
    </p:spTree>
    <p:extLst>
      <p:ext uri="{BB962C8B-B14F-4D97-AF65-F5344CB8AC3E}">
        <p14:creationId xmlns:p14="http://schemas.microsoft.com/office/powerpoint/2010/main" val="101829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08A85F-314B-76AC-6131-F5990FB40AE6}"/>
              </a:ext>
            </a:extLst>
          </p:cNvPr>
          <p:cNvSpPr>
            <a:spLocks noGrp="1"/>
          </p:cNvSpPr>
          <p:nvPr>
            <p:ph type="title"/>
          </p:nvPr>
        </p:nvSpPr>
        <p:spPr>
          <a:xfrm>
            <a:off x="838200" y="365125"/>
            <a:ext cx="10515600" cy="1861240"/>
          </a:xfrm>
        </p:spPr>
        <p:txBody>
          <a:bodyPr>
            <a:normAutofit/>
          </a:bodyPr>
          <a:lstStyle/>
          <a:p>
            <a:pPr algn="ctr"/>
            <a:r>
              <a:rPr lang="uk-UA" sz="2800" dirty="0"/>
              <a:t> </a:t>
            </a:r>
            <a:r>
              <a:rPr lang="uk-UA" sz="2800" b="1" dirty="0">
                <a:latin typeface="Times New Roman" panose="02020603050405020304" pitchFamily="18" charset="0"/>
                <a:cs typeface="Times New Roman" panose="02020603050405020304" pitchFamily="18" charset="0"/>
              </a:rPr>
              <a:t>ПРОБЛЕМА ПРО ЯКІ</a:t>
            </a:r>
            <a:r>
              <a:rPr lang="en-US" sz="2800" b="1" dirty="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В УКРАЇНІ ЩЕ ГОВОРЯТЬ МАЛО:</a:t>
            </a:r>
            <a:br>
              <a:rPr lang="uk-UA" sz="2800" b="1" dirty="0">
                <a:latin typeface="Times New Roman" panose="02020603050405020304" pitchFamily="18" charset="0"/>
                <a:cs typeface="Times New Roman" panose="02020603050405020304" pitchFamily="18" charset="0"/>
              </a:rPr>
            </a:br>
            <a:br>
              <a:rPr lang="uk-UA"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a:t>
            </a:r>
            <a:r>
              <a:rPr lang="ru-RU" sz="2800" b="1" i="1" dirty="0" err="1">
                <a:latin typeface="Times New Roman" panose="02020603050405020304" pitchFamily="18" charset="0"/>
                <a:cs typeface="Times New Roman" panose="02020603050405020304" pitchFamily="18" charset="0"/>
              </a:rPr>
              <a:t>Європейського</a:t>
            </a:r>
            <a:r>
              <a:rPr lang="ru-RU" sz="2800" b="1" i="1" dirty="0">
                <a:latin typeface="Times New Roman" panose="02020603050405020304" pitchFamily="18" charset="0"/>
                <a:cs typeface="Times New Roman" panose="02020603050405020304" pitchFamily="18" charset="0"/>
              </a:rPr>
              <a:t> плану </a:t>
            </a:r>
            <a:r>
              <a:rPr lang="ru-RU" sz="2800" b="1" i="1" dirty="0" err="1">
                <a:latin typeface="Times New Roman" panose="02020603050405020304" pitchFamily="18" charset="0"/>
                <a:cs typeface="Times New Roman" panose="02020603050405020304" pitchFamily="18" charset="0"/>
              </a:rPr>
              <a:t>дій</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боротьби</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зі</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стійкістю</a:t>
            </a:r>
            <a:r>
              <a:rPr lang="ru-RU" sz="2800" b="1" i="1" dirty="0">
                <a:latin typeface="Times New Roman" panose="02020603050405020304" pitchFamily="18" charset="0"/>
                <a:cs typeface="Times New Roman" panose="02020603050405020304" pitchFamily="18" charset="0"/>
              </a:rPr>
              <a:t> до </a:t>
            </a:r>
            <a:r>
              <a:rPr lang="ru-RU" sz="2800" b="1" i="1" dirty="0" err="1">
                <a:latin typeface="Times New Roman" panose="02020603050405020304" pitchFamily="18" charset="0"/>
                <a:cs typeface="Times New Roman" panose="02020603050405020304" pitchFamily="18" charset="0"/>
              </a:rPr>
              <a:t>протимікробних</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препаратів</a:t>
            </a:r>
            <a:r>
              <a:rPr lang="ru-RU" sz="2800" b="1" i="1" dirty="0">
                <a:latin typeface="Times New Roman" panose="02020603050405020304" pitchFamily="18" charset="0"/>
                <a:cs typeface="Times New Roman" panose="02020603050405020304" pitchFamily="18" charset="0"/>
              </a:rPr>
              <a:t> (СПП) «</a:t>
            </a:r>
            <a:r>
              <a:rPr lang="ru-RU" sz="2800" b="1" i="1" dirty="0" err="1">
                <a:latin typeface="Times New Roman" panose="02020603050405020304" pitchFamily="18" charset="0"/>
                <a:cs typeface="Times New Roman" panose="02020603050405020304" pitchFamily="18" charset="0"/>
              </a:rPr>
              <a:t>Єдине</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здоров’я</a:t>
            </a:r>
            <a:r>
              <a:rPr lang="ru-RU" sz="2800" b="1" i="1" dirty="0">
                <a:latin typeface="Times New Roman" panose="02020603050405020304" pitchFamily="18" charset="0"/>
                <a:cs typeface="Times New Roman" panose="02020603050405020304" pitchFamily="18" charset="0"/>
              </a:rPr>
              <a:t>»</a:t>
            </a:r>
            <a:endParaRPr lang="uk-UA" sz="2800"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257CD4A-6324-592F-FF1C-3D676C1A149D}"/>
              </a:ext>
            </a:extLst>
          </p:cNvPr>
          <p:cNvSpPr>
            <a:spLocks noGrp="1"/>
          </p:cNvSpPr>
          <p:nvPr>
            <p:ph idx="1"/>
          </p:nvPr>
        </p:nvSpPr>
        <p:spPr>
          <a:xfrm>
            <a:off x="838200" y="2544417"/>
            <a:ext cx="10515600" cy="3632545"/>
          </a:xfrm>
        </p:spPr>
        <p:txBody>
          <a:bodyPr/>
          <a:lstStyle/>
          <a:p>
            <a:pPr marL="0" indent="0" algn="just">
              <a:buNone/>
            </a:pPr>
            <a:r>
              <a:rPr lang="ru-RU" b="1" dirty="0">
                <a:latin typeface="Times New Roman" panose="02020603050405020304" pitchFamily="18" charset="0"/>
                <a:cs typeface="Times New Roman" panose="02020603050405020304" pitchFamily="18" charset="0"/>
              </a:rPr>
              <a:t>	За </a:t>
            </a:r>
            <a:r>
              <a:rPr lang="ru-RU" b="1" dirty="0" err="1">
                <a:latin typeface="Times New Roman" panose="02020603050405020304" pitchFamily="18" charset="0"/>
                <a:cs typeface="Times New Roman" panose="02020603050405020304" pitchFamily="18" charset="0"/>
              </a:rPr>
              <a:t>оцінками</a:t>
            </a:r>
            <a:r>
              <a:rPr lang="ru-RU" b="1" dirty="0">
                <a:latin typeface="Times New Roman" panose="02020603050405020304" pitchFamily="18" charset="0"/>
                <a:cs typeface="Times New Roman" panose="02020603050405020304" pitchFamily="18" charset="0"/>
              </a:rPr>
              <a:t>, вона є причиною 25 000 смертей на </a:t>
            </a:r>
            <a:r>
              <a:rPr lang="ru-RU" b="1" dirty="0" err="1">
                <a:latin typeface="Times New Roman" panose="02020603050405020304" pitchFamily="18" charset="0"/>
                <a:cs typeface="Times New Roman" panose="02020603050405020304" pitchFamily="18" charset="0"/>
              </a:rPr>
              <a:t>рік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лише</a:t>
            </a:r>
            <a:r>
              <a:rPr lang="ru-RU" b="1" dirty="0">
                <a:latin typeface="Times New Roman" panose="02020603050405020304" pitchFamily="18" charset="0"/>
                <a:cs typeface="Times New Roman" panose="02020603050405020304" pitchFamily="18" charset="0"/>
              </a:rPr>
              <a:t> у ЄС і 700 000 смертей на </a:t>
            </a:r>
            <a:r>
              <a:rPr lang="ru-RU" b="1" dirty="0" err="1">
                <a:latin typeface="Times New Roman" panose="02020603050405020304" pitchFamily="18" charset="0"/>
                <a:cs typeface="Times New Roman" panose="02020603050405020304" pitchFamily="18" charset="0"/>
              </a:rPr>
              <a:t>рік</a:t>
            </a:r>
            <a:r>
              <a:rPr lang="ru-RU" b="1" dirty="0">
                <a:latin typeface="Times New Roman" panose="02020603050405020304" pitchFamily="18" charset="0"/>
                <a:cs typeface="Times New Roman" panose="02020603050405020304" pitchFamily="18" charset="0"/>
              </a:rPr>
              <a:t> у </a:t>
            </a:r>
            <a:r>
              <a:rPr lang="ru-RU" b="1" dirty="0" err="1">
                <a:latin typeface="Times New Roman" panose="02020603050405020304" pitchFamily="18" charset="0"/>
                <a:cs typeface="Times New Roman" panose="02020603050405020304" pitchFamily="18" charset="0"/>
              </a:rPr>
              <a:t>всьому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світі</a:t>
            </a:r>
            <a:r>
              <a:rPr lang="ru-RU" b="1" dirty="0">
                <a:latin typeface="Times New Roman" panose="02020603050405020304" pitchFamily="18" charset="0"/>
                <a:cs typeface="Times New Roman" panose="02020603050405020304" pitchFamily="18" charset="0"/>
              </a:rPr>
              <a:t>. </a:t>
            </a:r>
          </a:p>
          <a:p>
            <a:pPr marL="0" indent="0" algn="just">
              <a:buNone/>
            </a:pPr>
            <a:endParaRPr lang="ru-RU" b="1" dirty="0">
              <a:latin typeface="Times New Roman" panose="02020603050405020304" pitchFamily="18" charset="0"/>
              <a:cs typeface="Times New Roman" panose="02020603050405020304" pitchFamily="18" charset="0"/>
            </a:endParaRPr>
          </a:p>
          <a:p>
            <a:pPr marL="0" indent="0" algn="just">
              <a:buNone/>
            </a:pPr>
            <a:r>
              <a:rPr lang="ru-RU" b="1" dirty="0">
                <a:latin typeface="Times New Roman" panose="02020603050405020304" pitchFamily="18" charset="0"/>
                <a:cs typeface="Times New Roman" panose="02020603050405020304" pitchFamily="18" charset="0"/>
              </a:rPr>
              <a:t>	За прогнозами, </a:t>
            </a:r>
            <a:r>
              <a:rPr lang="ru-RU" b="1" dirty="0" err="1">
                <a:latin typeface="Times New Roman" panose="02020603050405020304" pitchFamily="18" charset="0"/>
                <a:cs typeface="Times New Roman" panose="02020603050405020304" pitchFamily="18" charset="0"/>
              </a:rPr>
              <a:t>бездіяльність</a:t>
            </a:r>
            <a:r>
              <a:rPr lang="ru-RU" b="1" dirty="0">
                <a:latin typeface="Times New Roman" panose="02020603050405020304" pitchFamily="18" charset="0"/>
                <a:cs typeface="Times New Roman" panose="02020603050405020304" pitchFamily="18" charset="0"/>
              </a:rPr>
              <a:t> з </a:t>
            </a:r>
            <a:r>
              <a:rPr lang="ru-RU" b="1" dirty="0" err="1">
                <a:latin typeface="Times New Roman" panose="02020603050405020304" pitchFamily="18" charset="0"/>
                <a:cs typeface="Times New Roman" panose="02020603050405020304" pitchFamily="18" charset="0"/>
              </a:rPr>
              <a:t>цього</a:t>
            </a:r>
            <a:r>
              <a:rPr lang="ru-RU" b="1" dirty="0">
                <a:latin typeface="Times New Roman" panose="02020603050405020304" pitchFamily="18" charset="0"/>
                <a:cs typeface="Times New Roman" panose="02020603050405020304" pitchFamily="18" charset="0"/>
              </a:rPr>
              <a:t> приводу стане причиною </a:t>
            </a:r>
            <a:r>
              <a:rPr lang="ru-RU" b="1" dirty="0" err="1">
                <a:latin typeface="Times New Roman" panose="02020603050405020304" pitchFamily="18" charset="0"/>
                <a:cs typeface="Times New Roman" panose="02020603050405020304" pitchFamily="18" charset="0"/>
              </a:rPr>
              <a:t>мільйонів</a:t>
            </a:r>
            <a:r>
              <a:rPr lang="ru-RU" b="1" dirty="0">
                <a:latin typeface="Times New Roman" panose="02020603050405020304" pitchFamily="18" charset="0"/>
                <a:cs typeface="Times New Roman" panose="02020603050405020304" pitchFamily="18" charset="0"/>
              </a:rPr>
              <a:t> смертей у </a:t>
            </a:r>
            <a:r>
              <a:rPr lang="ru-RU" b="1" dirty="0" err="1">
                <a:latin typeface="Times New Roman" panose="02020603050405020304" pitchFamily="18" charset="0"/>
                <a:cs typeface="Times New Roman" panose="02020603050405020304" pitchFamily="18" charset="0"/>
              </a:rPr>
              <a:t>всьому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світі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згідно</a:t>
            </a:r>
            <a:r>
              <a:rPr lang="ru-RU" b="1" dirty="0">
                <a:latin typeface="Times New Roman" panose="02020603050405020304" pitchFamily="18" charset="0"/>
                <a:cs typeface="Times New Roman" panose="02020603050405020304" pitchFamily="18" charset="0"/>
              </a:rPr>
              <a:t> з </a:t>
            </a:r>
            <a:r>
              <a:rPr lang="ru-RU" b="1" dirty="0" err="1">
                <a:latin typeface="Times New Roman" panose="02020603050405020304" pitchFamily="18" charset="0"/>
                <a:cs typeface="Times New Roman" panose="02020603050405020304" pitchFamily="18" charset="0"/>
              </a:rPr>
              <a:t>оцінками</a:t>
            </a:r>
            <a:r>
              <a:rPr lang="ru-RU" b="1" dirty="0">
                <a:latin typeface="Times New Roman" panose="02020603050405020304" pitchFamily="18" charset="0"/>
                <a:cs typeface="Times New Roman" panose="02020603050405020304" pitchFamily="18" charset="0"/>
              </a:rPr>
              <a:t>, до 2050 року СПП </a:t>
            </a:r>
            <a:r>
              <a:rPr lang="ru-RU" b="1" dirty="0" err="1">
                <a:latin typeface="Times New Roman" panose="02020603050405020304" pitchFamily="18" charset="0"/>
                <a:cs typeface="Times New Roman" panose="02020603050405020304" pitchFamily="18" charset="0"/>
              </a:rPr>
              <a:t>може</a:t>
            </a:r>
            <a:r>
              <a:rPr lang="ru-RU" b="1" dirty="0">
                <a:latin typeface="Times New Roman" panose="02020603050405020304" pitchFamily="18" charset="0"/>
                <a:cs typeface="Times New Roman" panose="02020603050405020304" pitchFamily="18" charset="0"/>
              </a:rPr>
              <a:t> стати причиною </a:t>
            </a:r>
            <a:r>
              <a:rPr lang="ru-RU" b="1" dirty="0" err="1">
                <a:latin typeface="Times New Roman" panose="02020603050405020304" pitchFamily="18" charset="0"/>
                <a:cs typeface="Times New Roman" panose="02020603050405020304" pitchFamily="18" charset="0"/>
              </a:rPr>
              <a:t>більшої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кількості</a:t>
            </a:r>
            <a:r>
              <a:rPr lang="ru-RU" b="1" dirty="0">
                <a:latin typeface="Times New Roman" panose="02020603050405020304" pitchFamily="18" charset="0"/>
                <a:cs typeface="Times New Roman" panose="02020603050405020304" pitchFamily="18" charset="0"/>
              </a:rPr>
              <a:t> смертей, </a:t>
            </a:r>
            <a:r>
              <a:rPr lang="ru-RU" b="1" dirty="0" err="1">
                <a:latin typeface="Times New Roman" panose="02020603050405020304" pitchFamily="18" charset="0"/>
                <a:cs typeface="Times New Roman" panose="02020603050405020304" pitchFamily="18" charset="0"/>
              </a:rPr>
              <a:t>ніж</a:t>
            </a:r>
            <a:r>
              <a:rPr lang="ru-RU" b="1" dirty="0">
                <a:latin typeface="Times New Roman" panose="02020603050405020304" pitchFamily="18" charset="0"/>
                <a:cs typeface="Times New Roman" panose="02020603050405020304" pitchFamily="18" charset="0"/>
              </a:rPr>
              <a:t> рак.</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866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7EF0B-EA3C-F44B-43A9-9AB7238C22E7}"/>
              </a:ext>
            </a:extLst>
          </p:cNvPr>
          <p:cNvSpPr>
            <a:spLocks noGrp="1"/>
          </p:cNvSpPr>
          <p:nvPr>
            <p:ph type="title"/>
          </p:nvPr>
        </p:nvSpPr>
        <p:spPr>
          <a:xfrm>
            <a:off x="838200" y="365125"/>
            <a:ext cx="10515600" cy="1082675"/>
          </a:xfrm>
        </p:spPr>
        <p:txBody>
          <a:bodyPr>
            <a:normAutofit/>
          </a:bodyPr>
          <a:lstStyle/>
          <a:p>
            <a:pPr algn="ctr"/>
            <a:r>
              <a:rPr lang="uk-UA" sz="2400" b="1" dirty="0">
                <a:solidFill>
                  <a:srgbClr val="00B0F0"/>
                </a:solidFill>
                <a:latin typeface="Times New Roman" panose="02020603050405020304" pitchFamily="18" charset="0"/>
                <a:cs typeface="Times New Roman" panose="02020603050405020304" pitchFamily="18" charset="0"/>
              </a:rPr>
              <a:t>ПРИНЦИП ВІДНОШЕННЯ ДО ПАЦІЄНТІВ</a:t>
            </a:r>
          </a:p>
        </p:txBody>
      </p:sp>
      <p:sp>
        <p:nvSpPr>
          <p:cNvPr id="3" name="Объект 2">
            <a:extLst>
              <a:ext uri="{FF2B5EF4-FFF2-40B4-BE49-F238E27FC236}">
                <a16:creationId xmlns:a16="http://schemas.microsoft.com/office/drawing/2014/main" id="{FB8CEA66-94EE-0930-A709-AEE6B0762AD2}"/>
              </a:ext>
            </a:extLst>
          </p:cNvPr>
          <p:cNvSpPr>
            <a:spLocks noGrp="1"/>
          </p:cNvSpPr>
          <p:nvPr>
            <p:ph idx="1"/>
          </p:nvPr>
        </p:nvSpPr>
        <p:spPr>
          <a:xfrm>
            <a:off x="457201" y="1447800"/>
            <a:ext cx="11201400" cy="5114925"/>
          </a:xfrm>
        </p:spPr>
        <p:txBody>
          <a:bodyPr>
            <a:normAutofit/>
          </a:bodyPr>
          <a:lstStyle/>
          <a:p>
            <a:pPr algn="ctr"/>
            <a:endParaRPr lang="uk-UA" dirty="0"/>
          </a:p>
          <a:p>
            <a:pPr marL="0" indent="0" algn="ctr">
              <a:buNone/>
            </a:pPr>
            <a:r>
              <a:rPr lang="uk-UA" b="1" dirty="0">
                <a:latin typeface="Times New Roman" panose="02020603050405020304" pitchFamily="18" charset="0"/>
                <a:cs typeface="Times New Roman" panose="02020603050405020304" pitchFamily="18" charset="0"/>
              </a:rPr>
              <a:t>ВІДНОСТЕСЯ ДО ПАЦІЄНТА ТАК</a:t>
            </a:r>
          </a:p>
          <a:p>
            <a:pPr marL="0" indent="0" algn="ctr">
              <a:buNone/>
            </a:pPr>
            <a:r>
              <a:rPr lang="uk-UA" b="1" dirty="0">
                <a:latin typeface="Times New Roman" panose="02020603050405020304" pitchFamily="18" charset="0"/>
                <a:cs typeface="Times New Roman" panose="02020603050405020304" pitchFamily="18" charset="0"/>
              </a:rPr>
              <a:t>ЯКОГО ВІДНОШЕННЯ, БУДУЧИ ПАЦІЄНТОМ, ВИ ХОТІЛИ Б ДО СЕБЕ</a:t>
            </a:r>
          </a:p>
          <a:p>
            <a:pPr marL="0" indent="0" algn="ctr">
              <a:buNone/>
            </a:pPr>
            <a:endParaRPr lang="uk-UA" dirty="0">
              <a:latin typeface="Times New Roman" panose="02020603050405020304" pitchFamily="18" charset="0"/>
              <a:cs typeface="Times New Roman" panose="02020603050405020304" pitchFamily="18" charset="0"/>
            </a:endParaRPr>
          </a:p>
          <a:p>
            <a:pPr marL="0" indent="0" algn="ctr">
              <a:buNone/>
            </a:pPr>
            <a:r>
              <a:rPr lang="uk-UA" b="1" dirty="0">
                <a:solidFill>
                  <a:srgbClr val="00B0F0"/>
                </a:solidFill>
                <a:latin typeface="Times New Roman" panose="02020603050405020304" pitchFamily="18" charset="0"/>
                <a:cs typeface="Times New Roman" panose="02020603050405020304" pitchFamily="18" charset="0"/>
              </a:rPr>
              <a:t>ІНШИМИ СЛОВАМИ</a:t>
            </a:r>
          </a:p>
          <a:p>
            <a:pPr marL="0" indent="0" algn="ctr">
              <a:buNone/>
            </a:pPr>
            <a:endParaRPr lang="uk-UA" dirty="0">
              <a:latin typeface="Times New Roman" panose="02020603050405020304" pitchFamily="18" charset="0"/>
              <a:cs typeface="Times New Roman" panose="02020603050405020304" pitchFamily="18" charset="0"/>
            </a:endParaRPr>
          </a:p>
          <a:p>
            <a:pPr marL="0" indent="0" algn="ctr">
              <a:buNone/>
            </a:pPr>
            <a:r>
              <a:rPr lang="uk-UA" b="1" dirty="0">
                <a:latin typeface="Times New Roman" panose="02020603050405020304" pitchFamily="18" charset="0"/>
                <a:cs typeface="Times New Roman" panose="02020603050405020304" pitchFamily="18" charset="0"/>
              </a:rPr>
              <a:t>СТАВТЕ СЕБЕ НА МІСЦЕ ПАЦІЄНТА</a:t>
            </a:r>
          </a:p>
          <a:p>
            <a:pPr marL="0" indent="0" algn="just">
              <a:buNone/>
            </a:pPr>
            <a:r>
              <a:rPr lang="uk-U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043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51C00E-955B-60CE-EC11-C720E4511526}"/>
              </a:ext>
            </a:extLst>
          </p:cNvPr>
          <p:cNvSpPr>
            <a:spLocks noGrp="1"/>
          </p:cNvSpPr>
          <p:nvPr>
            <p:ph type="title"/>
          </p:nvPr>
        </p:nvSpPr>
        <p:spPr>
          <a:xfrm>
            <a:off x="838200" y="365125"/>
            <a:ext cx="10515600" cy="2082800"/>
          </a:xfrm>
        </p:spPr>
        <p:txBody>
          <a:bodyPr>
            <a:normAutofit/>
          </a:bodyPr>
          <a:lstStyle/>
          <a:p>
            <a:pPr algn="ctr"/>
            <a:r>
              <a:rPr lang="ru-RU" sz="3200" b="1" dirty="0">
                <a:latin typeface="Times New Roman" panose="02020603050405020304" pitchFamily="18" charset="0"/>
                <a:cs typeface="Times New Roman" panose="02020603050405020304" pitchFamily="18" charset="0"/>
              </a:rPr>
              <a:t>Наказ МОЗ </a:t>
            </a:r>
            <a:r>
              <a:rPr lang="ru-RU" sz="3200" b="1" dirty="0" err="1">
                <a:latin typeface="Times New Roman" panose="02020603050405020304" pitchFamily="18" charset="0"/>
                <a:cs typeface="Times New Roman" panose="02020603050405020304" pitchFamily="18" charset="0"/>
              </a:rPr>
              <a:t>України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від</a:t>
            </a:r>
            <a:r>
              <a:rPr lang="ru-RU" sz="3200" b="1" dirty="0">
                <a:latin typeface="Times New Roman" panose="02020603050405020304" pitchFamily="18" charset="0"/>
                <a:cs typeface="Times New Roman" panose="02020603050405020304" pitchFamily="18" charset="0"/>
              </a:rPr>
              <a:t> 30.09.2022 № 1782 "Про </a:t>
            </a:r>
            <a:r>
              <a:rPr lang="ru-RU" sz="3200" b="1" dirty="0" err="1">
                <a:latin typeface="Times New Roman" panose="02020603050405020304" pitchFamily="18" charset="0"/>
                <a:cs typeface="Times New Roman" panose="02020603050405020304" pitchFamily="18" charset="0"/>
              </a:rPr>
              <a:t>внесення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змін</a:t>
            </a:r>
            <a:r>
              <a:rPr lang="ru-RU" sz="3200" b="1" dirty="0">
                <a:latin typeface="Times New Roman" panose="02020603050405020304" pitchFamily="18" charset="0"/>
                <a:cs typeface="Times New Roman" panose="02020603050405020304" pitchFamily="18" charset="0"/>
              </a:rPr>
              <a:t> до наказу </a:t>
            </a:r>
            <a:r>
              <a:rPr lang="ru-RU" sz="3200" b="1" dirty="0" err="1">
                <a:latin typeface="Times New Roman" panose="02020603050405020304" pitchFamily="18" charset="0"/>
                <a:cs typeface="Times New Roman" panose="02020603050405020304" pitchFamily="18" charset="0"/>
              </a:rPr>
              <a:t>Міністерства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охорони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здоров’я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України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від</a:t>
            </a:r>
            <a:r>
              <a:rPr lang="ru-RU" sz="3200" b="1" dirty="0">
                <a:latin typeface="Times New Roman" panose="02020603050405020304" pitchFamily="18" charset="0"/>
                <a:cs typeface="Times New Roman" panose="02020603050405020304" pitchFamily="18" charset="0"/>
              </a:rPr>
              <a:t> 28 </a:t>
            </a:r>
            <a:r>
              <a:rPr lang="ru-RU" sz="3200" b="1" dirty="0" err="1">
                <a:latin typeface="Times New Roman" panose="02020603050405020304" pitchFamily="18" charset="0"/>
                <a:cs typeface="Times New Roman" panose="02020603050405020304" pitchFamily="18" charset="0"/>
              </a:rPr>
              <a:t>жовтня</a:t>
            </a:r>
            <a:r>
              <a:rPr lang="ru-RU" sz="3200" b="1" dirty="0">
                <a:latin typeface="Times New Roman" panose="02020603050405020304" pitchFamily="18" charset="0"/>
                <a:cs typeface="Times New Roman" panose="02020603050405020304" pitchFamily="18" charset="0"/>
              </a:rPr>
              <a:t> 2002 року № 385"</a:t>
            </a:r>
            <a:br>
              <a:rPr lang="ru-RU" sz="3200" b="1" dirty="0">
                <a:latin typeface="Times New Roman" panose="02020603050405020304" pitchFamily="18" charset="0"/>
                <a:cs typeface="Times New Roman" panose="02020603050405020304" pitchFamily="18" charset="0"/>
              </a:rPr>
            </a:br>
            <a:endParaRPr lang="uk-UA"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C80F869-B8A0-A72C-7257-6796861A90D4}"/>
              </a:ext>
            </a:extLst>
          </p:cNvPr>
          <p:cNvSpPr>
            <a:spLocks noGrp="1"/>
          </p:cNvSpPr>
          <p:nvPr>
            <p:ph idx="1"/>
          </p:nvPr>
        </p:nvSpPr>
        <p:spPr>
          <a:xfrm>
            <a:off x="838200" y="2447925"/>
            <a:ext cx="10515600" cy="3729038"/>
          </a:xfrm>
        </p:spPr>
        <p:txBody>
          <a:bodyPr/>
          <a:lstStyle/>
          <a:p>
            <a:pPr algn="ctr"/>
            <a:endParaRPr lang="uk-UA" dirty="0"/>
          </a:p>
          <a:p>
            <a:pPr algn="ctr"/>
            <a:endParaRPr lang="uk-UA" dirty="0"/>
          </a:p>
          <a:p>
            <a:pPr marL="0" indent="0" algn="ctr">
              <a:buNone/>
            </a:pPr>
            <a:r>
              <a:rPr lang="uk-UA" b="1" dirty="0">
                <a:latin typeface="Times New Roman" panose="02020603050405020304" pitchFamily="18" charset="0"/>
                <a:cs typeface="Times New Roman" panose="02020603050405020304" pitchFamily="18" charset="0"/>
              </a:rPr>
              <a:t>КАПЕЛАН В ОХОРОНІ ЗДОРОВ'Я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17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7732F-FB3E-EB25-4A5A-5F74E49401D5}"/>
              </a:ext>
            </a:extLst>
          </p:cNvPr>
          <p:cNvSpPr>
            <a:spLocks noGrp="1"/>
          </p:cNvSpPr>
          <p:nvPr>
            <p:ph type="title"/>
          </p:nvPr>
        </p:nvSpPr>
        <p:spPr>
          <a:xfrm>
            <a:off x="838200" y="365126"/>
            <a:ext cx="10515600" cy="730250"/>
          </a:xfrm>
        </p:spPr>
        <p:txBody>
          <a:bodyPr>
            <a:normAutofit/>
          </a:bodyPr>
          <a:lstStyle/>
          <a:p>
            <a:pPr algn="ctr"/>
            <a:r>
              <a:rPr lang="uk-UA" sz="2800" b="1" dirty="0">
                <a:latin typeface="Times New Roman" panose="02020603050405020304" pitchFamily="18" charset="0"/>
                <a:cs typeface="Times New Roman" panose="02020603050405020304" pitchFamily="18" charset="0"/>
              </a:rPr>
              <a:t>ЗАВДАННЯ ТА ОБОВ'ЯЗКИ</a:t>
            </a:r>
            <a:r>
              <a:rPr lang="uk-UA" sz="2800"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50B5060A-BD23-F45B-BB3F-09B9C6AA69BD}"/>
              </a:ext>
            </a:extLst>
          </p:cNvPr>
          <p:cNvSpPr>
            <a:spLocks noGrp="1"/>
          </p:cNvSpPr>
          <p:nvPr>
            <p:ph idx="1"/>
          </p:nvPr>
        </p:nvSpPr>
        <p:spPr>
          <a:xfrm>
            <a:off x="352425" y="1209676"/>
            <a:ext cx="11496675" cy="5391150"/>
          </a:xfrm>
        </p:spPr>
        <p:txBody>
          <a:bodyPr>
            <a:normAutofit fontScale="77500" lnSpcReduction="20000"/>
          </a:bodyPr>
          <a:lstStyle/>
          <a:p>
            <a:pPr indent="485775" algn="just"/>
            <a:r>
              <a:rPr lang="uk-UA" dirty="0">
                <a:latin typeface="Times New Roman" panose="02020603050405020304" pitchFamily="18" charset="0"/>
                <a:cs typeface="Times New Roman" panose="02020603050405020304" pitchFamily="18" charset="0"/>
              </a:rPr>
              <a:t>Керується законодавством України про охорону здоров'я та нормативно-правовими актами, що визначають діяльність органів управління і закладів охорони здоров'я, реабілітаційних закладів, організацію духовної (душпастирської) опіки у сфері охорони здоров'я.</a:t>
            </a:r>
          </a:p>
          <a:p>
            <a:pPr indent="485775" algn="just"/>
            <a:r>
              <a:rPr lang="uk-UA" dirty="0">
                <a:latin typeface="Times New Roman" panose="02020603050405020304" pitchFamily="18" charset="0"/>
                <a:cs typeface="Times New Roman" panose="02020603050405020304" pitchFamily="18" charset="0"/>
              </a:rPr>
              <a:t>Організовує та проводить релігійні ритуали і релігійно-просвітницькі заходи, пов'язані із задоволенням духовно-релігійних потреб пацієнтів, членів їх сімей та працівників закладу охорони здоров'я, реабілітаційного закладу, за їх бажанням здійснює над ними духовну (душпастирську) опіку. Надає духовну допомогу та підтримку особам різного віку, за необхідності організовує їх соціальну підтримку. Проводить духовне (душпастирське) консультування дорослих і дітей. Виконує консультативно-дорадчі та координаційні функції, спрямовані на поліпшення релігійної обстановки й етично-психологічного клімату, налагодження міжрелігійної співпраці, дотримання релігійних та інших прав людини у сфері охорони здоров'я. Організовує та проводить навчально-виховні заходи, спрямовані на духовно-моральний розвиток пацієнтів, членів їх сімей та працівників закладу охорони здоров'я, реабілітаційного закладу. Планує свою роботу та аналізує її результати. Веде робочу документацію капелана в охороні здоров'я, в тому числі в електронній формі. Виконує професійні обов'язки в закладі охорони здоров'я, реабілітаційному закладі в </a:t>
            </a:r>
            <a:r>
              <a:rPr lang="uk-UA" dirty="0" err="1">
                <a:latin typeface="Times New Roman" panose="02020603050405020304" pitchFamily="18" charset="0"/>
                <a:cs typeface="Times New Roman" panose="02020603050405020304" pitchFamily="18" charset="0"/>
              </a:rPr>
              <a:t>мультидисциплінарному</a:t>
            </a:r>
            <a:r>
              <a:rPr lang="uk-UA" dirty="0">
                <a:latin typeface="Times New Roman" panose="02020603050405020304" pitchFamily="18" charset="0"/>
                <a:cs typeface="Times New Roman" panose="02020603050405020304" pitchFamily="18" charset="0"/>
              </a:rPr>
              <a:t> та міжконфесійному (міжрелігійному) середовищах. Дотримується принципів професійної етики і деонтології. Постійно удосконалює свій професійний рівень, в тому числі обов'язково проходить </a:t>
            </a:r>
            <a:r>
              <a:rPr lang="uk-UA" dirty="0" err="1">
                <a:latin typeface="Times New Roman" panose="02020603050405020304" pitchFamily="18" charset="0"/>
                <a:cs typeface="Times New Roman" panose="02020603050405020304" pitchFamily="18" charset="0"/>
              </a:rPr>
              <a:t>супервізії</a:t>
            </a:r>
            <a:r>
              <a:rPr lang="uk-UA" dirty="0">
                <a:latin typeface="Times New Roman" panose="02020603050405020304" pitchFamily="18" charset="0"/>
                <a:cs typeface="Times New Roman" panose="02020603050405020304" pitchFamily="18" charset="0"/>
              </a:rPr>
              <a:t> (професійну допомогу та підтримку, спрямовану на роботу з професійними труднощами, аналіз недоліків та удосконалення організації роботи) індивідуально або в групі.</a:t>
            </a:r>
          </a:p>
          <a:p>
            <a:endParaRPr lang="uk-UA" dirty="0"/>
          </a:p>
        </p:txBody>
      </p:sp>
    </p:spTree>
    <p:extLst>
      <p:ext uri="{BB962C8B-B14F-4D97-AF65-F5344CB8AC3E}">
        <p14:creationId xmlns:p14="http://schemas.microsoft.com/office/powerpoint/2010/main" val="373037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CA3EB-16BE-AF45-0554-D76C87F7D8B1}"/>
              </a:ext>
            </a:extLst>
          </p:cNvPr>
          <p:cNvSpPr>
            <a:spLocks noGrp="1"/>
          </p:cNvSpPr>
          <p:nvPr>
            <p:ph type="title"/>
          </p:nvPr>
        </p:nvSpPr>
        <p:spPr/>
        <p:txBody>
          <a:bodyPr>
            <a:normAutofit/>
          </a:bodyPr>
          <a:lstStyle/>
          <a:p>
            <a:pPr algn="ctr"/>
            <a:r>
              <a:rPr lang="uk-UA" sz="3200" b="1" i="1" dirty="0">
                <a:solidFill>
                  <a:srgbClr val="C00000"/>
                </a:solidFill>
                <a:latin typeface="Times New Roman" pitchFamily="18" charset="0"/>
                <a:cs typeface="Times New Roman" pitchFamily="18" charset="0"/>
              </a:rPr>
              <a:t>Державна політика України в охороні здоров</a:t>
            </a:r>
            <a:r>
              <a:rPr lang="en-US" sz="3200" b="1" i="1" dirty="0">
                <a:solidFill>
                  <a:srgbClr val="C00000"/>
                </a:solidFill>
                <a:latin typeface="Times New Roman" pitchFamily="18" charset="0"/>
                <a:cs typeface="Times New Roman" pitchFamily="18" charset="0"/>
              </a:rPr>
              <a:t>’</a:t>
            </a:r>
            <a:r>
              <a:rPr lang="uk-UA" sz="3200" b="1" i="1" dirty="0">
                <a:solidFill>
                  <a:srgbClr val="C00000"/>
                </a:solidFill>
                <a:latin typeface="Times New Roman" pitchFamily="18" charset="0"/>
                <a:cs typeface="Times New Roman" pitchFamily="18" charset="0"/>
              </a:rPr>
              <a:t>я</a:t>
            </a:r>
            <a:br>
              <a:rPr lang="uk-UA" sz="3200" b="1" i="1" dirty="0">
                <a:solidFill>
                  <a:srgbClr val="C00000"/>
                </a:solidFill>
                <a:latin typeface="Times New Roman" pitchFamily="18" charset="0"/>
                <a:cs typeface="Times New Roman" pitchFamily="18" charset="0"/>
              </a:rPr>
            </a:br>
            <a:r>
              <a:rPr lang="uk-UA" sz="3200" b="1" i="1" dirty="0">
                <a:solidFill>
                  <a:srgbClr val="C00000"/>
                </a:solidFill>
                <a:latin typeface="Times New Roman" pitchFamily="18" charset="0"/>
                <a:cs typeface="Times New Roman" pitchFamily="18" charset="0"/>
              </a:rPr>
              <a:t>Конституція України</a:t>
            </a:r>
            <a:endParaRPr lang="uk-UA" sz="3200" dirty="0"/>
          </a:p>
        </p:txBody>
      </p:sp>
      <p:sp>
        <p:nvSpPr>
          <p:cNvPr id="3" name="Объект 2">
            <a:extLst>
              <a:ext uri="{FF2B5EF4-FFF2-40B4-BE49-F238E27FC236}">
                <a16:creationId xmlns:a16="http://schemas.microsoft.com/office/drawing/2014/main" id="{07C37EFE-87B1-CB55-D10D-BA66EFBD566F}"/>
              </a:ext>
            </a:extLst>
          </p:cNvPr>
          <p:cNvSpPr>
            <a:spLocks noGrp="1"/>
          </p:cNvSpPr>
          <p:nvPr>
            <p:ph idx="1"/>
          </p:nvPr>
        </p:nvSpPr>
        <p:spPr/>
        <p:txBody>
          <a:bodyPr>
            <a:normAutofit fontScale="92500" lnSpcReduction="20000"/>
          </a:bodyPr>
          <a:lstStyle/>
          <a:p>
            <a:pPr fontAlgn="base"/>
            <a:r>
              <a:rPr lang="ru-RU" b="1" dirty="0" err="1">
                <a:latin typeface="Times New Roman" pitchFamily="18" charset="0"/>
                <a:cs typeface="Times New Roman" pitchFamily="18" charset="0"/>
              </a:rPr>
              <a:t>Стаття</a:t>
            </a:r>
            <a:r>
              <a:rPr lang="ru-RU" b="1" dirty="0">
                <a:latin typeface="Times New Roman" pitchFamily="18" charset="0"/>
                <a:cs typeface="Times New Roman" pitchFamily="18" charset="0"/>
              </a:rPr>
              <a:t> 49. </a:t>
            </a:r>
            <a:r>
              <a:rPr lang="ru-RU" b="1" dirty="0" err="1">
                <a:latin typeface="Times New Roman" pitchFamily="18" charset="0"/>
                <a:cs typeface="Times New Roman" pitchFamily="18" charset="0"/>
              </a:rPr>
              <a:t>Кожен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має</a:t>
            </a:r>
            <a:r>
              <a:rPr lang="ru-RU" b="1" dirty="0">
                <a:latin typeface="Times New Roman" pitchFamily="18" charset="0"/>
                <a:cs typeface="Times New Roman" pitchFamily="18" charset="0"/>
              </a:rPr>
              <a:t> право на </a:t>
            </a:r>
            <a:r>
              <a:rPr lang="ru-RU" b="1" dirty="0" err="1">
                <a:latin typeface="Times New Roman" pitchFamily="18" charset="0"/>
                <a:cs typeface="Times New Roman" pitchFamily="18" charset="0"/>
              </a:rPr>
              <a:t>охорону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медичну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допомогу</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медичне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страхування</a:t>
            </a:r>
            <a:r>
              <a:rPr lang="ru-RU" b="1" dirty="0">
                <a:latin typeface="Times New Roman" pitchFamily="18" charset="0"/>
                <a:cs typeface="Times New Roman" pitchFamily="18" charset="0"/>
              </a:rPr>
              <a:t>.</a:t>
            </a:r>
          </a:p>
          <a:p>
            <a:pPr fontAlgn="base">
              <a:buNone/>
            </a:pPr>
            <a:r>
              <a:rPr lang="ru-RU" b="1" dirty="0" err="1">
                <a:latin typeface="Times New Roman" pitchFamily="18" charset="0"/>
                <a:cs typeface="Times New Roman" pitchFamily="18" charset="0"/>
              </a:rPr>
              <a:t>Охорона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забезпечується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державним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фінансуванням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відповідних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соціально-економічних</a:t>
            </a:r>
            <a:r>
              <a:rPr lang="ru-RU" b="1" dirty="0">
                <a:latin typeface="Times New Roman" pitchFamily="18" charset="0"/>
                <a:cs typeface="Times New Roman" pitchFamily="18" charset="0"/>
              </a:rPr>
              <a:t>, медико-</a:t>
            </a:r>
            <a:r>
              <a:rPr lang="ru-RU" b="1" dirty="0" err="1">
                <a:latin typeface="Times New Roman" pitchFamily="18" charset="0"/>
                <a:cs typeface="Times New Roman" pitchFamily="18" charset="0"/>
              </a:rPr>
              <a:t>санітарних</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оздоровчо-профілактичних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програм</a:t>
            </a:r>
            <a:r>
              <a:rPr lang="ru-RU" b="1" dirty="0">
                <a:latin typeface="Times New Roman" pitchFamily="18" charset="0"/>
                <a:cs typeface="Times New Roman" pitchFamily="18" charset="0"/>
              </a:rPr>
              <a:t>.</a:t>
            </a:r>
          </a:p>
          <a:p>
            <a:pPr fontAlgn="base">
              <a:buNone/>
            </a:pPr>
            <a:r>
              <a:rPr lang="ru-RU" b="1" dirty="0">
                <a:latin typeface="Times New Roman" pitchFamily="18" charset="0"/>
                <a:cs typeface="Times New Roman" pitchFamily="18" charset="0"/>
              </a:rPr>
              <a:t>Держава </a:t>
            </a:r>
            <a:r>
              <a:rPr lang="ru-RU" b="1" dirty="0" err="1">
                <a:latin typeface="Times New Roman" pitchFamily="18" charset="0"/>
                <a:cs typeface="Times New Roman" pitchFamily="18" charset="0"/>
              </a:rPr>
              <a:t>створює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умови</a:t>
            </a:r>
            <a:r>
              <a:rPr lang="ru-RU" b="1" dirty="0">
                <a:latin typeface="Times New Roman" pitchFamily="18" charset="0"/>
                <a:cs typeface="Times New Roman" pitchFamily="18" charset="0"/>
              </a:rPr>
              <a:t> для </a:t>
            </a:r>
            <a:r>
              <a:rPr lang="ru-RU" b="1" dirty="0" err="1">
                <a:latin typeface="Times New Roman" pitchFamily="18" charset="0"/>
                <a:cs typeface="Times New Roman" pitchFamily="18" charset="0"/>
              </a:rPr>
              <a:t>ефективного</a:t>
            </a:r>
            <a:r>
              <a:rPr lang="ru-RU" b="1" dirty="0">
                <a:latin typeface="Times New Roman" pitchFamily="18" charset="0"/>
                <a:cs typeface="Times New Roman" pitchFamily="18" charset="0"/>
              </a:rPr>
              <a:t> і доступного для </a:t>
            </a:r>
            <a:r>
              <a:rPr lang="ru-RU" b="1" dirty="0" err="1">
                <a:latin typeface="Times New Roman" pitchFamily="18" charset="0"/>
                <a:cs typeface="Times New Roman" pitchFamily="18" charset="0"/>
              </a:rPr>
              <a:t>всіх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громадян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медичного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обслуговування</a:t>
            </a:r>
            <a:r>
              <a:rPr lang="ru-RU" b="1" dirty="0">
                <a:latin typeface="Times New Roman" pitchFamily="18" charset="0"/>
                <a:cs typeface="Times New Roman" pitchFamily="18" charset="0"/>
              </a:rPr>
              <a:t>. У </a:t>
            </a:r>
            <a:r>
              <a:rPr lang="ru-RU" b="1" dirty="0" err="1">
                <a:latin typeface="Times New Roman" pitchFamily="18" charset="0"/>
                <a:cs typeface="Times New Roman" pitchFamily="18" charset="0"/>
              </a:rPr>
              <a:t>державних</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комунальних</a:t>
            </a:r>
            <a:r>
              <a:rPr lang="ru-RU" b="1" dirty="0">
                <a:latin typeface="Times New Roman" pitchFamily="18" charset="0"/>
                <a:cs typeface="Times New Roman" pitchFamily="18" charset="0"/>
              </a:rPr>
              <a:t> закладах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медична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допомога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надається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безоплатно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існуюча</a:t>
            </a:r>
            <a:r>
              <a:rPr lang="ru-RU" b="1" dirty="0">
                <a:latin typeface="Times New Roman" pitchFamily="18" charset="0"/>
                <a:cs typeface="Times New Roman" pitchFamily="18" charset="0"/>
              </a:rPr>
              <a:t> мережа таких </a:t>
            </a:r>
            <a:r>
              <a:rPr lang="ru-RU" b="1" dirty="0" err="1">
                <a:latin typeface="Times New Roman" pitchFamily="18" charset="0"/>
                <a:cs typeface="Times New Roman" pitchFamily="18" charset="0"/>
              </a:rPr>
              <a:t>закладів</a:t>
            </a:r>
            <a:r>
              <a:rPr lang="ru-RU" b="1" dirty="0">
                <a:latin typeface="Times New Roman" pitchFamily="18" charset="0"/>
                <a:cs typeface="Times New Roman" pitchFamily="18" charset="0"/>
              </a:rPr>
              <a:t> не </a:t>
            </a:r>
            <a:r>
              <a:rPr lang="ru-RU" b="1" dirty="0" err="1">
                <a:latin typeface="Times New Roman" pitchFamily="18" charset="0"/>
                <a:cs typeface="Times New Roman" pitchFamily="18" charset="0"/>
              </a:rPr>
              <a:t>може</a:t>
            </a:r>
            <a:r>
              <a:rPr lang="ru-RU" b="1" dirty="0">
                <a:latin typeface="Times New Roman" pitchFamily="18" charset="0"/>
                <a:cs typeface="Times New Roman" pitchFamily="18" charset="0"/>
              </a:rPr>
              <a:t> бути </a:t>
            </a:r>
            <a:r>
              <a:rPr lang="ru-RU" b="1" dirty="0" err="1">
                <a:latin typeface="Times New Roman" pitchFamily="18" charset="0"/>
                <a:cs typeface="Times New Roman" pitchFamily="18" charset="0"/>
              </a:rPr>
              <a:t>скорочена</a:t>
            </a:r>
            <a:r>
              <a:rPr lang="ru-RU" b="1" dirty="0">
                <a:latin typeface="Times New Roman" pitchFamily="18" charset="0"/>
                <a:cs typeface="Times New Roman" pitchFamily="18" charset="0"/>
              </a:rPr>
              <a:t>. Держава </a:t>
            </a:r>
            <a:r>
              <a:rPr lang="ru-RU" b="1" dirty="0" err="1">
                <a:latin typeface="Times New Roman" pitchFamily="18" charset="0"/>
                <a:cs typeface="Times New Roman" pitchFamily="18" charset="0"/>
              </a:rPr>
              <a:t>сприяє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розвиткові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лікувальних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закладів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усіх</a:t>
            </a:r>
            <a:r>
              <a:rPr lang="ru-RU" b="1" dirty="0">
                <a:latin typeface="Times New Roman" pitchFamily="18" charset="0"/>
                <a:cs typeface="Times New Roman" pitchFamily="18" charset="0"/>
              </a:rPr>
              <a:t> форм </a:t>
            </a:r>
            <a:r>
              <a:rPr lang="ru-RU" b="1" dirty="0" err="1">
                <a:latin typeface="Times New Roman" pitchFamily="18" charset="0"/>
                <a:cs typeface="Times New Roman" pitchFamily="18" charset="0"/>
              </a:rPr>
              <a:t>власності</a:t>
            </a:r>
            <a:r>
              <a:rPr lang="ru-RU" b="1" dirty="0">
                <a:latin typeface="Times New Roman" pitchFamily="18" charset="0"/>
                <a:cs typeface="Times New Roman" pitchFamily="18" charset="0"/>
              </a:rPr>
              <a:t>.</a:t>
            </a:r>
          </a:p>
          <a:p>
            <a:pPr fontAlgn="base">
              <a:buNone/>
            </a:pPr>
            <a:r>
              <a:rPr lang="ru-RU" b="1" i="1" dirty="0">
                <a:latin typeface="Times New Roman" pitchFamily="18" charset="0"/>
                <a:cs typeface="Times New Roman" pitchFamily="18" charset="0"/>
              </a:rPr>
              <a:t> </a:t>
            </a:r>
            <a:r>
              <a:rPr lang="ru-RU" b="1" dirty="0">
                <a:latin typeface="Times New Roman" pitchFamily="18" charset="0"/>
                <a:cs typeface="Times New Roman" pitchFamily="18" charset="0"/>
              </a:rPr>
              <a:t>Держава </a:t>
            </a:r>
            <a:r>
              <a:rPr lang="ru-RU" b="1" dirty="0" err="1">
                <a:latin typeface="Times New Roman" pitchFamily="18" charset="0"/>
                <a:cs typeface="Times New Roman" pitchFamily="18" charset="0"/>
              </a:rPr>
              <a:t>дбає</a:t>
            </a:r>
            <a:r>
              <a:rPr lang="ru-RU" b="1" dirty="0">
                <a:latin typeface="Times New Roman" pitchFamily="18" charset="0"/>
                <a:cs typeface="Times New Roman" pitchFamily="18" charset="0"/>
              </a:rPr>
              <a:t> про </a:t>
            </a:r>
            <a:r>
              <a:rPr lang="ru-RU" b="1" dirty="0" err="1">
                <a:latin typeface="Times New Roman" pitchFamily="18" charset="0"/>
                <a:cs typeface="Times New Roman" pitchFamily="18" charset="0"/>
              </a:rPr>
              <a:t>розвиток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фізичної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культури</a:t>
            </a:r>
            <a:r>
              <a:rPr lang="ru-RU" b="1" dirty="0">
                <a:latin typeface="Times New Roman" pitchFamily="18" charset="0"/>
                <a:cs typeface="Times New Roman" pitchFamily="18" charset="0"/>
              </a:rPr>
              <a:t> і спорту, </a:t>
            </a:r>
            <a:r>
              <a:rPr lang="ru-RU" b="1" dirty="0" err="1">
                <a:latin typeface="Times New Roman" pitchFamily="18" charset="0"/>
                <a:cs typeface="Times New Roman" pitchFamily="18" charset="0"/>
              </a:rPr>
              <a:t>забезпечує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санітарно-епідемічне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благополуччя</a:t>
            </a:r>
            <a:r>
              <a:rPr lang="ru-RU" b="1" dirty="0">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3188239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D3993-6FE2-741A-4276-0F9A8A6DB187}"/>
              </a:ext>
            </a:extLst>
          </p:cNvPr>
          <p:cNvSpPr>
            <a:spLocks noGrp="1"/>
          </p:cNvSpPr>
          <p:nvPr>
            <p:ph type="title"/>
          </p:nvPr>
        </p:nvSpPr>
        <p:spPr>
          <a:xfrm>
            <a:off x="838200" y="365126"/>
            <a:ext cx="10515600" cy="654050"/>
          </a:xfrm>
        </p:spPr>
        <p:txBody>
          <a:bodyPr>
            <a:normAutofit/>
          </a:bodyPr>
          <a:lstStyle/>
          <a:p>
            <a:pPr algn="ctr"/>
            <a:r>
              <a:rPr lang="uk-UA" sz="2800" b="1" dirty="0">
                <a:latin typeface="Times New Roman" panose="02020603050405020304" pitchFamily="18" charset="0"/>
                <a:cs typeface="Times New Roman" panose="02020603050405020304" pitchFamily="18" charset="0"/>
              </a:rPr>
              <a:t>ПОВИНЕН ЗНАТИ:</a:t>
            </a:r>
          </a:p>
        </p:txBody>
      </p:sp>
      <p:sp>
        <p:nvSpPr>
          <p:cNvPr id="3" name="Объект 2">
            <a:extLst>
              <a:ext uri="{FF2B5EF4-FFF2-40B4-BE49-F238E27FC236}">
                <a16:creationId xmlns:a16="http://schemas.microsoft.com/office/drawing/2014/main" id="{42D82A99-E6B4-4C2B-DC3E-C860BE1B9E36}"/>
              </a:ext>
            </a:extLst>
          </p:cNvPr>
          <p:cNvSpPr>
            <a:spLocks noGrp="1"/>
          </p:cNvSpPr>
          <p:nvPr>
            <p:ph idx="1"/>
          </p:nvPr>
        </p:nvSpPr>
        <p:spPr>
          <a:xfrm>
            <a:off x="428625" y="1123950"/>
            <a:ext cx="11344275" cy="5476875"/>
          </a:xfrm>
        </p:spPr>
        <p:txBody>
          <a:bodyPr>
            <a:normAutofit fontScale="85000" lnSpcReduction="20000"/>
          </a:bodyPr>
          <a:lstStyle/>
          <a:p>
            <a:pPr algn="just"/>
            <a:r>
              <a:rPr lang="uk-UA" dirty="0">
                <a:latin typeface="Times New Roman" panose="02020603050405020304" pitchFamily="18" charset="0"/>
                <a:cs typeface="Times New Roman" panose="02020603050405020304" pitchFamily="18" charset="0"/>
              </a:rPr>
              <a:t>законодавство про охорону здоров'я та нормативно-правові акти, що регламентують діяльність органів управління і закладів охорони здоров'я, реабілітаційних закладів, організацію духовної (душпастирської) опіки у сфері охорони здоров'я; основи теорії душпастирства охорони здоров'я; основи медико-біологічних та клінічних знань; принципи професійної етики і деонтології; права, обов'язки та відповідальність капелана в охороні здоров'я; особливості та форми проведення релігійних ритуалів, здійснення релігійно-просвітньої, релігійно-дорадчої діяльності та міжрелігійної координації у закладі охорони здоров'я, реабілітаційному закладі; принципи надання духовної допомоги та підтримки; основи духовного (душпастирського) консультування, особливості та форми проведення індивідуальної, сімейної, групової роботи; принципи душпастирської </a:t>
            </a:r>
            <a:r>
              <a:rPr lang="uk-UA" dirty="0" err="1">
                <a:latin typeface="Times New Roman" panose="02020603050405020304" pitchFamily="18" charset="0"/>
                <a:cs typeface="Times New Roman" panose="02020603050405020304" pitchFamily="18" charset="0"/>
              </a:rPr>
              <a:t>супервізії</a:t>
            </a:r>
            <a:r>
              <a:rPr lang="uk-UA" dirty="0">
                <a:latin typeface="Times New Roman" panose="02020603050405020304" pitchFamily="18" charset="0"/>
                <a:cs typeface="Times New Roman" panose="02020603050405020304" pitchFamily="18" charset="0"/>
              </a:rPr>
              <a:t>; основні форми і методи соціальної підтримки та підтримки етики у сфері охорони здоров'я; принципи командної роботи; форми і технології дистанційної роботи; правила оформлення робочої документації капелана в охороні здоров'я, в тому числі в електронній формі; сучасну літературу за фахом та методи її узагальнення; правила та норми охорони праці, виробничої санітарії; засоби протипожежного захисту.</a:t>
            </a:r>
          </a:p>
          <a:p>
            <a:pPr algn="just"/>
            <a:r>
              <a:rPr lang="uk-UA" dirty="0">
                <a:latin typeface="Times New Roman" panose="02020603050405020304" pitchFamily="18" charset="0"/>
                <a:cs typeface="Times New Roman" panose="02020603050405020304" pitchFamily="18" charset="0"/>
              </a:rPr>
              <a:t>Повинен володіти державною мовою та застосовувати її під час виконання службових обов'язків відповідно до </a:t>
            </a:r>
            <a:r>
              <a:rPr lang="uk-UA" u="sng" dirty="0">
                <a:latin typeface="Times New Roman" panose="02020603050405020304" pitchFamily="18" charset="0"/>
                <a:cs typeface="Times New Roman" panose="02020603050405020304" pitchFamily="18" charset="0"/>
                <a:hlinkClick r:id="rId2"/>
              </a:rPr>
              <a:t>Закону</a:t>
            </a:r>
            <a:r>
              <a:rPr lang="uk-UA" dirty="0">
                <a:latin typeface="Times New Roman" panose="02020603050405020304" pitchFamily="18" charset="0"/>
                <a:cs typeface="Times New Roman" panose="02020603050405020304" pitchFamily="18" charset="0"/>
              </a:rPr>
              <a:t> України "Про забезпечення функціонування української мови як державної".</a:t>
            </a:r>
          </a:p>
          <a:p>
            <a:endParaRPr lang="uk-UA" dirty="0"/>
          </a:p>
        </p:txBody>
      </p:sp>
    </p:spTree>
    <p:extLst>
      <p:ext uri="{BB962C8B-B14F-4D97-AF65-F5344CB8AC3E}">
        <p14:creationId xmlns:p14="http://schemas.microsoft.com/office/powerpoint/2010/main" val="2794942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FDBC1-6780-A2E8-55D1-AC4787ABF20A}"/>
              </a:ext>
            </a:extLst>
          </p:cNvPr>
          <p:cNvSpPr>
            <a:spLocks noGrp="1"/>
          </p:cNvSpPr>
          <p:nvPr>
            <p:ph type="title"/>
          </p:nvPr>
        </p:nvSpPr>
        <p:spPr>
          <a:xfrm>
            <a:off x="838200" y="365126"/>
            <a:ext cx="10515600" cy="387350"/>
          </a:xfrm>
        </p:spPr>
        <p:txBody>
          <a:bodyPr>
            <a:noAutofit/>
          </a:bodyPr>
          <a:lstStyle/>
          <a:p>
            <a:pPr algn="ctr"/>
            <a:r>
              <a:rPr lang="uk-UA" sz="2800" b="1" dirty="0">
                <a:latin typeface="Times New Roman" panose="02020603050405020304" pitchFamily="18" charset="0"/>
                <a:cs typeface="Times New Roman" panose="02020603050405020304" pitchFamily="18" charset="0"/>
              </a:rPr>
              <a:t>Кваліфікаційні вимоги.</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B40E94-6405-146D-D81D-E024F9AC5FE3}"/>
              </a:ext>
            </a:extLst>
          </p:cNvPr>
          <p:cNvSpPr>
            <a:spLocks noGrp="1"/>
          </p:cNvSpPr>
          <p:nvPr>
            <p:ph idx="1"/>
          </p:nvPr>
        </p:nvSpPr>
        <p:spPr>
          <a:xfrm>
            <a:off x="838200" y="752476"/>
            <a:ext cx="10991850" cy="5895974"/>
          </a:xfrm>
        </p:spPr>
        <p:txBody>
          <a:bodyPr>
            <a:normAutofit fontScale="62500" lnSpcReduction="20000"/>
          </a:bodyPr>
          <a:lstStyle/>
          <a:p>
            <a:pPr algn="just"/>
            <a:r>
              <a:rPr lang="uk-UA" b="1" dirty="0">
                <a:latin typeface="Times New Roman" panose="02020603050405020304" pitchFamily="18" charset="0"/>
                <a:cs typeface="Times New Roman" panose="02020603050405020304" pitchFamily="18" charset="0"/>
              </a:rPr>
              <a:t>Капелан в охороні здоров'я вищої кваліфікаційної категорії: </a:t>
            </a:r>
            <a:r>
              <a:rPr lang="uk-UA" dirty="0">
                <a:latin typeface="Times New Roman" panose="02020603050405020304" pitchFamily="18" charset="0"/>
                <a:cs typeface="Times New Roman" panose="02020603050405020304" pitchFamily="18" charset="0"/>
              </a:rPr>
              <a:t>вища освіта другого (магістерського) рівня у галузі знань "Богослов'я" за спеціальністю "Богослов'я". Спеціалізація керівного рівня за фахом "Клінічне душпастирство". Безперервний професійний розвиток. Наявність сертифіката капелана в охороні здоров'я та посвідчення про присвоєння (підтвердження) вищої кваліфікаційної категорії за фахом "Клінічне душпастирство". Досвід роботи за профілем - понад 10 років.</a:t>
            </a:r>
          </a:p>
          <a:p>
            <a:pPr marL="0" indent="0" algn="just">
              <a:buNone/>
            </a:pP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Капелан в охороні здоров'я </a:t>
            </a:r>
            <a:r>
              <a:rPr lang="en-US" b="1" dirty="0">
                <a:latin typeface="Times New Roman" panose="02020603050405020304" pitchFamily="18" charset="0"/>
                <a:cs typeface="Times New Roman" panose="02020603050405020304" pitchFamily="18" charset="0"/>
              </a:rPr>
              <a:t>I </a:t>
            </a:r>
            <a:r>
              <a:rPr lang="uk-UA" b="1" dirty="0">
                <a:latin typeface="Times New Roman" panose="02020603050405020304" pitchFamily="18" charset="0"/>
                <a:cs typeface="Times New Roman" panose="02020603050405020304" pitchFamily="18" charset="0"/>
              </a:rPr>
              <a:t>кваліфікаційної категорії</a:t>
            </a:r>
            <a:r>
              <a:rPr lang="uk-UA" dirty="0">
                <a:latin typeface="Times New Roman" panose="02020603050405020304" pitchFamily="18" charset="0"/>
                <a:cs typeface="Times New Roman" panose="02020603050405020304" pitchFamily="18" charset="0"/>
              </a:rPr>
              <a:t>: вища освіта другого (магістерського) рівня у галузі знань "Богослов'я" за спеціальністю "Богослов'я". Спеціалізація експертного рівня за фахом "Клінічне душпастирство". Безперервний професійний розвиток. Наявність сертифіката капелана в охороні здоров'я та посвідчення про присвоєння (підтвердження) </a:t>
            </a:r>
            <a:r>
              <a:rPr lang="en-US" dirty="0">
                <a:latin typeface="Times New Roman" panose="02020603050405020304" pitchFamily="18" charset="0"/>
                <a:cs typeface="Times New Roman" panose="02020603050405020304" pitchFamily="18" charset="0"/>
              </a:rPr>
              <a:t>I </a:t>
            </a:r>
            <a:r>
              <a:rPr lang="uk-UA" dirty="0">
                <a:latin typeface="Times New Roman" panose="02020603050405020304" pitchFamily="18" charset="0"/>
                <a:cs typeface="Times New Roman" panose="02020603050405020304" pitchFamily="18" charset="0"/>
              </a:rPr>
              <a:t>кваліфікаційної категорії за фахом "Клінічне душпастирство". Досвід роботи за профілем - понад 7 років.</a:t>
            </a:r>
          </a:p>
          <a:p>
            <a:pPr marL="0" indent="0" algn="just">
              <a:buNone/>
            </a:pP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Капелан в охороні здоров'я </a:t>
            </a:r>
            <a:r>
              <a:rPr lang="en-US" b="1" dirty="0">
                <a:latin typeface="Times New Roman" panose="02020603050405020304" pitchFamily="18" charset="0"/>
                <a:cs typeface="Times New Roman" panose="02020603050405020304" pitchFamily="18" charset="0"/>
              </a:rPr>
              <a:t>II </a:t>
            </a:r>
            <a:r>
              <a:rPr lang="uk-UA" b="1" dirty="0">
                <a:latin typeface="Times New Roman" panose="02020603050405020304" pitchFamily="18" charset="0"/>
                <a:cs typeface="Times New Roman" panose="02020603050405020304" pitchFamily="18" charset="0"/>
              </a:rPr>
              <a:t>кваліфікаційної категорії: </a:t>
            </a:r>
            <a:r>
              <a:rPr lang="uk-UA" dirty="0">
                <a:latin typeface="Times New Roman" panose="02020603050405020304" pitchFamily="18" charset="0"/>
                <a:cs typeface="Times New Roman" panose="02020603050405020304" pitchFamily="18" charset="0"/>
              </a:rPr>
              <a:t>вища освіта другого (магістерського) рівня у галузі знань "Богослов'я" за спеціальністю "Богослов'я". Спеціалізація поглибленого рівня за фахом "Клінічне душпастирство". Безперервний професійний розвиток. Наявність сертифіката капелана в охороні здоров'я та посвідчення про присвоєння (підтвердження) </a:t>
            </a:r>
            <a:r>
              <a:rPr lang="en-US" dirty="0">
                <a:latin typeface="Times New Roman" panose="02020603050405020304" pitchFamily="18" charset="0"/>
                <a:cs typeface="Times New Roman" panose="02020603050405020304" pitchFamily="18" charset="0"/>
              </a:rPr>
              <a:t>II </a:t>
            </a:r>
            <a:r>
              <a:rPr lang="uk-UA" dirty="0">
                <a:latin typeface="Times New Roman" panose="02020603050405020304" pitchFamily="18" charset="0"/>
                <a:cs typeface="Times New Roman" panose="02020603050405020304" pitchFamily="18" charset="0"/>
              </a:rPr>
              <a:t>кваліфікаційної категорії за фахом "Клінічне душпастирство". Досвід роботи за профілем - понад 5 років.</a:t>
            </a:r>
          </a:p>
          <a:p>
            <a:pPr marL="0" indent="0" algn="just">
              <a:buNone/>
            </a:pP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Капелан в охороні здоров'я</a:t>
            </a:r>
            <a:r>
              <a:rPr lang="uk-UA" dirty="0">
                <a:latin typeface="Times New Roman" panose="02020603050405020304" pitchFamily="18" charset="0"/>
                <a:cs typeface="Times New Roman" panose="02020603050405020304" pitchFamily="18" charset="0"/>
              </a:rPr>
              <a:t>: вища освіта не нижче першого (бакалаврського) рівня у галузі знань "Богослов'я" за спеціальністю "Богослов'я". Спеціалізація базового рівня за фахом "Клінічне душпастирство". Наявність сертифіката капелана в охороні здоров'я. Безперервний професійний розвиток. Без вимог до стажу роботи.</a:t>
            </a:r>
          </a:p>
          <a:p>
            <a:pPr algn="just"/>
            <a:r>
              <a:rPr lang="uk-UA" dirty="0">
                <a:latin typeface="Times New Roman" panose="02020603050405020304" pitchFamily="18" charset="0"/>
                <a:cs typeface="Times New Roman" panose="02020603050405020304" pitchFamily="18" charset="0"/>
              </a:rPr>
              <a:t>До роботи на посаді "капелан в охороні здоров'я" допускаються особи, які здобули вищу освіту не нижче першого (бакалаврського) рівня за спеціальністю "Богослов'я", із умовою до 01 січня 2026 року пройти спеціалізацію за фахом "Клінічне душпастирство".</a:t>
            </a:r>
          </a:p>
          <a:p>
            <a:endParaRPr lang="uk-UA" dirty="0"/>
          </a:p>
        </p:txBody>
      </p:sp>
    </p:spTree>
    <p:extLst>
      <p:ext uri="{BB962C8B-B14F-4D97-AF65-F5344CB8AC3E}">
        <p14:creationId xmlns:p14="http://schemas.microsoft.com/office/powerpoint/2010/main" val="391833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BC3A26-933C-49FA-35E8-FB218FA4223C}"/>
              </a:ext>
            </a:extLst>
          </p:cNvPr>
          <p:cNvSpPr>
            <a:spLocks noGrp="1"/>
          </p:cNvSpPr>
          <p:nvPr>
            <p:ph type="title"/>
          </p:nvPr>
        </p:nvSpPr>
        <p:spPr>
          <a:xfrm>
            <a:off x="838200" y="365125"/>
            <a:ext cx="10515600" cy="2308501"/>
          </a:xfrm>
        </p:spPr>
        <p:txBody>
          <a:bodyPr>
            <a:normAutofit/>
          </a:bodyPr>
          <a:lstStyle/>
          <a:p>
            <a:pPr algn="ctr"/>
            <a:r>
              <a:rPr lang="uk-UA" sz="2800" b="1" dirty="0">
                <a:latin typeface="Times New Roman" panose="02020603050405020304" pitchFamily="18" charset="0"/>
                <a:cs typeface="Times New Roman" panose="02020603050405020304" pitchFamily="18" charset="0"/>
              </a:rPr>
              <a:t>ПРОФЕСІЙНИХ УСПІХІВ</a:t>
            </a:r>
            <a:br>
              <a:rPr lang="uk-UA" sz="2800" b="1" dirty="0">
                <a:latin typeface="Times New Roman" panose="02020603050405020304" pitchFamily="18" charset="0"/>
                <a:cs typeface="Times New Roman" panose="02020603050405020304" pitchFamily="18" charset="0"/>
              </a:rPr>
            </a:br>
            <a:br>
              <a:rPr lang="uk-UA"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ТА</a:t>
            </a:r>
          </a:p>
        </p:txBody>
      </p:sp>
      <p:sp>
        <p:nvSpPr>
          <p:cNvPr id="3" name="Объект 2">
            <a:extLst>
              <a:ext uri="{FF2B5EF4-FFF2-40B4-BE49-F238E27FC236}">
                <a16:creationId xmlns:a16="http://schemas.microsoft.com/office/drawing/2014/main" id="{0A6443C3-E982-B9E7-B0C2-2F94DAADF7BB}"/>
              </a:ext>
            </a:extLst>
          </p:cNvPr>
          <p:cNvSpPr>
            <a:spLocks noGrp="1"/>
          </p:cNvSpPr>
          <p:nvPr>
            <p:ph idx="1"/>
          </p:nvPr>
        </p:nvSpPr>
        <p:spPr>
          <a:xfrm>
            <a:off x="838200" y="3428999"/>
            <a:ext cx="10515600" cy="2747963"/>
          </a:xfrm>
        </p:spPr>
        <p:txBody>
          <a:bodyPr>
            <a:normAutofit/>
          </a:bodyPr>
          <a:lstStyle/>
          <a:p>
            <a:pPr marL="0" indent="0" algn="ctr">
              <a:buNone/>
            </a:pPr>
            <a:r>
              <a:rPr lang="uk-UA" b="1" dirty="0">
                <a:latin typeface="Times New Roman" panose="02020603050405020304" pitchFamily="18" charset="0"/>
                <a:cs typeface="Times New Roman" panose="02020603050405020304" pitchFamily="18" charset="0"/>
              </a:rPr>
              <a:t>ОСОБИСТОГО ЗДОРОВ</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Я</a:t>
            </a:r>
          </a:p>
        </p:txBody>
      </p:sp>
    </p:spTree>
    <p:extLst>
      <p:ext uri="{BB962C8B-B14F-4D97-AF65-F5344CB8AC3E}">
        <p14:creationId xmlns:p14="http://schemas.microsoft.com/office/powerpoint/2010/main" val="194884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1C3671-42D3-01E1-3D95-E96944CBFDF6}"/>
              </a:ext>
            </a:extLst>
          </p:cNvPr>
          <p:cNvSpPr>
            <a:spLocks noGrp="1"/>
          </p:cNvSpPr>
          <p:nvPr>
            <p:ph type="title"/>
          </p:nvPr>
        </p:nvSpPr>
        <p:spPr>
          <a:xfrm>
            <a:off x="3257549" y="652226"/>
            <a:ext cx="5172075" cy="3348274"/>
          </a:xfrm>
        </p:spPr>
        <p:txBody>
          <a:bodyPr/>
          <a:lstStyle/>
          <a:p>
            <a:endParaRPr lang="uk-UA" dirty="0"/>
          </a:p>
        </p:txBody>
      </p:sp>
      <p:sp>
        <p:nvSpPr>
          <p:cNvPr id="3" name="Объект 2">
            <a:extLst>
              <a:ext uri="{FF2B5EF4-FFF2-40B4-BE49-F238E27FC236}">
                <a16:creationId xmlns:a16="http://schemas.microsoft.com/office/drawing/2014/main" id="{5455250E-61AB-4BD4-4543-EB50DC4DBDD2}"/>
              </a:ext>
            </a:extLst>
          </p:cNvPr>
          <p:cNvSpPr>
            <a:spLocks noGrp="1"/>
          </p:cNvSpPr>
          <p:nvPr>
            <p:ph idx="1"/>
          </p:nvPr>
        </p:nvSpPr>
        <p:spPr>
          <a:xfrm>
            <a:off x="838200" y="4641573"/>
            <a:ext cx="10515600" cy="1535389"/>
          </a:xfrm>
        </p:spPr>
        <p:txBody>
          <a:bodyPr>
            <a:normAutofit/>
          </a:bodyPr>
          <a:lstStyle/>
          <a:p>
            <a:pPr marL="0" indent="0" algn="ctr">
              <a:buNone/>
            </a:pPr>
            <a:r>
              <a:rPr lang="uk-UA" sz="3600" b="1" dirty="0">
                <a:solidFill>
                  <a:schemeClr val="accent1"/>
                </a:solidFill>
                <a:latin typeface="Times New Roman" panose="02020603050405020304" pitchFamily="18" charset="0"/>
                <a:cs typeface="Times New Roman" panose="02020603050405020304" pitchFamily="18" charset="0"/>
              </a:rPr>
              <a:t>СЛАВА УКРАЇНІ!</a:t>
            </a:r>
          </a:p>
        </p:txBody>
      </p:sp>
      <p:pic>
        <p:nvPicPr>
          <p:cNvPr id="4" name="Рисунок 3">
            <a:extLst>
              <a:ext uri="{FF2B5EF4-FFF2-40B4-BE49-F238E27FC236}">
                <a16:creationId xmlns:a16="http://schemas.microsoft.com/office/drawing/2014/main" id="{4AB63005-D6C2-D3C6-CC73-57C9EC238306}"/>
              </a:ext>
            </a:extLst>
          </p:cNvPr>
          <p:cNvPicPr>
            <a:picLocks noChangeAspect="1"/>
          </p:cNvPicPr>
          <p:nvPr/>
        </p:nvPicPr>
        <p:blipFill>
          <a:blip r:embed="rId2"/>
          <a:stretch>
            <a:fillRect/>
          </a:stretch>
        </p:blipFill>
        <p:spPr>
          <a:xfrm>
            <a:off x="3400424" y="652226"/>
            <a:ext cx="4959625" cy="3128401"/>
          </a:xfrm>
          <a:prstGeom prst="rect">
            <a:avLst/>
          </a:prstGeom>
        </p:spPr>
      </p:pic>
    </p:spTree>
    <p:extLst>
      <p:ext uri="{BB962C8B-B14F-4D97-AF65-F5344CB8AC3E}">
        <p14:creationId xmlns:p14="http://schemas.microsoft.com/office/powerpoint/2010/main" val="356420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54DE94-0725-94CC-DF67-921FA857291F}"/>
              </a:ext>
            </a:extLst>
          </p:cNvPr>
          <p:cNvSpPr>
            <a:spLocks noGrp="1"/>
          </p:cNvSpPr>
          <p:nvPr>
            <p:ph type="title"/>
          </p:nvPr>
        </p:nvSpPr>
        <p:spPr/>
        <p:txBody>
          <a:bodyPr>
            <a:normAutofit fontScale="90000"/>
          </a:bodyPr>
          <a:lstStyle/>
          <a:p>
            <a:pPr algn="ctr"/>
            <a:r>
              <a:rPr lang="ru-RU" b="1" i="1" dirty="0">
                <a:solidFill>
                  <a:srgbClr val="C00000"/>
                </a:solidFill>
                <a:latin typeface="Times New Roman" pitchFamily="18" charset="0"/>
                <a:cs typeface="Times New Roman" pitchFamily="18" charset="0"/>
              </a:rPr>
              <a:t>ЗАКОН УКРАЇНИ «</a:t>
            </a:r>
            <a:r>
              <a:rPr lang="ru-RU" b="1" dirty="0" err="1">
                <a:solidFill>
                  <a:srgbClr val="C00000"/>
                </a:solidFill>
                <a:latin typeface="Times New Roman" pitchFamily="18" charset="0"/>
                <a:cs typeface="Times New Roman" pitchFamily="18" charset="0"/>
              </a:rPr>
              <a:t>Основи</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законодавства</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України</a:t>
            </a:r>
            <a:r>
              <a:rPr lang="ru-RU" b="1" dirty="0">
                <a:solidFill>
                  <a:srgbClr val="C00000"/>
                </a:solidFill>
                <a:latin typeface="Times New Roman" pitchFamily="18" charset="0"/>
                <a:cs typeface="Times New Roman" pitchFamily="18" charset="0"/>
              </a:rPr>
              <a:t> про </a:t>
            </a:r>
            <a:r>
              <a:rPr lang="ru-RU" b="1" dirty="0" err="1">
                <a:solidFill>
                  <a:srgbClr val="C00000"/>
                </a:solidFill>
                <a:latin typeface="Times New Roman" pitchFamily="18" charset="0"/>
                <a:cs typeface="Times New Roman" pitchFamily="18" charset="0"/>
              </a:rPr>
              <a:t>охорону</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здоров'я</a:t>
            </a:r>
            <a:r>
              <a:rPr lang="ru-RU" b="1" dirty="0">
                <a:solidFill>
                  <a:srgbClr val="C00000"/>
                </a:solidFill>
                <a:latin typeface="Times New Roman" pitchFamily="18" charset="0"/>
                <a:cs typeface="Times New Roman" pitchFamily="18" charset="0"/>
              </a:rPr>
              <a:t>»</a:t>
            </a:r>
            <a:endParaRPr lang="uk-UA" dirty="0"/>
          </a:p>
        </p:txBody>
      </p:sp>
      <p:sp>
        <p:nvSpPr>
          <p:cNvPr id="3" name="Объект 2">
            <a:extLst>
              <a:ext uri="{FF2B5EF4-FFF2-40B4-BE49-F238E27FC236}">
                <a16:creationId xmlns:a16="http://schemas.microsoft.com/office/drawing/2014/main" id="{AC1752C9-9B76-013C-4E99-792D49679FF3}"/>
              </a:ext>
            </a:extLst>
          </p:cNvPr>
          <p:cNvSpPr>
            <a:spLocks noGrp="1"/>
          </p:cNvSpPr>
          <p:nvPr>
            <p:ph idx="1"/>
          </p:nvPr>
        </p:nvSpPr>
        <p:spPr/>
        <p:txBody>
          <a:bodyPr>
            <a:normAutofit fontScale="85000" lnSpcReduction="20000"/>
          </a:bodyPr>
          <a:lstStyle/>
          <a:p>
            <a:pPr marL="0" indent="0" algn="just" fontAlgn="base"/>
            <a:r>
              <a:rPr lang="ru-RU" b="1" dirty="0" err="1">
                <a:latin typeface="Times New Roman" pitchFamily="18" charset="0"/>
                <a:cs typeface="Times New Roman" pitchFamily="18" charset="0"/>
              </a:rPr>
              <a:t>Кожна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людина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природне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невід'ємне</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непорушне</a:t>
            </a:r>
            <a:r>
              <a:rPr lang="ru-RU" b="1" dirty="0">
                <a:latin typeface="Times New Roman" pitchFamily="18" charset="0"/>
                <a:cs typeface="Times New Roman" pitchFamily="18" charset="0"/>
              </a:rPr>
              <a:t> право на </a:t>
            </a:r>
            <a:r>
              <a:rPr lang="ru-RU" b="1" dirty="0" err="1">
                <a:latin typeface="Times New Roman" pitchFamily="18" charset="0"/>
                <a:cs typeface="Times New Roman" pitchFamily="18" charset="0"/>
              </a:rPr>
              <a:t>охорону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Суспільство</a:t>
            </a:r>
            <a:r>
              <a:rPr lang="ru-RU" b="1" dirty="0">
                <a:latin typeface="Times New Roman" pitchFamily="18" charset="0"/>
                <a:cs typeface="Times New Roman" pitchFamily="18" charset="0"/>
              </a:rPr>
              <a:t> і держава </a:t>
            </a:r>
            <a:r>
              <a:rPr lang="ru-RU" b="1" dirty="0" err="1">
                <a:latin typeface="Times New Roman" pitchFamily="18" charset="0"/>
                <a:cs typeface="Times New Roman" pitchFamily="18" charset="0"/>
              </a:rPr>
              <a:t>відповідальні</a:t>
            </a:r>
            <a:r>
              <a:rPr lang="ru-RU" b="1" dirty="0">
                <a:latin typeface="Times New Roman" pitchFamily="18" charset="0"/>
                <a:cs typeface="Times New Roman" pitchFamily="18" charset="0"/>
              </a:rPr>
              <a:t> перед </a:t>
            </a:r>
            <a:r>
              <a:rPr lang="ru-RU" b="1" dirty="0" err="1">
                <a:latin typeface="Times New Roman" pitchFamily="18" charset="0"/>
                <a:cs typeface="Times New Roman" pitchFamily="18" charset="0"/>
              </a:rPr>
              <a:t>сучасним</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майбутніми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поколіннями</a:t>
            </a:r>
            <a:r>
              <a:rPr lang="ru-RU" b="1" dirty="0">
                <a:latin typeface="Times New Roman" pitchFamily="18" charset="0"/>
                <a:cs typeface="Times New Roman" pitchFamily="18" charset="0"/>
              </a:rPr>
              <a:t> за </a:t>
            </a:r>
            <a:r>
              <a:rPr lang="ru-RU" b="1" dirty="0" err="1">
                <a:latin typeface="Times New Roman" pitchFamily="18" charset="0"/>
                <a:cs typeface="Times New Roman" pitchFamily="18" charset="0"/>
              </a:rPr>
              <a:t>рівень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збереження</a:t>
            </a:r>
            <a:r>
              <a:rPr lang="ru-RU" b="1" dirty="0">
                <a:latin typeface="Times New Roman" pitchFamily="18" charset="0"/>
                <a:cs typeface="Times New Roman" pitchFamily="18" charset="0"/>
              </a:rPr>
              <a:t> генофонду народу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забезпечують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пріоритетність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діяльності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поліпшення</a:t>
            </a:r>
            <a:r>
              <a:rPr lang="ru-RU" b="1" dirty="0">
                <a:latin typeface="Times New Roman" pitchFamily="18" charset="0"/>
                <a:cs typeface="Times New Roman" pitchFamily="18" charset="0"/>
              </a:rPr>
              <a:t> умов </a:t>
            </a:r>
            <a:r>
              <a:rPr lang="ru-RU" b="1" dirty="0" err="1">
                <a:latin typeface="Times New Roman" pitchFamily="18" charset="0"/>
                <a:cs typeface="Times New Roman" pitchFamily="18" charset="0"/>
              </a:rPr>
              <a:t>праці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навчання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побуту</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відпочинку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населення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розв'язання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екологічних</a:t>
            </a:r>
            <a:r>
              <a:rPr lang="ru-RU" b="1" dirty="0">
                <a:latin typeface="Times New Roman" pitchFamily="18" charset="0"/>
                <a:cs typeface="Times New Roman" pitchFamily="18" charset="0"/>
              </a:rPr>
              <a:t> проблем, </a:t>
            </a:r>
            <a:r>
              <a:rPr lang="ru-RU" b="1" dirty="0" err="1">
                <a:latin typeface="Times New Roman" pitchFamily="18" charset="0"/>
                <a:cs typeface="Times New Roman" pitchFamily="18" charset="0"/>
              </a:rPr>
              <a:t>вдосконалення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медичної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допомоги</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запровадження</a:t>
            </a:r>
            <a:r>
              <a:rPr lang="ru-RU" b="1" dirty="0">
                <a:latin typeface="Times New Roman" pitchFamily="18" charset="0"/>
                <a:cs typeface="Times New Roman" pitchFamily="18" charset="0"/>
              </a:rPr>
              <a:t> здорового способу </a:t>
            </a:r>
            <a:r>
              <a:rPr lang="ru-RU" b="1" dirty="0" err="1">
                <a:latin typeface="Times New Roman" pitchFamily="18" charset="0"/>
                <a:cs typeface="Times New Roman" pitchFamily="18" charset="0"/>
              </a:rPr>
              <a:t>життя</a:t>
            </a:r>
            <a:r>
              <a:rPr lang="ru-RU" b="1" dirty="0">
                <a:latin typeface="Times New Roman" pitchFamily="18" charset="0"/>
                <a:cs typeface="Times New Roman" pitchFamily="18" charset="0"/>
              </a:rPr>
              <a:t>.</a:t>
            </a:r>
          </a:p>
          <a:p>
            <a:pPr marL="0" indent="0" algn="just" fontAlgn="base"/>
            <a:endParaRPr lang="ru-RU" b="1" dirty="0">
              <a:latin typeface="Times New Roman" pitchFamily="18" charset="0"/>
              <a:cs typeface="Times New Roman" pitchFamily="18" charset="0"/>
            </a:endParaRPr>
          </a:p>
          <a:p>
            <a:pPr marL="0" indent="0" algn="just" fontAlgn="base"/>
            <a:r>
              <a:rPr lang="ru-RU" b="1" dirty="0" err="1">
                <a:latin typeface="Times New Roman" pitchFamily="18" charset="0"/>
                <a:cs typeface="Times New Roman" pitchFamily="18" charset="0"/>
              </a:rPr>
              <a:t>Основи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законодавства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про </a:t>
            </a:r>
            <a:r>
              <a:rPr lang="ru-RU" b="1" dirty="0" err="1">
                <a:latin typeface="Times New Roman" pitchFamily="18" charset="0"/>
                <a:cs typeface="Times New Roman" pitchFamily="18" charset="0"/>
              </a:rPr>
              <a:t>охорону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визначають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правові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організаційні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економічні</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соціальні</a:t>
            </a:r>
            <a:r>
              <a:rPr lang="ru-RU" b="1" dirty="0">
                <a:latin typeface="Times New Roman" pitchFamily="18" charset="0"/>
                <a:cs typeface="Times New Roman" pitchFamily="18" charset="0"/>
              </a:rPr>
              <a:t> засади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Україні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регулюють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суспільні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відносини</a:t>
            </a:r>
            <a:r>
              <a:rPr lang="ru-RU" b="1" dirty="0">
                <a:latin typeface="Times New Roman" pitchFamily="18" charset="0"/>
                <a:cs typeface="Times New Roman" pitchFamily="18" charset="0"/>
              </a:rPr>
              <a:t> у </a:t>
            </a:r>
            <a:r>
              <a:rPr lang="ru-RU" b="1" dirty="0" err="1">
                <a:latin typeface="Times New Roman" pitchFamily="18" charset="0"/>
                <a:cs typeface="Times New Roman" pitchFamily="18" charset="0"/>
              </a:rPr>
              <a:t>цій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сфері</a:t>
            </a:r>
            <a:r>
              <a:rPr lang="ru-RU" b="1" dirty="0">
                <a:latin typeface="Times New Roman" pitchFamily="18" charset="0"/>
                <a:cs typeface="Times New Roman" pitchFamily="18" charset="0"/>
              </a:rPr>
              <a:t> з метою </a:t>
            </a:r>
            <a:r>
              <a:rPr lang="ru-RU" b="1" dirty="0" err="1">
                <a:latin typeface="Times New Roman" pitchFamily="18" charset="0"/>
                <a:cs typeface="Times New Roman" pitchFamily="18" charset="0"/>
              </a:rPr>
              <a:t>забезпечення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гармонійного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розвитку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фізичних</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духовних</a:t>
            </a:r>
            <a:r>
              <a:rPr lang="ru-RU" b="1" dirty="0">
                <a:latin typeface="Times New Roman" pitchFamily="18" charset="0"/>
                <a:cs typeface="Times New Roman" pitchFamily="18" charset="0"/>
              </a:rPr>
              <a:t> сил, </a:t>
            </a:r>
            <a:r>
              <a:rPr lang="ru-RU" b="1" dirty="0" err="1">
                <a:latin typeface="Times New Roman" pitchFamily="18" charset="0"/>
                <a:cs typeface="Times New Roman" pitchFamily="18" charset="0"/>
              </a:rPr>
              <a:t>високої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працездатності</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довголітнього</a:t>
            </a:r>
            <a:r>
              <a:rPr lang="ru-RU" b="1" dirty="0">
                <a:latin typeface="Times New Roman" pitchFamily="18" charset="0"/>
                <a:cs typeface="Times New Roman" pitchFamily="18" charset="0"/>
              </a:rPr>
              <a:t> активного </a:t>
            </a:r>
            <a:r>
              <a:rPr lang="ru-RU" b="1" dirty="0" err="1">
                <a:latin typeface="Times New Roman" pitchFamily="18" charset="0"/>
                <a:cs typeface="Times New Roman" pitchFamily="18" charset="0"/>
              </a:rPr>
              <a:t>життя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громадян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усунення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факторів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що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шкідливо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впливають</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їх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попередження</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зниження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захворюваності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інвалідності</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смертності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поліпшення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спадковості</a:t>
            </a:r>
            <a:r>
              <a:rPr lang="ru-RU" b="1" dirty="0">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137875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337FA5-4AC7-E6AC-1E4C-423AF536B0E3}"/>
              </a:ext>
            </a:extLst>
          </p:cNvPr>
          <p:cNvSpPr>
            <a:spLocks noGrp="1"/>
          </p:cNvSpPr>
          <p:nvPr>
            <p:ph type="title"/>
          </p:nvPr>
        </p:nvSpPr>
        <p:spPr/>
        <p:txBody>
          <a:bodyPr>
            <a:normAutofit/>
          </a:bodyPr>
          <a:lstStyle/>
          <a:p>
            <a:pPr algn="ctr"/>
            <a:r>
              <a:rPr lang="uk-UA" sz="3200" b="1" i="1" dirty="0">
                <a:solidFill>
                  <a:srgbClr val="C00000"/>
                </a:solidFill>
                <a:latin typeface="Times New Roman" pitchFamily="18" charset="0"/>
                <a:cs typeface="Times New Roman" pitchFamily="18" charset="0"/>
              </a:rPr>
              <a:t>Державна політика України в охороні здоров</a:t>
            </a:r>
            <a:r>
              <a:rPr lang="en-US" sz="3200" b="1" i="1" dirty="0">
                <a:solidFill>
                  <a:srgbClr val="C00000"/>
                </a:solidFill>
                <a:latin typeface="Times New Roman" pitchFamily="18" charset="0"/>
                <a:cs typeface="Times New Roman" pitchFamily="18" charset="0"/>
              </a:rPr>
              <a:t>’</a:t>
            </a:r>
            <a:r>
              <a:rPr lang="uk-UA" sz="3200" b="1" i="1" dirty="0">
                <a:solidFill>
                  <a:srgbClr val="C00000"/>
                </a:solidFill>
                <a:latin typeface="Times New Roman" pitchFamily="18" charset="0"/>
                <a:cs typeface="Times New Roman" pitchFamily="18" charset="0"/>
              </a:rPr>
              <a:t>я</a:t>
            </a:r>
            <a:endParaRPr lang="uk-UA" sz="3200" dirty="0"/>
          </a:p>
        </p:txBody>
      </p:sp>
      <p:sp>
        <p:nvSpPr>
          <p:cNvPr id="3" name="Объект 2">
            <a:extLst>
              <a:ext uri="{FF2B5EF4-FFF2-40B4-BE49-F238E27FC236}">
                <a16:creationId xmlns:a16="http://schemas.microsoft.com/office/drawing/2014/main" id="{37019319-0F21-FFEF-B530-71C557D86472}"/>
              </a:ext>
            </a:extLst>
          </p:cNvPr>
          <p:cNvSpPr>
            <a:spLocks noGrp="1"/>
          </p:cNvSpPr>
          <p:nvPr>
            <p:ph idx="1"/>
          </p:nvPr>
        </p:nvSpPr>
        <p:spPr>
          <a:xfrm>
            <a:off x="838200" y="1352550"/>
            <a:ext cx="10515600" cy="4824413"/>
          </a:xfrm>
        </p:spPr>
        <p:txBody>
          <a:bodyPr>
            <a:normAutofit fontScale="62500" lnSpcReduction="20000"/>
          </a:bodyPr>
          <a:lstStyle/>
          <a:p>
            <a:pPr algn="just" fontAlgn="base"/>
            <a:r>
              <a:rPr lang="ru-RU" b="1" dirty="0" err="1">
                <a:latin typeface="Times New Roman" pitchFamily="18" charset="0"/>
                <a:cs typeface="Times New Roman" pitchFamily="18" charset="0"/>
              </a:rPr>
              <a:t>Охорона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 один з </a:t>
            </a:r>
            <a:r>
              <a:rPr lang="ru-RU" b="1" dirty="0" err="1">
                <a:latin typeface="Times New Roman" pitchFamily="18" charset="0"/>
                <a:cs typeface="Times New Roman" pitchFamily="18" charset="0"/>
              </a:rPr>
              <a:t>пріоритетних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напрямів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діяльності</a:t>
            </a:r>
            <a:r>
              <a:rPr lang="ru-RU" b="1" dirty="0">
                <a:latin typeface="Times New Roman" pitchFamily="18" charset="0"/>
                <a:cs typeface="Times New Roman" pitchFamily="18" charset="0"/>
              </a:rPr>
              <a:t>. Держава </a:t>
            </a:r>
            <a:r>
              <a:rPr lang="ru-RU" b="1" dirty="0" err="1">
                <a:latin typeface="Times New Roman" pitchFamily="18" charset="0"/>
                <a:cs typeface="Times New Roman" pitchFamily="18" charset="0"/>
              </a:rPr>
              <a:t>формує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політику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Україні</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забезпечує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її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реалізацію</a:t>
            </a:r>
            <a:r>
              <a:rPr lang="ru-RU" b="1" dirty="0">
                <a:latin typeface="Times New Roman" pitchFamily="18" charset="0"/>
                <a:cs typeface="Times New Roman" pitchFamily="18" charset="0"/>
              </a:rPr>
              <a:t>.</a:t>
            </a:r>
          </a:p>
          <a:p>
            <a:pPr algn="just" fontAlgn="base"/>
            <a:endParaRPr lang="ru-RU" b="1" dirty="0">
              <a:latin typeface="Times New Roman" pitchFamily="18" charset="0"/>
              <a:cs typeface="Times New Roman" pitchFamily="18" charset="0"/>
            </a:endParaRPr>
          </a:p>
          <a:p>
            <a:pPr algn="just" fontAlgn="base"/>
            <a:r>
              <a:rPr lang="ru-RU" b="1" dirty="0" err="1">
                <a:latin typeface="Times New Roman" pitchFamily="18" charset="0"/>
                <a:cs typeface="Times New Roman" pitchFamily="18" charset="0"/>
              </a:rPr>
              <a:t>Державна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політика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забезпечується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бюджетними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асигнуваннями</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розмірі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що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відповідає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її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науково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обгрунтованим</a:t>
            </a:r>
            <a:r>
              <a:rPr lang="ru-RU" b="1" dirty="0">
                <a:latin typeface="Times New Roman" pitchFamily="18" charset="0"/>
                <a:cs typeface="Times New Roman" pitchFamily="18" charset="0"/>
              </a:rPr>
              <a:t> потребам, </a:t>
            </a:r>
            <a:r>
              <a:rPr lang="ru-RU" b="1" dirty="0" err="1">
                <a:latin typeface="Times New Roman" pitchFamily="18" charset="0"/>
                <a:cs typeface="Times New Roman" pitchFamily="18" charset="0"/>
              </a:rPr>
              <a:t>але</a:t>
            </a:r>
            <a:r>
              <a:rPr lang="ru-RU" b="1" dirty="0">
                <a:latin typeface="Times New Roman" pitchFamily="18" charset="0"/>
                <a:cs typeface="Times New Roman" pitchFamily="18" charset="0"/>
              </a:rPr>
              <a:t> не </a:t>
            </a:r>
            <a:r>
              <a:rPr lang="ru-RU" b="1" dirty="0" err="1">
                <a:latin typeface="Times New Roman" pitchFamily="18" charset="0"/>
                <a:cs typeface="Times New Roman" pitchFamily="18" charset="0"/>
              </a:rPr>
              <a:t>менше</a:t>
            </a:r>
            <a:r>
              <a:rPr lang="ru-RU" b="1" dirty="0">
                <a:latin typeface="Times New Roman" pitchFamily="18" charset="0"/>
                <a:cs typeface="Times New Roman" pitchFamily="18" charset="0"/>
              </a:rPr>
              <a:t> десяти </a:t>
            </a:r>
            <a:r>
              <a:rPr lang="ru-RU" b="1" dirty="0" err="1">
                <a:latin typeface="Times New Roman" pitchFamily="18" charset="0"/>
                <a:cs typeface="Times New Roman" pitchFamily="18" charset="0"/>
              </a:rPr>
              <a:t>відсотків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національного</a:t>
            </a:r>
            <a:r>
              <a:rPr lang="ru-RU" b="1" dirty="0">
                <a:latin typeface="Times New Roman" pitchFamily="18" charset="0"/>
                <a:cs typeface="Times New Roman" pitchFamily="18" charset="0"/>
              </a:rPr>
              <a:t> доходу.</a:t>
            </a:r>
          </a:p>
          <a:p>
            <a:pPr algn="just" fontAlgn="base"/>
            <a:r>
              <a:rPr lang="ru-RU" b="1" dirty="0">
                <a:latin typeface="Times New Roman" pitchFamily="18" charset="0"/>
                <a:cs typeface="Times New Roman" pitchFamily="18" charset="0"/>
              </a:rPr>
              <a:t> </a:t>
            </a:r>
          </a:p>
          <a:p>
            <a:pPr algn="just" fontAlgn="base"/>
            <a:r>
              <a:rPr lang="ru-RU" b="1" dirty="0">
                <a:latin typeface="Times New Roman" pitchFamily="18" charset="0"/>
                <a:cs typeface="Times New Roman" pitchFamily="18" charset="0"/>
              </a:rPr>
              <a:t>Основу </a:t>
            </a:r>
            <a:r>
              <a:rPr lang="ru-RU" b="1" dirty="0" err="1">
                <a:latin typeface="Times New Roman" pitchFamily="18" charset="0"/>
                <a:cs typeface="Times New Roman" pitchFamily="18" charset="0"/>
              </a:rPr>
              <a:t>державної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політики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формує</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Верховна</a:t>
            </a:r>
            <a:r>
              <a:rPr lang="ru-RU" b="1" dirty="0">
                <a:latin typeface="Times New Roman" pitchFamily="18" charset="0"/>
                <a:cs typeface="Times New Roman" pitchFamily="18" charset="0"/>
              </a:rPr>
              <a:t> Рада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шляхом </a:t>
            </a:r>
            <a:r>
              <a:rPr lang="ru-RU" b="1" dirty="0" err="1">
                <a:latin typeface="Times New Roman" pitchFamily="18" charset="0"/>
                <a:cs typeface="Times New Roman" pitchFamily="18" charset="0"/>
              </a:rPr>
              <a:t>закріплення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конституційних</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законодавчих</a:t>
            </a:r>
            <a:r>
              <a:rPr lang="ru-RU" b="1" dirty="0">
                <a:latin typeface="Times New Roman" pitchFamily="18" charset="0"/>
                <a:cs typeface="Times New Roman" pitchFamily="18" charset="0"/>
              </a:rPr>
              <a:t> засад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визначення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її</a:t>
            </a:r>
            <a:r>
              <a:rPr lang="ru-RU" b="1" dirty="0">
                <a:latin typeface="Times New Roman" pitchFamily="18" charset="0"/>
                <a:cs typeface="Times New Roman" pitchFamily="18" charset="0"/>
              </a:rPr>
              <a:t> мети, </a:t>
            </a:r>
            <a:r>
              <a:rPr lang="ru-RU" b="1" dirty="0" err="1">
                <a:latin typeface="Times New Roman" pitchFamily="18" charset="0"/>
                <a:cs typeface="Times New Roman" pitchFamily="18" charset="0"/>
              </a:rPr>
              <a:t>головних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завдань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напрямів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принципів</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пріоритетів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встановлення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нормативів</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обсягів</a:t>
            </a:r>
            <a:r>
              <a:rPr lang="ru-RU" b="1" dirty="0">
                <a:latin typeface="Times New Roman" pitchFamily="18" charset="0"/>
                <a:cs typeface="Times New Roman" pitchFamily="18" charset="0"/>
              </a:rPr>
              <a:t> бюджетного </a:t>
            </a:r>
            <a:r>
              <a:rPr lang="ru-RU" b="1" dirty="0" err="1">
                <a:latin typeface="Times New Roman" pitchFamily="18" charset="0"/>
                <a:cs typeface="Times New Roman" pitchFamily="18" charset="0"/>
              </a:rPr>
              <a:t>фінансування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створення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системи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відповідних</a:t>
            </a:r>
            <a:r>
              <a:rPr lang="ru-RU" b="1" dirty="0">
                <a:latin typeface="Times New Roman" pitchFamily="18" charset="0"/>
                <a:cs typeface="Times New Roman" pitchFamily="18" charset="0"/>
              </a:rPr>
              <a:t> кредитно-</a:t>
            </a:r>
            <a:r>
              <a:rPr lang="ru-RU" b="1" dirty="0" err="1">
                <a:latin typeface="Times New Roman" pitchFamily="18" charset="0"/>
                <a:cs typeface="Times New Roman" pitchFamily="18" charset="0"/>
              </a:rPr>
              <a:t>фінансових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податкових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митних</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інших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регуляторів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затвердження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загальнодержавних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програм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a:t>
            </a:r>
          </a:p>
          <a:p>
            <a:pPr algn="just" fontAlgn="base"/>
            <a:endParaRPr lang="ru-RU" b="1" dirty="0">
              <a:latin typeface="Times New Roman" pitchFamily="18" charset="0"/>
              <a:cs typeface="Times New Roman" pitchFamily="18" charset="0"/>
            </a:endParaRPr>
          </a:p>
          <a:p>
            <a:pPr algn="just" fontAlgn="base"/>
            <a:r>
              <a:rPr lang="ru-RU" b="1" dirty="0" err="1">
                <a:latin typeface="Times New Roman" pitchFamily="18" charset="0"/>
                <a:cs typeface="Times New Roman" pitchFamily="18" charset="0"/>
              </a:rPr>
              <a:t>Складовою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частиною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політики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Україні</a:t>
            </a:r>
            <a:r>
              <a:rPr lang="ru-RU" b="1" dirty="0">
                <a:latin typeface="Times New Roman" pitchFamily="18" charset="0"/>
                <a:cs typeface="Times New Roman" pitchFamily="18" charset="0"/>
              </a:rPr>
              <a:t> є </a:t>
            </a:r>
            <a:r>
              <a:rPr lang="ru-RU" b="1" dirty="0" err="1">
                <a:latin typeface="Times New Roman" pitchFamily="18" charset="0"/>
                <a:cs typeface="Times New Roman" pitchFamily="18" charset="0"/>
              </a:rPr>
              <a:t>політика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Автономній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Республіці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Крим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місцеві</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регіональні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комплексні</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цільові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програми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що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формуються</a:t>
            </a:r>
            <a:r>
              <a:rPr lang="ru-RU" b="1" dirty="0">
                <a:latin typeface="Times New Roman" pitchFamily="18" charset="0"/>
                <a:cs typeface="Times New Roman" pitchFamily="18" charset="0"/>
              </a:rPr>
              <a:t> Верховною Радою </a:t>
            </a:r>
            <a:r>
              <a:rPr lang="ru-RU" b="1" dirty="0" err="1">
                <a:latin typeface="Times New Roman" pitchFamily="18" charset="0"/>
                <a:cs typeface="Times New Roman" pitchFamily="18" charset="0"/>
              </a:rPr>
              <a:t>Автономної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Республіки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Крим</a:t>
            </a:r>
            <a:r>
              <a:rPr lang="ru-RU" b="1" dirty="0">
                <a:latin typeface="Times New Roman" pitchFamily="18" charset="0"/>
                <a:cs typeface="Times New Roman" pitchFamily="18" charset="0"/>
              </a:rPr>
              <a:t>, органами </a:t>
            </a:r>
            <a:r>
              <a:rPr lang="ru-RU" b="1" dirty="0" err="1">
                <a:latin typeface="Times New Roman" pitchFamily="18" charset="0"/>
                <a:cs typeface="Times New Roman" pitchFamily="18" charset="0"/>
              </a:rPr>
              <a:t>місцевого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самоврядування</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відображають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специфічні</a:t>
            </a:r>
            <a:r>
              <a:rPr lang="ru-RU" b="1" dirty="0">
                <a:latin typeface="Times New Roman" pitchFamily="18" charset="0"/>
                <a:cs typeface="Times New Roman" pitchFamily="18" charset="0"/>
              </a:rPr>
              <a:t> потреби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населення</a:t>
            </a:r>
            <a:r>
              <a:rPr lang="ru-RU" b="1" dirty="0">
                <a:latin typeface="Times New Roman" pitchFamily="18" charset="0"/>
                <a:cs typeface="Times New Roman" pitchFamily="18" charset="0"/>
              </a:rPr>
              <a:t>, яке </a:t>
            </a:r>
            <a:r>
              <a:rPr lang="ru-RU" b="1" dirty="0" err="1">
                <a:latin typeface="Times New Roman" pitchFamily="18" charset="0"/>
                <a:cs typeface="Times New Roman" pitchFamily="18" charset="0"/>
              </a:rPr>
              <a:t>проживає</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відповідних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територіях</a:t>
            </a:r>
            <a:r>
              <a:rPr lang="ru-RU" b="1" dirty="0">
                <a:latin typeface="Times New Roman" pitchFamily="18" charset="0"/>
                <a:cs typeface="Times New Roman" pitchFamily="18" charset="0"/>
              </a:rPr>
              <a:t>.</a:t>
            </a:r>
          </a:p>
          <a:p>
            <a:pPr marL="0" indent="0">
              <a:buNone/>
            </a:pPr>
            <a:endParaRPr lang="uk-UA" dirty="0"/>
          </a:p>
        </p:txBody>
      </p:sp>
    </p:spTree>
    <p:extLst>
      <p:ext uri="{BB962C8B-B14F-4D97-AF65-F5344CB8AC3E}">
        <p14:creationId xmlns:p14="http://schemas.microsoft.com/office/powerpoint/2010/main" val="104604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9B28E6-9A44-E5EB-1D91-61555B59A160}"/>
              </a:ext>
            </a:extLst>
          </p:cNvPr>
          <p:cNvSpPr>
            <a:spLocks noGrp="1"/>
          </p:cNvSpPr>
          <p:nvPr>
            <p:ph type="title"/>
          </p:nvPr>
        </p:nvSpPr>
        <p:spPr>
          <a:xfrm>
            <a:off x="838200" y="365125"/>
            <a:ext cx="10515600" cy="758825"/>
          </a:xfrm>
        </p:spPr>
        <p:txBody>
          <a:bodyPr>
            <a:normAutofit/>
          </a:bodyPr>
          <a:lstStyle/>
          <a:p>
            <a:pPr algn="ctr"/>
            <a:r>
              <a:rPr lang="uk-UA" sz="3200" b="1" i="1" dirty="0">
                <a:solidFill>
                  <a:srgbClr val="C00000"/>
                </a:solidFill>
                <a:latin typeface="Times New Roman" pitchFamily="18" charset="0"/>
                <a:cs typeface="Times New Roman" pitchFamily="18" charset="0"/>
              </a:rPr>
              <a:t>Принципи медичної допомоги</a:t>
            </a:r>
            <a:endParaRPr lang="uk-UA" sz="3200" dirty="0"/>
          </a:p>
        </p:txBody>
      </p:sp>
      <p:sp>
        <p:nvSpPr>
          <p:cNvPr id="3" name="Объект 2">
            <a:extLst>
              <a:ext uri="{FF2B5EF4-FFF2-40B4-BE49-F238E27FC236}">
                <a16:creationId xmlns:a16="http://schemas.microsoft.com/office/drawing/2014/main" id="{063AB110-DE2B-55BD-8E6C-786BD7DFF097}"/>
              </a:ext>
            </a:extLst>
          </p:cNvPr>
          <p:cNvSpPr>
            <a:spLocks noGrp="1"/>
          </p:cNvSpPr>
          <p:nvPr>
            <p:ph idx="1"/>
          </p:nvPr>
        </p:nvSpPr>
        <p:spPr>
          <a:xfrm>
            <a:off x="838200" y="1219200"/>
            <a:ext cx="10515600" cy="4957763"/>
          </a:xfrm>
        </p:spPr>
        <p:txBody>
          <a:bodyPr>
            <a:normAutofit fontScale="62500" lnSpcReduction="20000"/>
          </a:bodyPr>
          <a:lstStyle/>
          <a:p>
            <a:pPr marL="0" indent="0" fontAlgn="base"/>
            <a:r>
              <a:rPr lang="ru-RU" b="1" dirty="0" err="1">
                <a:latin typeface="Times New Roman" pitchFamily="18" charset="0"/>
                <a:cs typeface="Times New Roman" pitchFamily="18" charset="0"/>
              </a:rPr>
              <a:t>визнання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пріоритетним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напрямом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діяльності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суспільства</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держави</a:t>
            </a:r>
            <a:r>
              <a:rPr lang="ru-RU" b="1" dirty="0">
                <a:latin typeface="Times New Roman" pitchFamily="18" charset="0"/>
                <a:cs typeface="Times New Roman" pitchFamily="18" charset="0"/>
              </a:rPr>
              <a:t>, одним з </a:t>
            </a:r>
            <a:r>
              <a:rPr lang="ru-RU" b="1" dirty="0" err="1">
                <a:latin typeface="Times New Roman" pitchFamily="18" charset="0"/>
                <a:cs typeface="Times New Roman" pitchFamily="18" charset="0"/>
              </a:rPr>
              <a:t>головних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чинників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виживання</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розвитку</a:t>
            </a:r>
            <a:r>
              <a:rPr lang="ru-RU" b="1" dirty="0">
                <a:latin typeface="Times New Roman" pitchFamily="18" charset="0"/>
                <a:cs typeface="Times New Roman" pitchFamily="18" charset="0"/>
              </a:rPr>
              <a:t> народу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дотримання</a:t>
            </a:r>
            <a:r>
              <a:rPr lang="ru-RU" b="1" dirty="0">
                <a:latin typeface="Times New Roman" pitchFamily="18" charset="0"/>
                <a:cs typeface="Times New Roman" pitchFamily="18" charset="0"/>
              </a:rPr>
              <a:t> прав і свобод </a:t>
            </a:r>
            <a:r>
              <a:rPr lang="ru-RU" b="1" dirty="0" err="1">
                <a:latin typeface="Times New Roman" pitchFamily="18" charset="0"/>
                <a:cs typeface="Times New Roman" pitchFamily="18" charset="0"/>
              </a:rPr>
              <a:t>людини</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громадянина</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сфері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забезпечення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пов'язаних</a:t>
            </a:r>
            <a:r>
              <a:rPr lang="ru-RU" b="1" dirty="0">
                <a:latin typeface="Times New Roman" pitchFamily="18" charset="0"/>
                <a:cs typeface="Times New Roman" pitchFamily="18" charset="0"/>
              </a:rPr>
              <a:t> з ними </a:t>
            </a:r>
            <a:r>
              <a:rPr lang="ru-RU" b="1" dirty="0" err="1">
                <a:latin typeface="Times New Roman" pitchFamily="18" charset="0"/>
                <a:cs typeface="Times New Roman" pitchFamily="18" charset="0"/>
              </a:rPr>
              <a:t>державних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гарантій</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гуманістична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спрямованість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забезпечення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пріоритету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загальнолюдських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цінностей</a:t>
            </a:r>
            <a:r>
              <a:rPr lang="ru-RU" b="1" dirty="0">
                <a:latin typeface="Times New Roman" pitchFamily="18" charset="0"/>
                <a:cs typeface="Times New Roman" pitchFamily="18" charset="0"/>
              </a:rPr>
              <a:t> над </a:t>
            </a:r>
            <a:r>
              <a:rPr lang="ru-RU" b="1" dirty="0" err="1">
                <a:latin typeface="Times New Roman" pitchFamily="18" charset="0"/>
                <a:cs typeface="Times New Roman" pitchFamily="18" charset="0"/>
              </a:rPr>
              <a:t>класовими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національними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груповими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або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індивідуальними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інтересами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підвищений</a:t>
            </a:r>
            <a:r>
              <a:rPr lang="ru-RU" b="1" dirty="0">
                <a:latin typeface="Times New Roman" pitchFamily="18" charset="0"/>
                <a:cs typeface="Times New Roman" pitchFamily="18" charset="0"/>
              </a:rPr>
              <a:t> медико-</a:t>
            </a:r>
            <a:r>
              <a:rPr lang="ru-RU" b="1" dirty="0" err="1">
                <a:latin typeface="Times New Roman" pitchFamily="18" charset="0"/>
                <a:cs typeface="Times New Roman" pitchFamily="18" charset="0"/>
              </a:rPr>
              <a:t>соціальний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захист</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найбільш</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вразливих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верств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населення</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рівноправність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громадян</a:t>
            </a:r>
            <a:r>
              <a:rPr lang="ru-RU" b="1" dirty="0">
                <a:latin typeface="Times New Roman" pitchFamily="18" charset="0"/>
                <a:cs typeface="Times New Roman" pitchFamily="18" charset="0"/>
              </a:rPr>
              <a:t>, демократизм і </a:t>
            </a:r>
            <a:r>
              <a:rPr lang="ru-RU" b="1" dirty="0" err="1">
                <a:latin typeface="Times New Roman" pitchFamily="18" charset="0"/>
                <a:cs typeface="Times New Roman" pitchFamily="18" charset="0"/>
              </a:rPr>
              <a:t>загальнодоступність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медичної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допомоги</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інших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послуг</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сфері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відповідність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завданням</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рівню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соціально-економічного</a:t>
            </a:r>
            <a:r>
              <a:rPr lang="ru-RU" b="1" dirty="0">
                <a:latin typeface="Times New Roman" pitchFamily="18" charset="0"/>
                <a:cs typeface="Times New Roman" pitchFamily="18" charset="0"/>
              </a:rPr>
              <a:t> та культурного </a:t>
            </a:r>
            <a:r>
              <a:rPr lang="ru-RU" b="1" dirty="0" err="1">
                <a:latin typeface="Times New Roman" pitchFamily="18" charset="0"/>
                <a:cs typeface="Times New Roman" pitchFamily="18" charset="0"/>
              </a:rPr>
              <a:t>розвитку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суспільства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наукова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обгрунтованість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матеріально-технічна</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фінансова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забезпеченість</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орієнтація</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сучасні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стандарти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медичної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допомоги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поєднання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вітчизняних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традицій</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досягнень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із</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світовим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досвідом</a:t>
            </a:r>
            <a:r>
              <a:rPr lang="ru-RU" b="1" dirty="0">
                <a:latin typeface="Times New Roman" pitchFamily="18" charset="0"/>
                <a:cs typeface="Times New Roman" pitchFamily="18" charset="0"/>
              </a:rPr>
              <a:t> в </a:t>
            </a:r>
            <a:r>
              <a:rPr lang="ru-RU" b="1" dirty="0" err="1">
                <a:latin typeface="Times New Roman" pitchFamily="18" charset="0"/>
                <a:cs typeface="Times New Roman" pitchFamily="18" charset="0"/>
              </a:rPr>
              <a:t>сфері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попереджувально-профілактичний</a:t>
            </a:r>
            <a:r>
              <a:rPr lang="ru-RU" b="1" dirty="0">
                <a:latin typeface="Times New Roman" pitchFamily="18" charset="0"/>
                <a:cs typeface="Times New Roman" pitchFamily="18" charset="0"/>
              </a:rPr>
              <a:t> характер, </a:t>
            </a:r>
            <a:r>
              <a:rPr lang="ru-RU" b="1" dirty="0" err="1">
                <a:latin typeface="Times New Roman" pitchFamily="18" charset="0"/>
                <a:cs typeface="Times New Roman" pitchFamily="18" charset="0"/>
              </a:rPr>
              <a:t>комплексний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соціальний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екологічний</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медичний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підхід</a:t>
            </a:r>
            <a:r>
              <a:rPr lang="ru-RU" b="1" dirty="0">
                <a:latin typeface="Times New Roman" pitchFamily="18" charset="0"/>
                <a:cs typeface="Times New Roman" pitchFamily="18" charset="0"/>
              </a:rPr>
              <a:t> до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багатоукладність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економіки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багатоканальність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її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фінансування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поєднання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гарантій</a:t>
            </a:r>
            <a:r>
              <a:rPr lang="ru-RU" b="1" dirty="0">
                <a:latin typeface="Times New Roman" pitchFamily="18" charset="0"/>
                <a:cs typeface="Times New Roman" pitchFamily="18" charset="0"/>
              </a:rPr>
              <a:t> з </a:t>
            </a:r>
            <a:r>
              <a:rPr lang="ru-RU" b="1" dirty="0" err="1">
                <a:latin typeface="Times New Roman" pitchFamily="18" charset="0"/>
                <a:cs typeface="Times New Roman" pitchFamily="18" charset="0"/>
              </a:rPr>
              <a:t>демонополізацією</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заохоченням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підприємництва</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конкуренції</a:t>
            </a:r>
            <a:r>
              <a:rPr lang="ru-RU" b="1" dirty="0">
                <a:latin typeface="Times New Roman" pitchFamily="18" charset="0"/>
                <a:cs typeface="Times New Roman" pitchFamily="18" charset="0"/>
              </a:rPr>
              <a:t>;</a:t>
            </a:r>
          </a:p>
          <a:p>
            <a:pPr marL="0" indent="0" fontAlgn="base"/>
            <a:r>
              <a:rPr lang="ru-RU" b="1" dirty="0" err="1">
                <a:latin typeface="Times New Roman" pitchFamily="18" charset="0"/>
                <a:cs typeface="Times New Roman" pitchFamily="18" charset="0"/>
              </a:rPr>
              <a:t>децентралізація</a:t>
            </a:r>
            <a:r>
              <a:rPr lang="ru-RU" b="1" dirty="0">
                <a:latin typeface="Times New Roman" pitchFamily="18" charset="0"/>
                <a:cs typeface="Times New Roman" pitchFamily="18" charset="0"/>
              </a:rPr>
              <a:t> державного </a:t>
            </a:r>
            <a:r>
              <a:rPr lang="ru-RU" b="1" dirty="0" err="1">
                <a:latin typeface="Times New Roman" pitchFamily="18" charset="0"/>
                <a:cs typeface="Times New Roman" pitchFamily="18" charset="0"/>
              </a:rPr>
              <a:t>управління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розвиток</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самоврядування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закладів</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самостійності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працівників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охорони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здоров'я</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правовій</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договірній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основі</a:t>
            </a:r>
            <a:r>
              <a:rPr lang="ru-RU" b="1" dirty="0">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389059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5F672-8686-C6A6-20C5-11362A5455EB}"/>
              </a:ext>
            </a:extLst>
          </p:cNvPr>
          <p:cNvSpPr>
            <a:spLocks noGrp="1"/>
          </p:cNvSpPr>
          <p:nvPr>
            <p:ph type="title"/>
          </p:nvPr>
        </p:nvSpPr>
        <p:spPr>
          <a:xfrm>
            <a:off x="838200" y="365125"/>
            <a:ext cx="10515600" cy="1606550"/>
          </a:xfrm>
        </p:spPr>
        <p:txBody>
          <a:bodyPr>
            <a:normAutofit/>
          </a:bodyPr>
          <a:lstStyle/>
          <a:p>
            <a:pPr algn="ctr">
              <a:lnSpc>
                <a:spcPct val="100000"/>
              </a:lnSpc>
            </a:pPr>
            <a:br>
              <a:rPr lang="uk-UA" b="1" i="1" dirty="0">
                <a:solidFill>
                  <a:srgbClr val="C00000"/>
                </a:solidFill>
                <a:latin typeface="Times New Roman" pitchFamily="18" charset="0"/>
                <a:cs typeface="Times New Roman" pitchFamily="18" charset="0"/>
              </a:rPr>
            </a:br>
            <a:r>
              <a:rPr lang="uk-UA" sz="2700" b="1" i="1" dirty="0">
                <a:solidFill>
                  <a:srgbClr val="C00000"/>
                </a:solidFill>
                <a:latin typeface="Times New Roman" pitchFamily="18" charset="0"/>
                <a:cs typeface="Times New Roman" pitchFamily="18" charset="0"/>
              </a:rPr>
              <a:t>Види медичної допомоги</a:t>
            </a:r>
            <a:br>
              <a:rPr lang="uk-UA" sz="2700" b="1" i="1" dirty="0">
                <a:solidFill>
                  <a:srgbClr val="C00000"/>
                </a:solidFill>
                <a:latin typeface="Times New Roman" pitchFamily="18" charset="0"/>
                <a:cs typeface="Times New Roman" pitchFamily="18" charset="0"/>
              </a:rPr>
            </a:br>
            <a:r>
              <a:rPr lang="uk-UA" sz="2700" b="1" dirty="0" err="1">
                <a:latin typeface="Times New Roman" pitchFamily="18" charset="0"/>
                <a:cs typeface="Times New Roman" pitchFamily="18" charset="0"/>
              </a:rPr>
              <a:t>Догоспітальна</a:t>
            </a:r>
            <a:r>
              <a:rPr lang="uk-UA" sz="2700" b="1" dirty="0">
                <a:latin typeface="Times New Roman" pitchFamily="18" charset="0"/>
                <a:cs typeface="Times New Roman" pitchFamily="18" charset="0"/>
              </a:rPr>
              <a:t> та госпітальна</a:t>
            </a:r>
            <a:endParaRPr lang="uk-UA" sz="2700" dirty="0"/>
          </a:p>
        </p:txBody>
      </p:sp>
      <p:sp>
        <p:nvSpPr>
          <p:cNvPr id="3" name="Объект 2">
            <a:extLst>
              <a:ext uri="{FF2B5EF4-FFF2-40B4-BE49-F238E27FC236}">
                <a16:creationId xmlns:a16="http://schemas.microsoft.com/office/drawing/2014/main" id="{7238A756-247B-36D8-7DE3-C901A1D8B59E}"/>
              </a:ext>
            </a:extLst>
          </p:cNvPr>
          <p:cNvSpPr>
            <a:spLocks noGrp="1"/>
          </p:cNvSpPr>
          <p:nvPr>
            <p:ph idx="1"/>
          </p:nvPr>
        </p:nvSpPr>
        <p:spPr>
          <a:xfrm>
            <a:off x="838200" y="2133600"/>
            <a:ext cx="10515600" cy="4043363"/>
          </a:xfrm>
        </p:spPr>
        <p:txBody>
          <a:bodyPr>
            <a:normAutofit fontScale="70000" lnSpcReduction="20000"/>
          </a:bodyPr>
          <a:lstStyle/>
          <a:p>
            <a:pPr algn="ctr">
              <a:lnSpc>
                <a:spcPct val="200000"/>
              </a:lnSpc>
              <a:buNone/>
            </a:pPr>
            <a:r>
              <a:rPr lang="uk-UA" b="1" i="1" dirty="0">
                <a:solidFill>
                  <a:srgbClr val="C00000"/>
                </a:solidFill>
                <a:latin typeface="Times New Roman" pitchFamily="18" charset="0"/>
                <a:cs typeface="Times New Roman" pitchFamily="18" charset="0"/>
              </a:rPr>
              <a:t>Рівні медичної допомоги</a:t>
            </a:r>
            <a:endParaRPr lang="uk-UA" b="1" dirty="0">
              <a:latin typeface="Times New Roman" pitchFamily="18" charset="0"/>
              <a:cs typeface="Times New Roman" pitchFamily="18" charset="0"/>
            </a:endParaRPr>
          </a:p>
          <a:p>
            <a:pPr>
              <a:lnSpc>
                <a:spcPct val="200000"/>
              </a:lnSpc>
            </a:pPr>
            <a:r>
              <a:rPr lang="uk-UA" b="1" dirty="0">
                <a:latin typeface="Times New Roman" pitchFamily="18" charset="0"/>
                <a:cs typeface="Times New Roman" pitchFamily="18" charset="0"/>
              </a:rPr>
              <a:t>Первинна медико-</a:t>
            </a:r>
            <a:r>
              <a:rPr lang="uk-UA" b="1" dirty="0" err="1">
                <a:latin typeface="Times New Roman" pitchFamily="18" charset="0"/>
                <a:cs typeface="Times New Roman" pitchFamily="18" charset="0"/>
              </a:rPr>
              <a:t>санітарана</a:t>
            </a:r>
            <a:r>
              <a:rPr lang="uk-UA" b="1" dirty="0">
                <a:latin typeface="Times New Roman" pitchFamily="18" charset="0"/>
                <a:cs typeface="Times New Roman" pitchFamily="18" charset="0"/>
              </a:rPr>
              <a:t> допомога;</a:t>
            </a:r>
          </a:p>
          <a:p>
            <a:pPr>
              <a:lnSpc>
                <a:spcPct val="200000"/>
              </a:lnSpc>
            </a:pPr>
            <a:r>
              <a:rPr lang="uk-UA" b="1" dirty="0">
                <a:latin typeface="Times New Roman" pitchFamily="18" charset="0"/>
                <a:cs typeface="Times New Roman" pitchFamily="18" charset="0"/>
              </a:rPr>
              <a:t>Вторинна (спеціалізована) медична  допомога;</a:t>
            </a:r>
          </a:p>
          <a:p>
            <a:pPr>
              <a:lnSpc>
                <a:spcPct val="200000"/>
              </a:lnSpc>
            </a:pPr>
            <a:r>
              <a:rPr lang="uk-UA" b="1" dirty="0">
                <a:latin typeface="Times New Roman" pitchFamily="18" charset="0"/>
                <a:cs typeface="Times New Roman" pitchFamily="18" charset="0"/>
              </a:rPr>
              <a:t>Третинна (високоспеціалізована) медична  допомога;</a:t>
            </a:r>
          </a:p>
          <a:p>
            <a:pPr>
              <a:lnSpc>
                <a:spcPct val="200000"/>
              </a:lnSpc>
            </a:pPr>
            <a:r>
              <a:rPr lang="uk-UA" b="1" dirty="0" err="1">
                <a:latin typeface="Times New Roman" pitchFamily="18" charset="0"/>
                <a:cs typeface="Times New Roman" pitchFamily="18" charset="0"/>
              </a:rPr>
              <a:t>Екстренна</a:t>
            </a:r>
            <a:r>
              <a:rPr lang="uk-UA" b="1" dirty="0">
                <a:latin typeface="Times New Roman" pitchFamily="18" charset="0"/>
                <a:cs typeface="Times New Roman" pitchFamily="18" charset="0"/>
              </a:rPr>
              <a:t> медична допомога;</a:t>
            </a:r>
          </a:p>
          <a:p>
            <a:pPr>
              <a:lnSpc>
                <a:spcPct val="200000"/>
              </a:lnSpc>
            </a:pPr>
            <a:r>
              <a:rPr lang="uk-UA" b="1" dirty="0">
                <a:latin typeface="Times New Roman" pitchFamily="18" charset="0"/>
                <a:cs typeface="Times New Roman" pitchFamily="18" charset="0"/>
              </a:rPr>
              <a:t>Медико-соціальна  допомога;</a:t>
            </a:r>
            <a:endParaRPr lang="uk-UA" dirty="0"/>
          </a:p>
        </p:txBody>
      </p:sp>
    </p:spTree>
    <p:extLst>
      <p:ext uri="{BB962C8B-B14F-4D97-AF65-F5344CB8AC3E}">
        <p14:creationId xmlns:p14="http://schemas.microsoft.com/office/powerpoint/2010/main" val="124856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786209"/>
          </a:xfrm>
        </p:spPr>
        <p:txBody>
          <a:bodyPr/>
          <a:lstStyle/>
          <a:p>
            <a:pPr algn="ctr"/>
            <a:r>
              <a:rPr lang="uk-UA" sz="2800" dirty="0">
                <a:solidFill>
                  <a:schemeClr val="tx1"/>
                </a:solidFill>
                <a:latin typeface="Times New Roman" pitchFamily="18" charset="0"/>
                <a:cs typeface="Times New Roman" pitchFamily="18" charset="0"/>
              </a:rPr>
              <a:t>Закон України:</a:t>
            </a:r>
            <a:r>
              <a:rPr lang="ru-RU" sz="2800" dirty="0">
                <a:solidFill>
                  <a:schemeClr val="tx1"/>
                </a:solidFill>
                <a:latin typeface="Times New Roman" pitchFamily="18" charset="0"/>
                <a:cs typeface="Times New Roman" pitchFamily="18" charset="0"/>
              </a:rPr>
              <a:t>"Про порядок </a:t>
            </a:r>
            <a:r>
              <a:rPr lang="ru-RU" sz="2800" dirty="0" err="1">
                <a:solidFill>
                  <a:schemeClr val="tx1"/>
                </a:solidFill>
                <a:latin typeface="Times New Roman" pitchFamily="18" charset="0"/>
                <a:cs typeface="Times New Roman" pitchFamily="18" charset="0"/>
              </a:rPr>
              <a:t>проведення</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реформування</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системи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охорони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здоров'я</a:t>
            </a:r>
            <a:r>
              <a:rPr lang="ru-RU" sz="2800" dirty="0">
                <a:solidFill>
                  <a:schemeClr val="tx1"/>
                </a:solidFill>
                <a:latin typeface="Times New Roman" pitchFamily="18" charset="0"/>
                <a:cs typeface="Times New Roman" pitchFamily="18" charset="0"/>
              </a:rPr>
              <a:t> у </a:t>
            </a:r>
            <a:r>
              <a:rPr lang="ru-RU" sz="2800" dirty="0" err="1">
                <a:solidFill>
                  <a:schemeClr val="tx1"/>
                </a:solidFill>
                <a:latin typeface="Times New Roman" pitchFamily="18" charset="0"/>
                <a:cs typeface="Times New Roman" pitchFamily="18" charset="0"/>
              </a:rPr>
              <a:t>Вінницькій</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Дніпропетровській</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Донецькій</a:t>
            </a:r>
            <a:r>
              <a:rPr lang="ru-RU" sz="2800" dirty="0">
                <a:solidFill>
                  <a:schemeClr val="tx1"/>
                </a:solidFill>
                <a:latin typeface="Times New Roman" pitchFamily="18" charset="0"/>
                <a:cs typeface="Times New Roman" pitchFamily="18" charset="0"/>
              </a:rPr>
              <a:t> областях та </a:t>
            </a:r>
            <a:r>
              <a:rPr lang="ru-RU" sz="2800" dirty="0" err="1">
                <a:solidFill>
                  <a:schemeClr val="tx1"/>
                </a:solidFill>
                <a:latin typeface="Times New Roman" pitchFamily="18" charset="0"/>
                <a:cs typeface="Times New Roman" pitchFamily="18" charset="0"/>
              </a:rPr>
              <a:t>місті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Києві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від</a:t>
            </a:r>
            <a:r>
              <a:rPr lang="ru-RU" sz="2800" dirty="0">
                <a:solidFill>
                  <a:schemeClr val="tx1"/>
                </a:solidFill>
                <a:latin typeface="Times New Roman" pitchFamily="18" charset="0"/>
                <a:cs typeface="Times New Roman" pitchFamily="18" charset="0"/>
              </a:rPr>
              <a:t> 7 </a:t>
            </a:r>
            <a:r>
              <a:rPr lang="ru-RU" sz="2800" dirty="0" err="1">
                <a:solidFill>
                  <a:schemeClr val="tx1"/>
                </a:solidFill>
                <a:latin typeface="Times New Roman" pitchFamily="18" charset="0"/>
                <a:cs typeface="Times New Roman" pitchFamily="18" charset="0"/>
              </a:rPr>
              <a:t>липня</a:t>
            </a:r>
            <a:r>
              <a:rPr lang="ru-RU" sz="2800" dirty="0">
                <a:solidFill>
                  <a:schemeClr val="tx1"/>
                </a:solidFill>
                <a:latin typeface="Times New Roman" pitchFamily="18" charset="0"/>
                <a:cs typeface="Times New Roman" pitchFamily="18" charset="0"/>
              </a:rPr>
              <a:t> 2011 року N 3612-VI</a:t>
            </a:r>
          </a:p>
        </p:txBody>
      </p:sp>
      <p:sp>
        <p:nvSpPr>
          <p:cNvPr id="3" name="Текст 2"/>
          <p:cNvSpPr>
            <a:spLocks noGrp="1"/>
          </p:cNvSpPr>
          <p:nvPr>
            <p:ph type="body" idx="1"/>
          </p:nvPr>
        </p:nvSpPr>
        <p:spPr>
          <a:xfrm>
            <a:off x="609600" y="2619374"/>
            <a:ext cx="10972800" cy="3506825"/>
          </a:xfrm>
        </p:spPr>
        <p:txBody>
          <a:bodyPr/>
          <a:lstStyle/>
          <a:p>
            <a:pPr algn="just"/>
            <a:r>
              <a:rPr lang="uk-UA" sz="2800" b="1" i="1" dirty="0">
                <a:solidFill>
                  <a:srgbClr val="FF0000"/>
                </a:solidFill>
                <a:latin typeface="Times New Roman" pitchFamily="18" charset="0"/>
                <a:cs typeface="Times New Roman" pitchFamily="18" charset="0"/>
              </a:rPr>
              <a:t>Відпрацьовані основні методичні підходи </a:t>
            </a:r>
            <a:r>
              <a:rPr lang="uk-UA" sz="2800" b="1" dirty="0">
                <a:latin typeface="Times New Roman" pitchFamily="18" charset="0"/>
                <a:cs typeface="Times New Roman" pitchFamily="18" charset="0"/>
              </a:rPr>
              <a:t>до структурної перебудови системи хорони здоров</a:t>
            </a:r>
            <a:r>
              <a:rPr lang="en-US" sz="2800" b="1" dirty="0">
                <a:latin typeface="Times New Roman" pitchFamily="18" charset="0"/>
                <a:cs typeface="Times New Roman" pitchFamily="18" charset="0"/>
              </a:rPr>
              <a:t>’</a:t>
            </a:r>
            <a:r>
              <a:rPr lang="uk-UA" sz="2800" b="1" dirty="0">
                <a:latin typeface="Times New Roman" pitchFamily="18" charset="0"/>
                <a:cs typeface="Times New Roman" pitchFamily="18" charset="0"/>
              </a:rPr>
              <a:t>я України та впровадження сучасної системи фінансування.</a:t>
            </a:r>
          </a:p>
          <a:p>
            <a:pPr algn="just"/>
            <a:r>
              <a:rPr lang="uk-UA" sz="2800" b="1" i="1" dirty="0">
                <a:solidFill>
                  <a:srgbClr val="FF0000"/>
                </a:solidFill>
                <a:latin typeface="Times New Roman" pitchFamily="18" charset="0"/>
                <a:cs typeface="Times New Roman" pitchFamily="18" charset="0"/>
              </a:rPr>
              <a:t>Визначені основні проблеми </a:t>
            </a:r>
            <a:r>
              <a:rPr lang="uk-UA" sz="2800" b="1" dirty="0">
                <a:latin typeface="Times New Roman" pitchFamily="18" charset="0"/>
                <a:cs typeface="Times New Roman" pitchFamily="18" charset="0"/>
              </a:rPr>
              <a:t>та шляхи їх усунення</a:t>
            </a:r>
          </a:p>
          <a:p>
            <a:pPr algn="just"/>
            <a:r>
              <a:rPr lang="uk-UA" sz="2800" b="1" i="1" dirty="0">
                <a:solidFill>
                  <a:srgbClr val="FF0000"/>
                </a:solidFill>
                <a:latin typeface="Times New Roman" pitchFamily="18" charset="0"/>
                <a:cs typeface="Times New Roman" pitchFamily="18" charset="0"/>
              </a:rPr>
              <a:t>Визначені основні ризики </a:t>
            </a:r>
            <a:r>
              <a:rPr lang="uk-UA" sz="2800" b="1" dirty="0">
                <a:latin typeface="Times New Roman" pitchFamily="18" charset="0"/>
                <a:cs typeface="Times New Roman" pitchFamily="18" charset="0"/>
              </a:rPr>
              <a:t>та шляхи їх усунення і  уникнення їх дії</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rot="10800000" flipH="1">
            <a:off x="0" y="6019825"/>
            <a:ext cx="12192000" cy="595800"/>
          </a:xfrm>
          <a:prstGeom prst="rect">
            <a:avLst/>
          </a:prstGeom>
          <a:solidFill>
            <a:srgbClr val="45818E"/>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11121075" y="6019800"/>
            <a:ext cx="537600" cy="595800"/>
          </a:xfrm>
          <a:prstGeom prst="chevron">
            <a:avLst>
              <a:gd name="adj" fmla="val 47912"/>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533400" y="457200"/>
            <a:ext cx="537600" cy="595800"/>
          </a:xfrm>
          <a:prstGeom prst="chevron">
            <a:avLst>
              <a:gd name="adj" fmla="val 47912"/>
            </a:avLst>
          </a:prstGeom>
          <a:solidFill>
            <a:srgbClr val="45818E"/>
          </a:solidFill>
          <a:ln>
            <a:noFill/>
          </a:ln>
        </p:spPr>
        <p:txBody>
          <a:bodyPr lIns="91425" tIns="91425" rIns="91425" bIns="91425" anchor="ctr" anchorCtr="0">
            <a:noAutofit/>
          </a:bodyPr>
          <a:lstStyle/>
          <a:p>
            <a:pPr lvl="0">
              <a:spcBef>
                <a:spcPts val="0"/>
              </a:spcBef>
              <a:buNone/>
            </a:pPr>
            <a:endParaRPr/>
          </a:p>
        </p:txBody>
      </p:sp>
      <p:sp>
        <p:nvSpPr>
          <p:cNvPr id="99" name="Shape 99"/>
          <p:cNvSpPr txBox="1"/>
          <p:nvPr/>
        </p:nvSpPr>
        <p:spPr>
          <a:xfrm>
            <a:off x="1219200" y="456675"/>
            <a:ext cx="10349700" cy="595800"/>
          </a:xfrm>
          <a:prstGeom prst="rect">
            <a:avLst/>
          </a:prstGeom>
          <a:noFill/>
          <a:ln>
            <a:noFill/>
          </a:ln>
        </p:spPr>
        <p:txBody>
          <a:bodyPr lIns="91425" tIns="45700" rIns="91425" bIns="45700" anchor="ctr" anchorCtr="0">
            <a:noAutofit/>
          </a:bodyPr>
          <a:lstStyle/>
          <a:p>
            <a:pPr marL="0" marR="0" lvl="0" indent="-69850" algn="l" rtl="0">
              <a:lnSpc>
                <a:spcPct val="90000"/>
              </a:lnSpc>
              <a:spcBef>
                <a:spcPts val="0"/>
              </a:spcBef>
              <a:buClr>
                <a:schemeClr val="dk1"/>
              </a:buClr>
              <a:buSzPct val="30555"/>
              <a:buFont typeface="Arial"/>
              <a:buNone/>
            </a:pPr>
            <a:r>
              <a:rPr lang="uk-UA" sz="3600">
                <a:solidFill>
                  <a:srgbClr val="45818E"/>
                </a:solidFill>
                <a:latin typeface="Trebuchet MS"/>
                <a:ea typeface="Trebuchet MS"/>
                <a:cs typeface="Trebuchet MS"/>
                <a:sym typeface="Trebuchet MS"/>
              </a:rPr>
              <a:t>4 складові реформи</a:t>
            </a:r>
          </a:p>
        </p:txBody>
      </p:sp>
      <p:sp>
        <p:nvSpPr>
          <p:cNvPr id="100" name="Shape 100"/>
          <p:cNvSpPr txBox="1"/>
          <p:nvPr/>
        </p:nvSpPr>
        <p:spPr>
          <a:xfrm>
            <a:off x="457200" y="1273975"/>
            <a:ext cx="4529700" cy="2220000"/>
          </a:xfrm>
          <a:prstGeom prst="rect">
            <a:avLst/>
          </a:prstGeom>
          <a:noFill/>
          <a:ln>
            <a:noFill/>
          </a:ln>
        </p:spPr>
        <p:txBody>
          <a:bodyPr lIns="91425" tIns="91425" rIns="91425" bIns="91425" anchor="t" anchorCtr="0">
            <a:noAutofit/>
          </a:bodyPr>
          <a:lstStyle/>
          <a:p>
            <a:pPr lvl="0" rtl="0">
              <a:lnSpc>
                <a:spcPct val="100000"/>
              </a:lnSpc>
              <a:spcBef>
                <a:spcPts val="0"/>
              </a:spcBef>
              <a:buClr>
                <a:schemeClr val="dk1"/>
              </a:buClr>
              <a:buSzPct val="61111"/>
              <a:buFont typeface="Arial"/>
              <a:buNone/>
            </a:pPr>
            <a:r>
              <a:rPr lang="uk-UA" sz="1800" b="1" dirty="0">
                <a:solidFill>
                  <a:srgbClr val="E69138"/>
                </a:solidFill>
                <a:latin typeface="Trebuchet MS"/>
                <a:ea typeface="Trebuchet MS"/>
                <a:cs typeface="Trebuchet MS"/>
                <a:sym typeface="Trebuchet MS"/>
              </a:rPr>
              <a:t>Державний гарантований</a:t>
            </a:r>
            <a:br>
              <a:rPr lang="uk-UA" sz="1800" b="1" dirty="0">
                <a:solidFill>
                  <a:srgbClr val="E69138"/>
                </a:solidFill>
                <a:latin typeface="Trebuchet MS"/>
                <a:ea typeface="Trebuchet MS"/>
                <a:cs typeface="Trebuchet MS"/>
                <a:sym typeface="Trebuchet MS"/>
              </a:rPr>
            </a:br>
            <a:r>
              <a:rPr lang="uk-UA" sz="1800" b="1" dirty="0">
                <a:solidFill>
                  <a:srgbClr val="E69138"/>
                </a:solidFill>
                <a:latin typeface="Trebuchet MS"/>
                <a:ea typeface="Trebuchet MS"/>
                <a:cs typeface="Trebuchet MS"/>
                <a:sym typeface="Trebuchet MS"/>
              </a:rPr>
              <a:t>пакет медичних послуг</a:t>
            </a:r>
          </a:p>
          <a:p>
            <a:pPr lvl="0" rtl="0">
              <a:lnSpc>
                <a:spcPct val="100000"/>
              </a:lnSpc>
              <a:spcBef>
                <a:spcPts val="0"/>
              </a:spcBef>
              <a:buNone/>
            </a:pPr>
            <a:r>
              <a:rPr lang="uk-UA" sz="1600" dirty="0">
                <a:solidFill>
                  <a:srgbClr val="434343"/>
                </a:solidFill>
                <a:latin typeface="Trebuchet MS"/>
                <a:ea typeface="Trebuchet MS"/>
                <a:cs typeface="Trebuchet MS"/>
                <a:sym typeface="Trebuchet MS"/>
              </a:rPr>
              <a:t>Обсяг послуг, на які держава «страхує» кожного громадянина. Однаковий для всіх громадян незалежно від території, стану здоров’я чи спроможності платити.</a:t>
            </a:r>
          </a:p>
        </p:txBody>
      </p:sp>
      <p:sp>
        <p:nvSpPr>
          <p:cNvPr id="101" name="Shape 101"/>
          <p:cNvSpPr txBox="1"/>
          <p:nvPr/>
        </p:nvSpPr>
        <p:spPr>
          <a:xfrm>
            <a:off x="429000" y="4089250"/>
            <a:ext cx="4529700" cy="1778100"/>
          </a:xfrm>
          <a:prstGeom prst="rect">
            <a:avLst/>
          </a:prstGeom>
          <a:noFill/>
          <a:ln>
            <a:noFill/>
          </a:ln>
        </p:spPr>
        <p:txBody>
          <a:bodyPr lIns="91425" tIns="91425" rIns="91425" bIns="91425" anchor="t" anchorCtr="0">
            <a:noAutofit/>
          </a:bodyPr>
          <a:lstStyle/>
          <a:p>
            <a:pPr lvl="0" rtl="0">
              <a:lnSpc>
                <a:spcPct val="100000"/>
              </a:lnSpc>
              <a:spcBef>
                <a:spcPts val="0"/>
              </a:spcBef>
              <a:buClr>
                <a:schemeClr val="dk1"/>
              </a:buClr>
              <a:buSzPct val="61111"/>
              <a:buFont typeface="Arial"/>
              <a:buNone/>
            </a:pPr>
            <a:r>
              <a:rPr lang="uk-UA" sz="1800" b="1">
                <a:solidFill>
                  <a:srgbClr val="45818E"/>
                </a:solidFill>
                <a:latin typeface="Trebuchet MS"/>
                <a:ea typeface="Trebuchet MS"/>
                <a:cs typeface="Trebuchet MS"/>
                <a:sym typeface="Trebuchet MS"/>
              </a:rPr>
              <a:t>Єдиний національний замовник (Національна агенція з фінансування охорони здоров'я - НФА)</a:t>
            </a:r>
          </a:p>
          <a:p>
            <a:pPr lvl="0" rtl="0">
              <a:lnSpc>
                <a:spcPct val="100000"/>
              </a:lnSpc>
              <a:spcBef>
                <a:spcPts val="0"/>
              </a:spcBef>
              <a:buNone/>
            </a:pPr>
            <a:r>
              <a:rPr lang="uk-UA" sz="1600">
                <a:solidFill>
                  <a:srgbClr val="434343"/>
                </a:solidFill>
                <a:latin typeface="Trebuchet MS"/>
                <a:ea typeface="Trebuchet MS"/>
                <a:cs typeface="Trebuchet MS"/>
                <a:sym typeface="Trebuchet MS"/>
              </a:rPr>
              <a:t>Єдина агенція-замовник з відділеннями</a:t>
            </a:r>
            <a:br>
              <a:rPr lang="uk-UA" sz="1600">
                <a:solidFill>
                  <a:srgbClr val="434343"/>
                </a:solidFill>
                <a:latin typeface="Trebuchet MS"/>
                <a:ea typeface="Trebuchet MS"/>
                <a:cs typeface="Trebuchet MS"/>
                <a:sym typeface="Trebuchet MS"/>
              </a:rPr>
            </a:br>
            <a:r>
              <a:rPr lang="uk-UA" sz="1600">
                <a:solidFill>
                  <a:srgbClr val="434343"/>
                </a:solidFill>
                <a:latin typeface="Trebuchet MS"/>
                <a:ea typeface="Trebuchet MS"/>
                <a:cs typeface="Trebuchet MS"/>
                <a:sym typeface="Trebuchet MS"/>
              </a:rPr>
              <a:t>в регіонах, яка закуповує гарантований пакет медичних послуг у закладів за контрактом.</a:t>
            </a:r>
          </a:p>
        </p:txBody>
      </p:sp>
      <p:sp>
        <p:nvSpPr>
          <p:cNvPr id="102" name="Shape 102"/>
          <p:cNvSpPr txBox="1"/>
          <p:nvPr/>
        </p:nvSpPr>
        <p:spPr>
          <a:xfrm>
            <a:off x="6541525" y="1273975"/>
            <a:ext cx="5193000" cy="2234100"/>
          </a:xfrm>
          <a:prstGeom prst="rect">
            <a:avLst/>
          </a:prstGeom>
          <a:noFill/>
          <a:ln>
            <a:noFill/>
          </a:ln>
        </p:spPr>
        <p:txBody>
          <a:bodyPr lIns="91425" tIns="91425" rIns="91425" bIns="91425" anchor="t" anchorCtr="0">
            <a:noAutofit/>
          </a:bodyPr>
          <a:lstStyle/>
          <a:p>
            <a:pPr lvl="0" algn="r" rtl="0">
              <a:lnSpc>
                <a:spcPct val="100000"/>
              </a:lnSpc>
              <a:spcBef>
                <a:spcPts val="0"/>
              </a:spcBef>
              <a:buNone/>
            </a:pPr>
            <a:r>
              <a:rPr lang="uk-UA" sz="1800" b="1">
                <a:solidFill>
                  <a:srgbClr val="6AA84F"/>
                </a:solidFill>
                <a:latin typeface="Trebuchet MS"/>
                <a:ea typeface="Trebuchet MS"/>
                <a:cs typeface="Trebuchet MS"/>
                <a:sym typeface="Trebuchet MS"/>
              </a:rPr>
              <a:t>Оплата за послугу за фактом звернення («гроші йдуть за пацієнтом»)</a:t>
            </a:r>
          </a:p>
          <a:p>
            <a:pPr lvl="0" algn="r" rtl="0">
              <a:lnSpc>
                <a:spcPct val="100000"/>
              </a:lnSpc>
              <a:spcBef>
                <a:spcPts val="0"/>
              </a:spcBef>
              <a:buNone/>
            </a:pPr>
            <a:r>
              <a:rPr lang="uk-UA" sz="1600">
                <a:solidFill>
                  <a:srgbClr val="434343"/>
                </a:solidFill>
                <a:latin typeface="Trebuchet MS"/>
                <a:ea typeface="Trebuchet MS"/>
                <a:cs typeface="Trebuchet MS"/>
                <a:sym typeface="Trebuchet MS"/>
              </a:rPr>
              <a:t>На основі нормативну на одного жителя</a:t>
            </a:r>
            <a:br>
              <a:rPr lang="uk-UA" sz="1600">
                <a:solidFill>
                  <a:srgbClr val="434343"/>
                </a:solidFill>
                <a:latin typeface="Trebuchet MS"/>
                <a:ea typeface="Trebuchet MS"/>
                <a:cs typeface="Trebuchet MS"/>
                <a:sym typeface="Trebuchet MS"/>
              </a:rPr>
            </a:br>
            <a:r>
              <a:rPr lang="uk-UA" sz="1600">
                <a:solidFill>
                  <a:srgbClr val="434343"/>
                </a:solidFill>
                <a:latin typeface="Trebuchet MS"/>
                <a:ea typeface="Trebuchet MS"/>
                <a:cs typeface="Trebuchet MS"/>
                <a:sym typeface="Trebuchet MS"/>
              </a:rPr>
              <a:t>для первинної ланки;</a:t>
            </a:r>
            <a:br>
              <a:rPr lang="uk-UA" sz="1600">
                <a:solidFill>
                  <a:srgbClr val="434343"/>
                </a:solidFill>
                <a:latin typeface="Trebuchet MS"/>
                <a:ea typeface="Trebuchet MS"/>
                <a:cs typeface="Trebuchet MS"/>
                <a:sym typeface="Trebuchet MS"/>
              </a:rPr>
            </a:br>
            <a:r>
              <a:rPr lang="uk-UA" sz="1600">
                <a:solidFill>
                  <a:srgbClr val="434343"/>
                </a:solidFill>
                <a:latin typeface="Trebuchet MS"/>
                <a:ea typeface="Trebuchet MS"/>
                <a:cs typeface="Trebuchet MS"/>
                <a:sym typeface="Trebuchet MS"/>
              </a:rPr>
              <a:t>на основі плати за пролікований випадок</a:t>
            </a:r>
            <a:br>
              <a:rPr lang="uk-UA" sz="1600">
                <a:solidFill>
                  <a:srgbClr val="434343"/>
                </a:solidFill>
                <a:latin typeface="Trebuchet MS"/>
                <a:ea typeface="Trebuchet MS"/>
                <a:cs typeface="Trebuchet MS"/>
                <a:sym typeface="Trebuchet MS"/>
              </a:rPr>
            </a:br>
            <a:r>
              <a:rPr lang="uk-UA" sz="1600">
                <a:solidFill>
                  <a:srgbClr val="434343"/>
                </a:solidFill>
                <a:latin typeface="Trebuchet MS"/>
                <a:ea typeface="Trebuchet MS"/>
                <a:cs typeface="Trebuchet MS"/>
                <a:sym typeface="Trebuchet MS"/>
              </a:rPr>
              <a:t>для спеціалізованої допомоги</a:t>
            </a:r>
          </a:p>
          <a:p>
            <a:pPr lvl="0" algn="r" rtl="0">
              <a:lnSpc>
                <a:spcPct val="100000"/>
              </a:lnSpc>
              <a:spcBef>
                <a:spcPts val="0"/>
              </a:spcBef>
              <a:buNone/>
            </a:pPr>
            <a:endParaRPr sz="1600">
              <a:solidFill>
                <a:srgbClr val="434343"/>
              </a:solidFill>
              <a:latin typeface="Trebuchet MS"/>
              <a:ea typeface="Trebuchet MS"/>
              <a:cs typeface="Trebuchet MS"/>
              <a:sym typeface="Trebuchet MS"/>
            </a:endParaRPr>
          </a:p>
          <a:p>
            <a:pPr lvl="0" algn="r" rtl="0">
              <a:lnSpc>
                <a:spcPct val="100000"/>
              </a:lnSpc>
              <a:spcBef>
                <a:spcPts val="0"/>
              </a:spcBef>
              <a:buNone/>
            </a:pPr>
            <a:endParaRPr>
              <a:solidFill>
                <a:srgbClr val="434343"/>
              </a:solidFill>
              <a:latin typeface="Trebuchet MS"/>
              <a:ea typeface="Trebuchet MS"/>
              <a:cs typeface="Trebuchet MS"/>
              <a:sym typeface="Trebuchet MS"/>
            </a:endParaRPr>
          </a:p>
        </p:txBody>
      </p:sp>
      <p:sp>
        <p:nvSpPr>
          <p:cNvPr id="103" name="Shape 103"/>
          <p:cNvSpPr txBox="1"/>
          <p:nvPr/>
        </p:nvSpPr>
        <p:spPr>
          <a:xfrm>
            <a:off x="7281300" y="4089250"/>
            <a:ext cx="4453500" cy="1659300"/>
          </a:xfrm>
          <a:prstGeom prst="rect">
            <a:avLst/>
          </a:prstGeom>
          <a:noFill/>
          <a:ln>
            <a:noFill/>
          </a:ln>
        </p:spPr>
        <p:txBody>
          <a:bodyPr lIns="91425" tIns="91425" rIns="91425" bIns="91425" anchor="t" anchorCtr="0">
            <a:noAutofit/>
          </a:bodyPr>
          <a:lstStyle/>
          <a:p>
            <a:pPr lvl="0" algn="r" rtl="0">
              <a:lnSpc>
                <a:spcPct val="100000"/>
              </a:lnSpc>
              <a:spcBef>
                <a:spcPts val="0"/>
              </a:spcBef>
              <a:buNone/>
            </a:pPr>
            <a:r>
              <a:rPr lang="uk-UA" sz="1800" b="1">
                <a:solidFill>
                  <a:srgbClr val="DD7E6B"/>
                </a:solidFill>
                <a:latin typeface="Trebuchet MS"/>
                <a:ea typeface="Trebuchet MS"/>
                <a:cs typeface="Trebuchet MS"/>
                <a:sym typeface="Trebuchet MS"/>
              </a:rPr>
              <a:t>Автономні медичні заклади</a:t>
            </a:r>
          </a:p>
          <a:p>
            <a:pPr lvl="0" algn="r" rtl="0">
              <a:lnSpc>
                <a:spcPct val="100000"/>
              </a:lnSpc>
              <a:spcBef>
                <a:spcPts val="0"/>
              </a:spcBef>
              <a:buNone/>
            </a:pPr>
            <a:r>
              <a:rPr lang="uk-UA" sz="1600">
                <a:solidFill>
                  <a:srgbClr val="434343"/>
                </a:solidFill>
                <a:latin typeface="Trebuchet MS"/>
                <a:ea typeface="Trebuchet MS"/>
                <a:cs typeface="Trebuchet MS"/>
                <a:sym typeface="Trebuchet MS"/>
              </a:rPr>
              <a:t>Лікарні та приватно практикуючі лікарі,</a:t>
            </a:r>
            <a:br>
              <a:rPr lang="uk-UA" sz="1600">
                <a:solidFill>
                  <a:srgbClr val="434343"/>
                </a:solidFill>
                <a:latin typeface="Trebuchet MS"/>
                <a:ea typeface="Trebuchet MS"/>
                <a:cs typeface="Trebuchet MS"/>
                <a:sym typeface="Trebuchet MS"/>
              </a:rPr>
            </a:br>
            <a:r>
              <a:rPr lang="uk-UA" sz="1600">
                <a:solidFill>
                  <a:srgbClr val="434343"/>
                </a:solidFill>
                <a:latin typeface="Trebuchet MS"/>
                <a:ea typeface="Trebuchet MS"/>
                <a:cs typeface="Trebuchet MS"/>
                <a:sym typeface="Trebuchet MS"/>
              </a:rPr>
              <a:t>які продають медичні послуги Національній агенції, приватним страховим компаніям, громадянам.</a:t>
            </a:r>
          </a:p>
          <a:p>
            <a:pPr lvl="0" algn="r" rtl="0">
              <a:lnSpc>
                <a:spcPct val="100000"/>
              </a:lnSpc>
              <a:spcBef>
                <a:spcPts val="0"/>
              </a:spcBef>
              <a:buNone/>
            </a:pPr>
            <a:endParaRPr>
              <a:solidFill>
                <a:srgbClr val="434343"/>
              </a:solidFill>
              <a:latin typeface="Trebuchet MS"/>
              <a:ea typeface="Trebuchet MS"/>
              <a:cs typeface="Trebuchet MS"/>
              <a:sym typeface="Trebuchet MS"/>
            </a:endParaRPr>
          </a:p>
        </p:txBody>
      </p:sp>
      <p:grpSp>
        <p:nvGrpSpPr>
          <p:cNvPr id="104" name="Shape 104"/>
          <p:cNvGrpSpPr/>
          <p:nvPr/>
        </p:nvGrpSpPr>
        <p:grpSpPr>
          <a:xfrm>
            <a:off x="4246319" y="1587812"/>
            <a:ext cx="3699360" cy="3834775"/>
            <a:chOff x="4504894" y="1480525"/>
            <a:chExt cx="3699360" cy="3834775"/>
          </a:xfrm>
        </p:grpSpPr>
        <p:sp>
          <p:nvSpPr>
            <p:cNvPr id="105" name="Shape 105"/>
            <p:cNvSpPr/>
            <p:nvPr/>
          </p:nvSpPr>
          <p:spPr>
            <a:xfrm>
              <a:off x="6382355" y="1480525"/>
              <a:ext cx="1821900" cy="1890000"/>
            </a:xfrm>
            <a:prstGeom prst="rtTriangle">
              <a:avLst/>
            </a:prstGeom>
            <a:solidFill>
              <a:srgbClr val="B6D7A8"/>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rot="10800000" flipH="1">
              <a:off x="6382355" y="3425300"/>
              <a:ext cx="1821900" cy="1890000"/>
            </a:xfrm>
            <a:prstGeom prst="rtTriangle">
              <a:avLst/>
            </a:prstGeom>
            <a:solidFill>
              <a:srgbClr val="E6B8AF"/>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rot="10800000">
              <a:off x="4504894" y="3425300"/>
              <a:ext cx="1821900" cy="1890000"/>
            </a:xfrm>
            <a:prstGeom prst="rtTriangle">
              <a:avLst/>
            </a:prstGeom>
            <a:solidFill>
              <a:srgbClr val="A2C4C9"/>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flipH="1">
              <a:off x="4504894" y="1480525"/>
              <a:ext cx="1821900" cy="1890000"/>
            </a:xfrm>
            <a:prstGeom prst="rtTriangle">
              <a:avLst/>
            </a:prstGeom>
            <a:solidFill>
              <a:srgbClr val="F9CB9C"/>
            </a:solidFill>
            <a:ln>
              <a:noFill/>
            </a:ln>
          </p:spPr>
          <p:txBody>
            <a:bodyPr lIns="91425" tIns="91425" rIns="91425" bIns="91425" anchor="ctr" anchorCtr="0">
              <a:noAutofit/>
            </a:bodyPr>
            <a:lstStyle/>
            <a:p>
              <a:pPr lvl="0">
                <a:spcBef>
                  <a:spcPts val="0"/>
                </a:spcBef>
                <a:buNone/>
              </a:pPr>
              <a:endParaRPr/>
            </a:p>
          </p:txBody>
        </p:sp>
        <p:sp>
          <p:nvSpPr>
            <p:cNvPr id="109" name="Shape 109"/>
            <p:cNvSpPr txBox="1"/>
            <p:nvPr/>
          </p:nvSpPr>
          <p:spPr>
            <a:xfrm>
              <a:off x="6377509" y="2566902"/>
              <a:ext cx="684600" cy="892499"/>
            </a:xfrm>
            <a:prstGeom prst="rect">
              <a:avLst/>
            </a:prstGeom>
            <a:noFill/>
            <a:ln>
              <a:noFill/>
            </a:ln>
          </p:spPr>
          <p:txBody>
            <a:bodyPr lIns="91425" tIns="91425" rIns="91425" bIns="91425" anchor="t" anchorCtr="0">
              <a:noAutofit/>
            </a:bodyPr>
            <a:lstStyle/>
            <a:p>
              <a:pPr lvl="0" algn="ctr" rtl="0">
                <a:spcBef>
                  <a:spcPts val="0"/>
                </a:spcBef>
                <a:buNone/>
              </a:pPr>
              <a:r>
                <a:rPr lang="uk-UA" sz="3000" b="1">
                  <a:solidFill>
                    <a:srgbClr val="FFFFFF"/>
                  </a:solidFill>
                  <a:latin typeface="Trebuchet MS"/>
                  <a:ea typeface="Trebuchet MS"/>
                  <a:cs typeface="Trebuchet MS"/>
                  <a:sym typeface="Trebuchet MS"/>
                </a:rPr>
                <a:t>3</a:t>
              </a:r>
            </a:p>
          </p:txBody>
        </p:sp>
        <p:sp>
          <p:nvSpPr>
            <p:cNvPr id="110" name="Shape 110"/>
            <p:cNvSpPr txBox="1"/>
            <p:nvPr/>
          </p:nvSpPr>
          <p:spPr>
            <a:xfrm>
              <a:off x="5603737" y="2566902"/>
              <a:ext cx="684600" cy="892499"/>
            </a:xfrm>
            <a:prstGeom prst="rect">
              <a:avLst/>
            </a:prstGeom>
            <a:noFill/>
            <a:ln>
              <a:noFill/>
            </a:ln>
          </p:spPr>
          <p:txBody>
            <a:bodyPr lIns="91425" tIns="91425" rIns="91425" bIns="91425" anchor="t" anchorCtr="0">
              <a:noAutofit/>
            </a:bodyPr>
            <a:lstStyle/>
            <a:p>
              <a:pPr lvl="0" algn="ctr" rtl="0">
                <a:spcBef>
                  <a:spcPts val="0"/>
                </a:spcBef>
                <a:buNone/>
              </a:pPr>
              <a:r>
                <a:rPr lang="uk-UA" sz="3000" b="1">
                  <a:solidFill>
                    <a:srgbClr val="FFFFFF"/>
                  </a:solidFill>
                  <a:latin typeface="Trebuchet MS"/>
                  <a:ea typeface="Trebuchet MS"/>
                  <a:cs typeface="Trebuchet MS"/>
                  <a:sym typeface="Trebuchet MS"/>
                </a:rPr>
                <a:t>1</a:t>
              </a:r>
            </a:p>
          </p:txBody>
        </p:sp>
        <p:sp>
          <p:nvSpPr>
            <p:cNvPr id="111" name="Shape 111"/>
            <p:cNvSpPr txBox="1"/>
            <p:nvPr/>
          </p:nvSpPr>
          <p:spPr>
            <a:xfrm>
              <a:off x="5603737" y="3637585"/>
              <a:ext cx="684600" cy="892500"/>
            </a:xfrm>
            <a:prstGeom prst="rect">
              <a:avLst/>
            </a:prstGeom>
            <a:noFill/>
            <a:ln>
              <a:noFill/>
            </a:ln>
          </p:spPr>
          <p:txBody>
            <a:bodyPr lIns="91425" tIns="91425" rIns="91425" bIns="91425" anchor="t" anchorCtr="0">
              <a:noAutofit/>
            </a:bodyPr>
            <a:lstStyle/>
            <a:p>
              <a:pPr lvl="0" algn="ctr" rtl="0">
                <a:spcBef>
                  <a:spcPts val="0"/>
                </a:spcBef>
                <a:buNone/>
              </a:pPr>
              <a:r>
                <a:rPr lang="uk-UA" sz="3000" b="1">
                  <a:solidFill>
                    <a:srgbClr val="FFFFFF"/>
                  </a:solidFill>
                  <a:latin typeface="Trebuchet MS"/>
                  <a:ea typeface="Trebuchet MS"/>
                  <a:cs typeface="Trebuchet MS"/>
                  <a:sym typeface="Trebuchet MS"/>
                </a:rPr>
                <a:t>2</a:t>
              </a:r>
            </a:p>
          </p:txBody>
        </p:sp>
        <p:sp>
          <p:nvSpPr>
            <p:cNvPr id="112" name="Shape 112"/>
            <p:cNvSpPr txBox="1"/>
            <p:nvPr/>
          </p:nvSpPr>
          <p:spPr>
            <a:xfrm>
              <a:off x="6377509" y="3637585"/>
              <a:ext cx="684600" cy="892500"/>
            </a:xfrm>
            <a:prstGeom prst="rect">
              <a:avLst/>
            </a:prstGeom>
            <a:noFill/>
            <a:ln>
              <a:noFill/>
            </a:ln>
          </p:spPr>
          <p:txBody>
            <a:bodyPr lIns="91425" tIns="91425" rIns="91425" bIns="91425" anchor="t" anchorCtr="0">
              <a:noAutofit/>
            </a:bodyPr>
            <a:lstStyle/>
            <a:p>
              <a:pPr lvl="0" algn="ctr" rtl="0">
                <a:spcBef>
                  <a:spcPts val="0"/>
                </a:spcBef>
                <a:buNone/>
              </a:pPr>
              <a:r>
                <a:rPr lang="uk-UA" sz="3000" b="1">
                  <a:solidFill>
                    <a:srgbClr val="FFFFFF"/>
                  </a:solidFill>
                  <a:latin typeface="Trebuchet MS"/>
                  <a:ea typeface="Trebuchet MS"/>
                  <a:cs typeface="Trebuchet MS"/>
                  <a:sym typeface="Trebuchet MS"/>
                </a:rPr>
                <a:t>4</a:t>
              </a:r>
            </a:p>
          </p:txBody>
        </p:sp>
      </p:grpSp>
      <p:cxnSp>
        <p:nvCxnSpPr>
          <p:cNvPr id="113" name="Shape 113"/>
          <p:cNvCxnSpPr/>
          <p:nvPr/>
        </p:nvCxnSpPr>
        <p:spPr>
          <a:xfrm>
            <a:off x="7830000" y="4076456"/>
            <a:ext cx="3828600" cy="0"/>
          </a:xfrm>
          <a:prstGeom prst="straightConnector1">
            <a:avLst/>
          </a:prstGeom>
          <a:noFill/>
          <a:ln w="28575" cap="flat" cmpd="sng">
            <a:solidFill>
              <a:srgbClr val="E6B8AF"/>
            </a:solidFill>
            <a:prstDash val="dot"/>
            <a:round/>
            <a:headEnd type="oval" w="lg" len="lg"/>
            <a:tailEnd type="none" w="lg" len="lg"/>
          </a:ln>
        </p:spPr>
      </p:cxnSp>
      <p:cxnSp>
        <p:nvCxnSpPr>
          <p:cNvPr id="114" name="Shape 114"/>
          <p:cNvCxnSpPr/>
          <p:nvPr/>
        </p:nvCxnSpPr>
        <p:spPr>
          <a:xfrm rot="10800000">
            <a:off x="533025" y="3117225"/>
            <a:ext cx="3828600" cy="0"/>
          </a:xfrm>
          <a:prstGeom prst="straightConnector1">
            <a:avLst/>
          </a:prstGeom>
          <a:noFill/>
          <a:ln w="28575" cap="flat" cmpd="sng">
            <a:solidFill>
              <a:srgbClr val="F9CB9C"/>
            </a:solidFill>
            <a:prstDash val="dot"/>
            <a:round/>
            <a:headEnd type="oval" w="lg" len="lg"/>
            <a:tailEnd type="none" w="lg" len="lg"/>
          </a:ln>
        </p:spPr>
      </p:cxnSp>
      <p:cxnSp>
        <p:nvCxnSpPr>
          <p:cNvPr id="115" name="Shape 115"/>
          <p:cNvCxnSpPr/>
          <p:nvPr/>
        </p:nvCxnSpPr>
        <p:spPr>
          <a:xfrm rot="10800000">
            <a:off x="533025" y="4076456"/>
            <a:ext cx="3828600" cy="0"/>
          </a:xfrm>
          <a:prstGeom prst="straightConnector1">
            <a:avLst/>
          </a:prstGeom>
          <a:noFill/>
          <a:ln w="28575" cap="flat" cmpd="sng">
            <a:solidFill>
              <a:srgbClr val="A2C4C9"/>
            </a:solidFill>
            <a:prstDash val="dot"/>
            <a:round/>
            <a:headEnd type="oval" w="lg" len="lg"/>
            <a:tailEnd type="none" w="lg" len="lg"/>
          </a:ln>
        </p:spPr>
      </p:cxnSp>
      <p:cxnSp>
        <p:nvCxnSpPr>
          <p:cNvPr id="116" name="Shape 116"/>
          <p:cNvCxnSpPr/>
          <p:nvPr/>
        </p:nvCxnSpPr>
        <p:spPr>
          <a:xfrm>
            <a:off x="7869475" y="3117225"/>
            <a:ext cx="3828600" cy="0"/>
          </a:xfrm>
          <a:prstGeom prst="straightConnector1">
            <a:avLst/>
          </a:prstGeom>
          <a:noFill/>
          <a:ln w="28575" cap="flat" cmpd="sng">
            <a:solidFill>
              <a:srgbClr val="B6D7A8"/>
            </a:solidFill>
            <a:prstDash val="dot"/>
            <a:round/>
            <a:headEnd type="oval" w="lg" len="lg"/>
            <a:tailEnd type="none" w="lg" len="lg"/>
          </a:ln>
        </p:spPr>
      </p:cxnSp>
    </p:spTree>
  </p:cSld>
  <p:clrMapOvr>
    <a:masterClrMapping/>
  </p:clrMapOvr>
  <p:transition spd="slow">
    <p:cu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2854</Words>
  <Application>Microsoft Office PowerPoint</Application>
  <PresentationFormat>Широкоэкранный</PresentationFormat>
  <Paragraphs>205</Paragraphs>
  <Slides>33</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33</vt:i4>
      </vt:variant>
    </vt:vector>
  </HeadingPairs>
  <TitlesOfParts>
    <vt:vector size="42" baseType="lpstr">
      <vt:lpstr>Arial</vt:lpstr>
      <vt:lpstr>Calibri</vt:lpstr>
      <vt:lpstr>Calibri Light</vt:lpstr>
      <vt:lpstr>Cambria</vt:lpstr>
      <vt:lpstr>Symbol</vt:lpstr>
      <vt:lpstr>Times New Roman</vt:lpstr>
      <vt:lpstr>Trebuchet MS</vt:lpstr>
      <vt:lpstr>Wingdings</vt:lpstr>
      <vt:lpstr>Тема Office</vt:lpstr>
      <vt:lpstr>  Система охорони здоров’я України </vt:lpstr>
      <vt:lpstr>ЩО ТАКЕ ЗДОРОВ»Я</vt:lpstr>
      <vt:lpstr>Державна політика України в охороні здоров’я Конституція України</vt:lpstr>
      <vt:lpstr>ЗАКОН УКРАЇНИ «Основи законодавства України про охорону здоров'я»</vt:lpstr>
      <vt:lpstr>Державна політика України в охороні здоров’я</vt:lpstr>
      <vt:lpstr>Принципи медичної допомоги</vt:lpstr>
      <vt:lpstr> Види медичної допомоги Догоспітальна та госпітальна</vt:lpstr>
      <vt:lpstr>Закон України:"Про порядок проведення реформування системи охорони здоров'я у Вінницькій, Дніпропетровській, Донецькій областях та місті Києві"  від 7 липня 2011 року N 3612-VI</vt:lpstr>
      <vt:lpstr>Презентация PowerPoint</vt:lpstr>
      <vt:lpstr>Презентация PowerPoint</vt:lpstr>
      <vt:lpstr>ПЕРША ГЛОБАЛЬНА ПРОБЛЕМА</vt:lpstr>
      <vt:lpstr>Презентация PowerPoint</vt:lpstr>
      <vt:lpstr>ГОЛОВНІ ПРОБЛЕМИ, ЩО ВИКЛИКАНІ ВІЙНОЮ</vt:lpstr>
      <vt:lpstr>ОСНОВНІ ВИКЛИКИ ГРОМАДСЬКОГО ЗДОРОВ’Я </vt:lpstr>
      <vt:lpstr>ОСНОВНІ ВИКЛИКИ ГРОМАДСЬКОГО ЗДОРОВ’Я </vt:lpstr>
      <vt:lpstr>Критичні наслідки для психічного здоров'я </vt:lpstr>
      <vt:lpstr>ВИМУШЕНА МІГРАЦІЯ НАСЕЛЕННЯ</vt:lpstr>
      <vt:lpstr>ЗРУЙНОВАНІ ЛІКАРНІ</vt:lpstr>
      <vt:lpstr>УЗАГАЛЬНЕНІ НАСЛІДКИ ВІЙНИ ДЛЯ ГРОМАДСЬКОГО ЗДОРОВ’Я</vt:lpstr>
      <vt:lpstr>    Закон України: Про систему громадського здоров’я 6 вересня 2022 року № 2573-IX</vt:lpstr>
      <vt:lpstr> Закон України Про внесення змін до деяких законодавчих актів України щодо удосконалення надання медичної допомоги  1 липня 2022 року № 2347-IX</vt:lpstr>
      <vt:lpstr>Закарпатський госпітальний округ</vt:lpstr>
      <vt:lpstr>Надкластерні  лікарні</vt:lpstr>
      <vt:lpstr>Стратегія розвитку системи охорони здоров’я до 2030 року </vt:lpstr>
      <vt:lpstr>3 стратегічні цілі, 11 оперативних цілей та 137 завдань Ключові цілі</vt:lpstr>
      <vt:lpstr> ПРОБЛЕМА ПРО ЯКІ В УКРАЇНІ ЩЕ ГОВОРЯТЬ МАЛО:  «Європейського плану дій боротьби зі стійкістю до протимікробних препаратів (СПП) «Єдине здоров’я»</vt:lpstr>
      <vt:lpstr>ПРИНЦИП ВІДНОШЕННЯ ДО ПАЦІЄНТІВ</vt:lpstr>
      <vt:lpstr>Наказ МОЗ України від 30.09.2022 № 1782 "Про внесення змін до наказу Міністерства охорони здоров’я України від 28 жовтня 2002 року № 385" </vt:lpstr>
      <vt:lpstr>ЗАВДАННЯ ТА ОБОВ'ЯЗКИ </vt:lpstr>
      <vt:lpstr>ПОВИНЕН ЗНАТИ:</vt:lpstr>
      <vt:lpstr>Кваліфікаційні вимоги. </vt:lpstr>
      <vt:lpstr>ПРОФЕСІЙНИХ УСПІХІВ  ТА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Slabkiy</dc:creator>
  <cp:lastModifiedBy>Slabkiy</cp:lastModifiedBy>
  <cp:revision>11</cp:revision>
  <dcterms:created xsi:type="dcterms:W3CDTF">2025-06-11T15:46:41Z</dcterms:created>
  <dcterms:modified xsi:type="dcterms:W3CDTF">2025-06-23T06:38:23Z</dcterms:modified>
</cp:coreProperties>
</file>