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60" r:id="rId1"/>
  </p:sldMasterIdLst>
  <p:notesMasterIdLst>
    <p:notesMasterId r:id="rId12"/>
  </p:notesMasterIdLst>
  <p:sldIdLst>
    <p:sldId id="256" r:id="rId2"/>
    <p:sldId id="272" r:id="rId3"/>
    <p:sldId id="261" r:id="rId4"/>
    <p:sldId id="257" r:id="rId5"/>
    <p:sldId id="268" r:id="rId6"/>
    <p:sldId id="259" r:id="rId7"/>
    <p:sldId id="273" r:id="rId8"/>
    <p:sldId id="262" r:id="rId9"/>
    <p:sldId id="260" r:id="rId10"/>
    <p:sldId id="267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826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00294-E547-4973-A16F-505FC40E1C57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E5406-A9E8-415E-B93B-F143771D4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07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E5406-A9E8-415E-B93B-F143771D42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23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A41C4-291C-433B-A500-4320EA4BBAAA}" type="datetime1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206952"/>
            <a:ext cx="7147931" cy="184785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208476"/>
            <a:ext cx="1190348" cy="1844802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2352494"/>
            <a:ext cx="910224" cy="1556766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2291716"/>
            <a:ext cx="6947845" cy="168401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3468951"/>
            <a:ext cx="762000" cy="3429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7D2253-1E35-4BF6-9A41-12567F67FB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3419458"/>
            <a:ext cx="6755166" cy="4982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2354580"/>
            <a:ext cx="6760868" cy="155829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3486150"/>
            <a:ext cx="6553200" cy="3429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2420275"/>
            <a:ext cx="6629400" cy="9144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FB66F-1465-4436-BCA9-B2A4CBC7B63C}" type="datetime1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D2253-1E35-4BF6-9A41-12567F67FB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171450"/>
            <a:ext cx="1859280" cy="4591976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6" y="263557"/>
            <a:ext cx="1672235" cy="4407763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8" y="296571"/>
            <a:ext cx="1485531" cy="43417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5750"/>
            <a:ext cx="6172200" cy="43434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416A-7F23-4680-B082-C56534CCA9E8}" type="datetime1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D2253-1E35-4BF6-9A41-12567F67FB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2FF3A-E633-49E0-96FA-766ED7BB7A8C}" type="datetime1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D2253-1E35-4BF6-9A41-12567F67FB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88BA-2505-40CF-8A2F-9EE2536556E3}" type="datetime1">
              <a:rPr lang="en-US" smtClean="0"/>
              <a:t>9/8/2024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209800"/>
            <a:ext cx="8265160" cy="184785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2286001"/>
            <a:ext cx="8033800" cy="168401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D2253-1E35-4BF6-9A41-12567F67FBD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2400300"/>
            <a:ext cx="7696200" cy="97155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3406141"/>
            <a:ext cx="7818120" cy="4982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455633"/>
            <a:ext cx="7696200" cy="3928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8" y="2343150"/>
            <a:ext cx="7817599" cy="155829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289303"/>
            <a:ext cx="4038600" cy="330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9303"/>
            <a:ext cx="4038600" cy="330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A0E8-ACCA-420D-B26B-2AEB6DD7C8E4}" type="datetime1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D2253-1E35-4BF6-9A41-12567F67FB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291828"/>
            <a:ext cx="4040188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1828800"/>
            <a:ext cx="4040188" cy="27658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91828"/>
            <a:ext cx="4041775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28800"/>
            <a:ext cx="4041775" cy="27658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58CD2-29C3-4E9F-944D-F6AC13BD6A6F}" type="datetime1">
              <a:rPr lang="en-US" smtClean="0"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D2253-1E35-4BF6-9A41-12567F67FB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AF73-A184-4B09-95E4-FA7E90C8A12D}" type="datetime1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D2253-1E35-4BF6-9A41-12567F67FB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507C-50DF-4861-A6A0-E0CD9410D462}" type="datetime1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D2253-1E35-4BF6-9A41-12567F67FB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14350"/>
            <a:ext cx="4572000" cy="39433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69C7-A290-4445-B15F-448FFFAB437F}" type="datetime1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D2253-1E35-4BF6-9A41-12567F67FB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129284"/>
            <a:ext cx="2716566" cy="264261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231854"/>
            <a:ext cx="2483254" cy="2425746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228850"/>
            <a:ext cx="2298634" cy="131445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300734"/>
            <a:ext cx="2298634" cy="893715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66078"/>
            <a:ext cx="7772400" cy="3248673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49148-017C-4344-AA86-FBD64AE0E038}" type="datetime1">
              <a:rPr lang="en-US" smtClean="0"/>
              <a:t>9/8/2024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D2253-1E35-4BF6-9A41-12567F67FBD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3714750"/>
            <a:ext cx="7772400" cy="10287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000" y="3771900"/>
            <a:ext cx="7600765" cy="902193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4229100"/>
            <a:ext cx="7328514" cy="338772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3806190"/>
            <a:ext cx="7946136" cy="82296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4242418"/>
            <a:ext cx="7244736" cy="3012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29051"/>
            <a:ext cx="7328514" cy="392282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4451"/>
            <a:ext cx="82296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3FFE68D-071A-4C73-AACE-3F9BC3C98253}" type="datetime1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C7D2253-1E35-4BF6-9A41-12567F67FB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08625"/>
            <a:ext cx="8595360" cy="99441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279647"/>
            <a:ext cx="8380520" cy="83894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audio" Target="../media/media7.m4a"/><Relationship Id="rId7" Type="http://schemas.openxmlformats.org/officeDocument/2006/relationships/oleObject" Target="../embeddings/oleObject2.bin"/><Relationship Id="rId2" Type="http://schemas.microsoft.com/office/2007/relationships/media" Target="../media/media7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522254"/>
            <a:ext cx="6737507" cy="3429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Vladyslav </a:t>
            </a:r>
            <a:r>
              <a:rPr lang="en-US" b="1" dirty="0" err="1"/>
              <a:t>Kotsovsky</a:t>
            </a:r>
            <a:r>
              <a:rPr lang="en-US" b="1" dirty="0"/>
              <a:t>, </a:t>
            </a:r>
            <a:r>
              <a:rPr lang="en-US" b="1" dirty="0" err="1"/>
              <a:t>Lisovska</a:t>
            </a:r>
            <a:r>
              <a:rPr lang="en-US" b="1" dirty="0"/>
              <a:t> </a:t>
            </a:r>
            <a:r>
              <a:rPr lang="en-US" b="1" dirty="0" err="1"/>
              <a:t>Tetiana</a:t>
            </a:r>
            <a:endParaRPr lang="en-US" b="1" dirty="0"/>
          </a:p>
          <a:p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9645" y="2427734"/>
            <a:ext cx="6826651" cy="906942"/>
          </a:xfrm>
        </p:spPr>
        <p:txBody>
          <a:bodyPr/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Hyperparameter Tuning in the Learning of Multithreshold Neurons</a:t>
            </a: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9BD23-DEB5-4FF4-A467-A2DDE8B1B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336" y="267494"/>
            <a:ext cx="1181265" cy="130510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9514C7-E2D3-401A-90B4-242A7ECB4C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24"/>
    </mc:Choice>
    <mc:Fallback>
      <p:transition spd="slow" advTm="17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thank you for your attention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C9BF81-3488-4FB2-A289-AADDCC8E7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0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3"/>
    </mc:Choice>
    <mc:Fallback>
      <p:transition spd="slow" advTm="3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E130A-CBDC-4EF0-A9E2-C5D8DAEA8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i="0" dirty="0">
                <a:effectLst/>
              </a:rPr>
              <a:t>Relevance of the problem</a:t>
            </a:r>
            <a:endParaRPr lang="uk-UA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ACF1E-2990-451F-8241-B83143F40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D2253-1E35-4BF6-9A41-12567F67FBDA}" type="slidenum">
              <a:rPr lang="en-US" smtClean="0"/>
              <a:t>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492590-61A0-40FC-AE7E-48553408C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2215"/>
            <a:ext cx="8229600" cy="32797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LibertinusSerif"/>
                <a:ea typeface="Times New Roman" panose="02020603050405020304" pitchFamily="18" charset="0"/>
                <a:cs typeface="Times New Roman" panose="02020603050405020304" pitchFamily="18" charset="0"/>
              </a:rPr>
              <a:t>Multithreshold-based neural systems are more powerful compared to the single-threshold ones and is successfully employed in the machine learning, e.g. in pattern </a:t>
            </a:r>
            <a:r>
              <a:rPr lang="en-US" dirty="0" err="1">
                <a:effectLst/>
                <a:latin typeface="LibertinusSerif"/>
                <a:ea typeface="Times New Roman" panose="02020603050405020304" pitchFamily="18" charset="0"/>
                <a:cs typeface="Times New Roman" panose="02020603050405020304" pitchFamily="18" charset="0"/>
              </a:rPr>
              <a:t>classifi</a:t>
            </a:r>
            <a:r>
              <a:rPr lang="en-US" dirty="0">
                <a:effectLst/>
                <a:latin typeface="LibertinusSerif"/>
                <a:ea typeface="Times New Roman" panose="02020603050405020304" pitchFamily="18" charset="0"/>
                <a:cs typeface="Times New Roman" panose="02020603050405020304" pitchFamily="18" charset="0"/>
              </a:rPr>
              <a:t>-cation.</a:t>
            </a:r>
            <a:endParaRPr lang="en-US" dirty="0">
              <a:latin typeface="LibertinusSerif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LibertinusSerif"/>
                <a:ea typeface="Times New Roman" panose="02020603050405020304" pitchFamily="18" charset="0"/>
                <a:cs typeface="Times New Roman" panose="02020603050405020304" pitchFamily="18" charset="0"/>
              </a:rPr>
              <a:t>The design of fast learning algorithms as well as the proper choice of their hyperparameters allow to use the </a:t>
            </a:r>
            <a:r>
              <a:rPr lang="en-US" dirty="0">
                <a:latin typeface="LibertinusSerif"/>
                <a:ea typeface="Times New Roman" panose="02020603050405020304" pitchFamily="18" charset="0"/>
                <a:cs typeface="Times New Roman" panose="02020603050405020304" pitchFamily="18" charset="0"/>
              </a:rPr>
              <a:t>capacity of multithreshold paradigm more effectively</a:t>
            </a:r>
            <a:r>
              <a:rPr lang="en-US" dirty="0">
                <a:effectLst/>
                <a:latin typeface="LibertinusSerif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BA7544-48C5-4727-B31E-B0B198BC7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5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30"/>
    </mc:Choice>
    <mc:Fallback>
      <p:transition spd="slow" advTm="19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Goals</a:t>
            </a:r>
            <a:r>
              <a:rPr lang="ru-RU" sz="2400" b="1" dirty="0"/>
              <a:t> </a:t>
            </a:r>
            <a:r>
              <a:rPr lang="en-US" sz="2400" b="1" dirty="0"/>
              <a:t>of the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D2253-1E35-4BF6-9A41-12567F67FBDA}" type="slidenum">
              <a:rPr lang="en-US" smtClean="0"/>
              <a:t>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120" y="1491630"/>
            <a:ext cx="8612160" cy="328017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LibertinusSerif"/>
                <a:ea typeface="Times New Roman" panose="02020603050405020304" pitchFamily="18" charset="0"/>
                <a:cs typeface="Times New Roman" panose="02020603050405020304" pitchFamily="18" charset="0"/>
              </a:rPr>
              <a:t>The development of the learning algorithm for a multi-valued multithreshold neuron that should effectively use the advan­tages of multiple thresholds. 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LibertinusSerif"/>
                <a:ea typeface="Times New Roman" panose="02020603050405020304" pitchFamily="18" charset="0"/>
                <a:cs typeface="Times New Roman" panose="02020603050405020304" pitchFamily="18" charset="0"/>
              </a:rPr>
              <a:t>The study of its finiteness for intended applications in classification.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 dirty="0">
                <a:latin typeface="LibertinusSerif"/>
                <a:ea typeface="Times New Roman" panose="02020603050405020304" pitchFamily="18" charset="0"/>
                <a:cs typeface="Times New Roman" panose="02020603050405020304" pitchFamily="18" charset="0"/>
              </a:rPr>
              <a:t>Investigation what values of algorithm hyperparameters would be used in order to speed-up the training process and improve the capacity of resulting neuron.</a:t>
            </a:r>
            <a:endParaRPr lang="en-US" sz="32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FB6ABFB-BC67-4FBE-977E-1956CF290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1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38"/>
    </mc:Choice>
    <mc:Fallback>
      <p:transition spd="slow" advTm="49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E938C9-4684-44E0-B865-DA8A9C46CC4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75606"/>
            <a:ext cx="3816424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DC3530-3089-41B6-B7E7-5178FBB08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2" y="1275606"/>
            <a:ext cx="4758306" cy="3404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b="1" dirty="0"/>
              <a:t>Model of multi-valued k-threshold neuron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0888" y="4767263"/>
            <a:ext cx="2133600" cy="273844"/>
          </a:xfrm>
        </p:spPr>
        <p:txBody>
          <a:bodyPr/>
          <a:lstStyle/>
          <a:p>
            <a:fld id="{9C7D2253-1E35-4BF6-9A41-12567F67FBDA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3B0A83-78FE-49ED-8370-C95F41A95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19"/>
    </mc:Choice>
    <mc:Fallback>
      <p:transition spd="slow" advTm="44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06280"/>
            <a:ext cx="8496944" cy="779570"/>
          </a:xfrm>
        </p:spPr>
        <p:txBody>
          <a:bodyPr>
            <a:norm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Online learning algorithm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D2253-1E35-4BF6-9A41-12567F67FBDA}" type="slidenum">
              <a:rPr lang="en-US" smtClean="0"/>
              <a:t>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1D1091-89E3-4016-9241-B16373736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858" y="1687034"/>
            <a:ext cx="3584574" cy="2684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78F48D-6099-44A4-91AD-27BE1E08E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59" y="1274522"/>
            <a:ext cx="3513401" cy="3790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9509A9-CEA5-442A-BD35-9F3D3F19F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1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75"/>
    </mc:Choice>
    <mc:Fallback>
      <p:transition spd="slow" advTm="51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Convergence of Learning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86872" y="4767263"/>
            <a:ext cx="2133600" cy="273844"/>
          </a:xfrm>
        </p:spPr>
        <p:txBody>
          <a:bodyPr/>
          <a:lstStyle/>
          <a:p>
            <a:fld id="{9C7D2253-1E35-4BF6-9A41-12567F67FBDA}" type="slidenum">
              <a:rPr lang="en-US" smtClean="0"/>
              <a:t>6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86A5A7-E8DE-4193-AD3E-E08B14D4C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56" y="1380075"/>
            <a:ext cx="7704488" cy="3505504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5CF4C161-9BF2-4AC7-ADC0-600DD19A1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5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05"/>
    </mc:Choice>
    <mc:Fallback>
      <p:transition spd="slow" advTm="22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Hyperparameter tuning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D2253-1E35-4BF6-9A41-12567F67FBDA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A85018A-BE4A-443A-9070-83EFEAE76E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290308"/>
              </p:ext>
            </p:extLst>
          </p:nvPr>
        </p:nvGraphicFramePr>
        <p:xfrm>
          <a:off x="503178" y="1563638"/>
          <a:ext cx="3780790" cy="12144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9840">
                  <a:extLst>
                    <a:ext uri="{9D8B030D-6E8A-4147-A177-3AD203B41FA5}">
                      <a16:colId xmlns:a16="http://schemas.microsoft.com/office/drawing/2014/main" val="3818062371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1622863950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644630249"/>
                    </a:ext>
                  </a:extLst>
                </a:gridCol>
              </a:tblGrid>
              <a:tr h="67310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 dirty="0">
                          <a:effectLst/>
                        </a:rPr>
                        <a:t>Dataset size</a:t>
                      </a:r>
                      <a:endParaRPr lang="uk-UA" sz="1100" dirty="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Average number of corrections</a:t>
                      </a:r>
                      <a:endParaRPr lang="uk-UA" sz="1100" dirty="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832697"/>
                  </a:ext>
                </a:extLst>
              </a:tr>
              <a:tr h="6731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endParaRPr lang="en-US" sz="1100" dirty="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endParaRPr lang="en-US" sz="1100" dirty="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2545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 dirty="0">
                          <a:effectLst/>
                        </a:rPr>
                        <a:t>258</a:t>
                      </a:r>
                      <a:endParaRPr lang="uk-UA" sz="1100" dirty="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1413.51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157.14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60278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 dirty="0">
                          <a:effectLst/>
                        </a:rPr>
                        <a:t>512</a:t>
                      </a:r>
                      <a:endParaRPr lang="uk-UA" sz="1100" dirty="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3701.84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218.03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82955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 dirty="0">
                          <a:effectLst/>
                        </a:rPr>
                        <a:t>1024</a:t>
                      </a:r>
                      <a:endParaRPr lang="uk-UA" sz="1100" dirty="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8989.07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274.27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13531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 dirty="0">
                          <a:effectLst/>
                        </a:rPr>
                        <a:t>2048</a:t>
                      </a:r>
                      <a:endParaRPr lang="uk-UA" sz="1100" dirty="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15791.62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338.86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4748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4096</a:t>
                      </a:r>
                      <a:endParaRPr lang="uk-UA" sz="1100" dirty="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20159.93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 dirty="0">
                          <a:effectLst/>
                        </a:rPr>
                        <a:t>415.48</a:t>
                      </a:r>
                      <a:endParaRPr lang="uk-UA" sz="1100" dirty="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1605046"/>
                  </a:ext>
                </a:extLst>
              </a:tr>
            </a:tbl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4734580-19E2-4FBB-B120-9344FFAA85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190473"/>
              </p:ext>
            </p:extLst>
          </p:nvPr>
        </p:nvGraphicFramePr>
        <p:xfrm>
          <a:off x="3524895" y="1738914"/>
          <a:ext cx="327025" cy="16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5" imgW="327624" imgH="167766" progId="Equation.DSMT4">
                  <p:embed/>
                </p:oleObj>
              </mc:Choice>
              <mc:Fallback>
                <p:oleObj name="Equation" r:id="rId5" imgW="327624" imgH="1677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24895" y="1738914"/>
                        <a:ext cx="327025" cy="168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FDD604CE-68DC-4DF3-914D-29BE8307DA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463669"/>
              </p:ext>
            </p:extLst>
          </p:nvPr>
        </p:nvGraphicFramePr>
        <p:xfrm>
          <a:off x="2219181" y="1752228"/>
          <a:ext cx="3429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7" imgW="343106" imgH="171366" progId="Equation.DSMT4">
                  <p:embed/>
                </p:oleObj>
              </mc:Choice>
              <mc:Fallback>
                <p:oleObj name="Equation" r:id="rId7" imgW="343106" imgH="1713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19181" y="1752228"/>
                        <a:ext cx="342900" cy="171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14D7BEC2-E2E0-43E7-9749-0EEFC36B688E}"/>
              </a:ext>
            </a:extLst>
          </p:cNvPr>
          <p:cNvSpPr txBox="1"/>
          <p:nvPr/>
        </p:nvSpPr>
        <p:spPr>
          <a:xfrm>
            <a:off x="467544" y="1261126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Libertinus Serif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Performance comparison for different </a:t>
            </a:r>
            <a:r>
              <a:rPr lang="en-US" sz="1600" i="1" dirty="0">
                <a:effectLst/>
                <a:latin typeface="Libertinus Serif" pitchFamily="50" charset="0"/>
                <a:ea typeface="Times New Roman" panose="02020603050405020304" pitchFamily="18" charset="0"/>
              </a:rPr>
              <a:t>σ</a:t>
            </a:r>
            <a:endParaRPr lang="uk-UA" sz="1600" dirty="0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C060269C-EDB5-4D1F-AC53-F1A7637C11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66733"/>
              </p:ext>
            </p:extLst>
          </p:nvPr>
        </p:nvGraphicFramePr>
        <p:xfrm>
          <a:off x="4509728" y="1563638"/>
          <a:ext cx="4320540" cy="12133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180">
                  <a:extLst>
                    <a:ext uri="{9D8B030D-6E8A-4147-A177-3AD203B41FA5}">
                      <a16:colId xmlns:a16="http://schemas.microsoft.com/office/drawing/2014/main" val="946065570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326787579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3872994639"/>
                    </a:ext>
                  </a:extLst>
                </a:gridCol>
              </a:tblGrid>
              <a:tr h="67310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 dirty="0">
                          <a:effectLst/>
                        </a:rPr>
                        <a:t>Dataset size</a:t>
                      </a:r>
                      <a:endParaRPr lang="uk-UA" sz="1100" dirty="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Average number of corrections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624618"/>
                  </a:ext>
                </a:extLst>
              </a:tr>
              <a:tr h="6731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 dirty="0">
                          <a:effectLst/>
                        </a:rPr>
                        <a:t>Random</a:t>
                      </a:r>
                      <a:endParaRPr lang="uk-UA" sz="1100" dirty="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 dirty="0">
                          <a:effectLst/>
                        </a:rPr>
                        <a:t>Optimized</a:t>
                      </a:r>
                      <a:endParaRPr lang="uk-UA" sz="1100" dirty="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449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258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 dirty="0">
                          <a:effectLst/>
                        </a:rPr>
                        <a:t>157.14</a:t>
                      </a:r>
                      <a:endParaRPr lang="uk-UA" sz="1100" dirty="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46.52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2115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512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218.03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90.99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0725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1024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274.27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133.37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7075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2048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338.86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167.3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5229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4096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415.48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 dirty="0">
                          <a:effectLst/>
                        </a:rPr>
                        <a:t>216.71</a:t>
                      </a:r>
                      <a:endParaRPr lang="uk-UA" sz="1100" dirty="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9603344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374D52DD-35CC-439E-9EA5-D72FA6812672}"/>
              </a:ext>
            </a:extLst>
          </p:cNvPr>
          <p:cNvSpPr txBox="1"/>
          <p:nvPr/>
        </p:nvSpPr>
        <p:spPr>
          <a:xfrm>
            <a:off x="4464608" y="1284722"/>
            <a:ext cx="4484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Libertinus Serif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Performance comparison for initial approximations </a:t>
            </a:r>
            <a:endParaRPr lang="uk-UA" sz="1400" dirty="0"/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2E01407-00AF-4012-A62E-FFFEBCD81D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390310"/>
              </p:ext>
            </p:extLst>
          </p:nvPr>
        </p:nvGraphicFramePr>
        <p:xfrm>
          <a:off x="2625661" y="3507583"/>
          <a:ext cx="4072123" cy="12244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2364">
                  <a:extLst>
                    <a:ext uri="{9D8B030D-6E8A-4147-A177-3AD203B41FA5}">
                      <a16:colId xmlns:a16="http://schemas.microsoft.com/office/drawing/2014/main" val="4268570303"/>
                    </a:ext>
                  </a:extLst>
                </a:gridCol>
                <a:gridCol w="1162364">
                  <a:extLst>
                    <a:ext uri="{9D8B030D-6E8A-4147-A177-3AD203B41FA5}">
                      <a16:colId xmlns:a16="http://schemas.microsoft.com/office/drawing/2014/main" val="1195614603"/>
                    </a:ext>
                  </a:extLst>
                </a:gridCol>
                <a:gridCol w="1747395">
                  <a:extLst>
                    <a:ext uri="{9D8B030D-6E8A-4147-A177-3AD203B41FA5}">
                      <a16:colId xmlns:a16="http://schemas.microsoft.com/office/drawing/2014/main" val="1690645250"/>
                    </a:ext>
                  </a:extLst>
                </a:gridCol>
              </a:tblGrid>
              <a:tr h="17208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0000"/>
                        </a:lnSpc>
                      </a:pPr>
                      <a:r>
                        <a:rPr lang="en-US" sz="1100" dirty="0">
                          <a:effectLst/>
                        </a:rPr>
                        <a:t>Dataset size</a:t>
                      </a:r>
                      <a:endParaRPr lang="uk-UA" sz="1100" dirty="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 dirty="0">
                          <a:effectLst/>
                        </a:rPr>
                        <a:t>Best learning rate</a:t>
                      </a:r>
                      <a:endParaRPr lang="uk-UA" sz="1100" dirty="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Average number of corrections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60041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258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 dirty="0">
                          <a:effectLst/>
                        </a:rPr>
                        <a:t>1.949</a:t>
                      </a:r>
                      <a:endParaRPr lang="uk-UA" sz="1100" dirty="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44.01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3040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512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1.986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88.24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08876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1024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2.003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128.81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0890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2048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1.928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162.08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87034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4096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>
                          <a:effectLst/>
                        </a:rPr>
                        <a:t>2.051</a:t>
                      </a:r>
                      <a:endParaRPr lang="uk-UA" sz="110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</a:pPr>
                      <a:r>
                        <a:rPr lang="en-US" sz="1100" dirty="0">
                          <a:effectLst/>
                        </a:rPr>
                        <a:t>201.33</a:t>
                      </a:r>
                      <a:endParaRPr lang="uk-UA" sz="1100" dirty="0">
                        <a:effectLst/>
                        <a:latin typeface="Libertinus Serif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3389591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137302AF-51F5-4A78-9D38-A37911395B66}"/>
              </a:ext>
            </a:extLst>
          </p:cNvPr>
          <p:cNvSpPr txBox="1"/>
          <p:nvPr/>
        </p:nvSpPr>
        <p:spPr>
          <a:xfrm>
            <a:off x="2601516" y="3219551"/>
            <a:ext cx="4130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Libertinus Serif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Performance results for constant learning rates</a:t>
            </a:r>
            <a:endParaRPr lang="uk-UA" sz="1600" dirty="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1B2A9738-3CC0-4302-8E84-3C9E903260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05"/>
    </mc:Choice>
    <mc:Fallback>
      <p:transition spd="slow" advTm="3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Results on real-world datasets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D2253-1E35-4BF6-9A41-12567F67FBDA}" type="slidenum">
              <a:rPr lang="en-US" smtClean="0"/>
              <a:t>8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1C7B47-D0CD-47E9-9E44-BBD066DAF057}"/>
              </a:ext>
            </a:extLst>
          </p:cNvPr>
          <p:cNvSpPr txBox="1"/>
          <p:nvPr/>
        </p:nvSpPr>
        <p:spPr>
          <a:xfrm>
            <a:off x="107504" y="3635027"/>
            <a:ext cx="88569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latin typeface="LibertinusSerif"/>
                <a:ea typeface="Times New Roman" panose="02020603050405020304" pitchFamily="18" charset="0"/>
                <a:cs typeface="Times New Roman" panose="02020603050405020304" pitchFamily="18" charset="0"/>
              </a:rPr>
              <a:t>Multithreshold algorithm performed well on 3-class classi­fication task on balance-scale dataset and the online modification had the second-best accuracy on the test set.</a:t>
            </a:r>
            <a:endParaRPr lang="en-US" sz="1400" dirty="0">
              <a:latin typeface="LibertinusSerif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latin typeface="LibertinusSerif"/>
                <a:ea typeface="Times New Roman" panose="02020603050405020304" pitchFamily="18" charset="0"/>
                <a:cs typeface="Times New Roman" panose="02020603050405020304" pitchFamily="18" charset="0"/>
              </a:rPr>
              <a:t>Classification on the dry-bean datasets was more difficult. Learning for both linear perceptron and MLP failed completely. Multi-valued MTN yielded had the best accuracy among all considered neural-like models. But its accuracy was considerably worse than in the case of the use of random forest classifier.</a:t>
            </a:r>
            <a:endParaRPr lang="uk-UA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716029C-AF17-436D-9FFB-81F8D6D148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5871038"/>
              </p:ext>
            </p:extLst>
          </p:nvPr>
        </p:nvGraphicFramePr>
        <p:xfrm>
          <a:off x="1115616" y="1275606"/>
          <a:ext cx="6768753" cy="2077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5749">
                  <a:extLst>
                    <a:ext uri="{9D8B030D-6E8A-4147-A177-3AD203B41FA5}">
                      <a16:colId xmlns:a16="http://schemas.microsoft.com/office/drawing/2014/main" val="2414128604"/>
                    </a:ext>
                  </a:extLst>
                </a:gridCol>
                <a:gridCol w="1128251">
                  <a:extLst>
                    <a:ext uri="{9D8B030D-6E8A-4147-A177-3AD203B41FA5}">
                      <a16:colId xmlns:a16="http://schemas.microsoft.com/office/drawing/2014/main" val="1850322945"/>
                    </a:ext>
                  </a:extLst>
                </a:gridCol>
                <a:gridCol w="1128251">
                  <a:extLst>
                    <a:ext uri="{9D8B030D-6E8A-4147-A177-3AD203B41FA5}">
                      <a16:colId xmlns:a16="http://schemas.microsoft.com/office/drawing/2014/main" val="1567822995"/>
                    </a:ext>
                  </a:extLst>
                </a:gridCol>
                <a:gridCol w="1128251">
                  <a:extLst>
                    <a:ext uri="{9D8B030D-6E8A-4147-A177-3AD203B41FA5}">
                      <a16:colId xmlns:a16="http://schemas.microsoft.com/office/drawing/2014/main" val="139051931"/>
                    </a:ext>
                  </a:extLst>
                </a:gridCol>
                <a:gridCol w="1128251">
                  <a:extLst>
                    <a:ext uri="{9D8B030D-6E8A-4147-A177-3AD203B41FA5}">
                      <a16:colId xmlns:a16="http://schemas.microsoft.com/office/drawing/2014/main" val="798568904"/>
                    </a:ext>
                  </a:extLst>
                </a:gridCol>
              </a:tblGrid>
              <a:tr h="4617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Classifier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Accuracy on training set (in %)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Accuracy on test set (in %) 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955224"/>
                  </a:ext>
                </a:extLst>
              </a:tr>
              <a:tr h="46170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balance-scale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dry-bean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balance-scale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dry-bean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7691319"/>
                  </a:ext>
                </a:extLst>
              </a:tr>
              <a:tr h="230850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Perceptron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84.25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20.91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82.23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16.59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99814628"/>
                  </a:ext>
                </a:extLst>
              </a:tr>
              <a:tr h="230850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5-Nearest Neighbor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88.07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81.07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81.85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72.34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9921908"/>
                  </a:ext>
                </a:extLst>
              </a:tr>
              <a:tr h="230850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Random Forest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100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99.98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82.93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90.03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5675026"/>
                  </a:ext>
                </a:extLst>
              </a:tr>
              <a:tr h="230850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MLP Classifier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95.28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53.51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92.74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49.60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4033957"/>
                  </a:ext>
                </a:extLst>
              </a:tr>
              <a:tr h="23085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Multithreshold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88.84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57.23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83.89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51.22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369089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6F5D28-4FE7-43A3-A90D-B53853DA3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3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05"/>
    </mc:Choice>
    <mc:Fallback>
      <p:transition spd="slow" advTm="45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b="1" cap="small" dirty="0"/>
              <a:t>conclusions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0888" y="4767263"/>
            <a:ext cx="2133600" cy="273844"/>
          </a:xfrm>
        </p:spPr>
        <p:txBody>
          <a:bodyPr/>
          <a:lstStyle/>
          <a:p>
            <a:fld id="{9C7D2253-1E35-4BF6-9A41-12567F67FBDA}" type="slidenum">
              <a:rPr lang="en-US" smtClean="0"/>
              <a:t>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3826"/>
            <a:ext cx="8363272" cy="3280172"/>
          </a:xfrm>
        </p:spPr>
        <p:txBody>
          <a:bodyPr>
            <a:normAutofit fontScale="62500" lnSpcReduction="20000"/>
          </a:bodyPr>
          <a:lstStyle/>
          <a:p>
            <a:r>
              <a:rPr lang="en-US" sz="2600" dirty="0"/>
              <a:t>The proposed online learning algorithm is able to learn a multi-valued </a:t>
            </a:r>
            <a:r>
              <a:rPr lang="en-US" sz="2600" i="1" dirty="0"/>
              <a:t>k-</a:t>
            </a:r>
            <a:r>
              <a:rPr lang="en-US" sz="2600" dirty="0"/>
              <a:t>threshold neural unit, whose performance is concurrent compared to popular classifiers.</a:t>
            </a:r>
          </a:p>
          <a:p>
            <a:r>
              <a:rPr lang="en-US" sz="2600" dirty="0"/>
              <a:t>The learning mode defined by σ is extremely significant to the performance of online learning and its proper value 1 decreases the number of corrections in 10 times.</a:t>
            </a:r>
          </a:p>
          <a:p>
            <a:r>
              <a:rPr lang="en-US" sz="2600" dirty="0"/>
              <a:t>The initial approximation also matters. The use of the improved approximation requires additional calculations but this can reduce the number of corrections in 2–4 times compared to random initial approximation.</a:t>
            </a:r>
          </a:p>
          <a:p>
            <a:r>
              <a:rPr lang="en-US" sz="2600" dirty="0"/>
              <a:t>Constant learning rate in the case 1.93 &lt; </a:t>
            </a:r>
            <a:r>
              <a:rPr lang="el-GR" sz="2600" i="1" dirty="0"/>
              <a:t>η</a:t>
            </a:r>
            <a:r>
              <a:rPr lang="en-US" sz="2600" dirty="0"/>
              <a:t> &lt; 2.05   is good choice for the relaxation learning.</a:t>
            </a:r>
          </a:p>
          <a:p>
            <a:r>
              <a:rPr lang="en-US" sz="2600" dirty="0"/>
              <a:t>The generalization ability of k-threshold neuron decreases with the growth of k.</a:t>
            </a:r>
          </a:p>
          <a:p>
            <a:r>
              <a:rPr lang="en-US" sz="2600" dirty="0"/>
              <a:t>The shift hyperparameter d has mainly the theoretical importance as a guarantee of the finite learning. Its practical application is limited by small values, whereas larger d can significantly decrease the learning process.</a:t>
            </a:r>
            <a:r>
              <a:rPr lang="en-US" dirty="0"/>
              <a:t> 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C9972A5-58E0-4088-B77C-99E1E21FE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1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33"/>
    </mc:Choice>
    <mc:Fallback>
      <p:transition spd="slow" advTm="57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1702</TotalTime>
  <Words>525</Words>
  <Application>Microsoft Office PowerPoint</Application>
  <PresentationFormat>On-screen Show (16:9)</PresentationFormat>
  <Paragraphs>122</Paragraphs>
  <Slides>10</Slides>
  <Notes>1</Notes>
  <HiddenSlides>0</HiddenSlides>
  <MMClips>10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Book Antiqua</vt:lpstr>
      <vt:lpstr>Calibri</vt:lpstr>
      <vt:lpstr>Century Gothic</vt:lpstr>
      <vt:lpstr>Libertinus Serif</vt:lpstr>
      <vt:lpstr>LibertinusSerif</vt:lpstr>
      <vt:lpstr>Symbol</vt:lpstr>
      <vt:lpstr>Times New Roman</vt:lpstr>
      <vt:lpstr>Apothecary</vt:lpstr>
      <vt:lpstr>MathType 7.0 Equation</vt:lpstr>
      <vt:lpstr>Hyperparameter Tuning in the Learning of Multithreshold Neurons</vt:lpstr>
      <vt:lpstr>Relevance of the problem</vt:lpstr>
      <vt:lpstr>Goals of the research</vt:lpstr>
      <vt:lpstr>Model of multi-valued k-threshold neuron</vt:lpstr>
      <vt:lpstr>Online learning algorithm</vt:lpstr>
      <vt:lpstr>Convergence of Learning</vt:lpstr>
      <vt:lpstr>Hyperparameter tuning</vt:lpstr>
      <vt:lpstr>Results on real-world datasets</vt:lpstr>
      <vt:lpstr>conclusions</vt:lpstr>
      <vt:lpstr>thank you for your attention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approaches in the learning of complex-valued neural networks</dc:title>
  <dc:creator>Admin</dc:creator>
  <cp:lastModifiedBy>User</cp:lastModifiedBy>
  <cp:revision>116</cp:revision>
  <dcterms:created xsi:type="dcterms:W3CDTF">2020-08-11T06:47:47Z</dcterms:created>
  <dcterms:modified xsi:type="dcterms:W3CDTF">2024-09-08T18:37:32Z</dcterms:modified>
</cp:coreProperties>
</file>