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261" r:id="rId3"/>
    <p:sldId id="257" r:id="rId4"/>
    <p:sldId id="258" r:id="rId5"/>
    <p:sldId id="274" r:id="rId6"/>
    <p:sldId id="268" r:id="rId7"/>
    <p:sldId id="262" r:id="rId8"/>
    <p:sldId id="273" r:id="rId9"/>
    <p:sldId id="260" r:id="rId10"/>
    <p:sldId id="267"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826"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E00294-E547-4973-A16F-505FC40E1C57}" type="datetimeFigureOut">
              <a:rPr lang="en-US" smtClean="0"/>
              <a:t>10/18/2024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DE5406-A9E8-415E-B93B-F143771D423C}" type="slidenum">
              <a:rPr lang="en-US" smtClean="0"/>
              <a:t>‹#›</a:t>
            </a:fld>
            <a:endParaRPr lang="en-US"/>
          </a:p>
        </p:txBody>
      </p:sp>
    </p:spTree>
    <p:extLst>
      <p:ext uri="{BB962C8B-B14F-4D97-AF65-F5344CB8AC3E}">
        <p14:creationId xmlns:p14="http://schemas.microsoft.com/office/powerpoint/2010/main" val="4103407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EBA41C4-291C-433B-A500-4320EA4BBAAA}" type="datetime1">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206952"/>
            <a:ext cx="7147931" cy="184785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208476"/>
            <a:ext cx="1190348" cy="1844802"/>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2352494"/>
            <a:ext cx="910224" cy="1556766"/>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2291716"/>
            <a:ext cx="6947845" cy="168401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3468951"/>
            <a:ext cx="762000" cy="342900"/>
          </a:xfrm>
        </p:spPr>
        <p:txBody>
          <a:bodyPr/>
          <a:lstStyle>
            <a:lvl1pPr algn="ctr">
              <a:defRPr sz="2800">
                <a:solidFill>
                  <a:schemeClr val="accent1">
                    <a:lumMod val="50000"/>
                  </a:schemeClr>
                </a:solidFill>
              </a:defRPr>
            </a:lvl1pPr>
          </a:lstStyle>
          <a:p>
            <a:fld id="{9C7D2253-1E35-4BF6-9A41-12567F67FBDA}" type="slidenum">
              <a:rPr lang="en-US" smtClean="0"/>
              <a:t>‹#›</a:t>
            </a:fld>
            <a:endParaRPr lang="en-US"/>
          </a:p>
        </p:txBody>
      </p:sp>
      <p:sp>
        <p:nvSpPr>
          <p:cNvPr id="11" name="Rectangle 10"/>
          <p:cNvSpPr/>
          <p:nvPr/>
        </p:nvSpPr>
        <p:spPr>
          <a:xfrm>
            <a:off x="541822" y="3419458"/>
            <a:ext cx="6755166" cy="4982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2354580"/>
            <a:ext cx="6760868" cy="155829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3486150"/>
            <a:ext cx="6553200" cy="3429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2420275"/>
            <a:ext cx="6629400" cy="9144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AFB66F-1465-4436-BCA9-B2A4CBC7B63C}" type="datetime1">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D2253-1E35-4BF6-9A41-12567F67FB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171450"/>
            <a:ext cx="1859280" cy="4591976"/>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6" y="263557"/>
            <a:ext cx="1672235" cy="4407763"/>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8" y="296571"/>
            <a:ext cx="1485531" cy="43417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85750"/>
            <a:ext cx="6172200" cy="43434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08416A-7F23-4680-B082-C56534CCA9E8}" type="datetime1">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D2253-1E35-4BF6-9A41-12567F67FB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22FF3A-E633-49E0-96FA-766ED7BB7A8C}" type="datetime1">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D2253-1E35-4BF6-9A41-12567F67FB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6C588BA-2505-40CF-8A2F-9EE2536556E3}" type="datetime1">
              <a:rPr lang="en-US" smtClean="0"/>
              <a:t>10/18/2024</a:t>
            </a:fld>
            <a:endParaRPr lang="en-US"/>
          </a:p>
        </p:txBody>
      </p:sp>
      <p:sp>
        <p:nvSpPr>
          <p:cNvPr id="13" name="Rectangle 12"/>
          <p:cNvSpPr/>
          <p:nvPr/>
        </p:nvSpPr>
        <p:spPr>
          <a:xfrm>
            <a:off x="451976" y="2209800"/>
            <a:ext cx="8265160" cy="184785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2286001"/>
            <a:ext cx="8033800" cy="168401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D2253-1E35-4BF6-9A41-12567F67FBDA}" type="slidenum">
              <a:rPr lang="en-US" smtClean="0"/>
              <a:t>‹#›</a:t>
            </a:fld>
            <a:endParaRPr lang="en-US"/>
          </a:p>
        </p:txBody>
      </p:sp>
      <p:sp>
        <p:nvSpPr>
          <p:cNvPr id="2" name="Title 1"/>
          <p:cNvSpPr>
            <a:spLocks noGrp="1"/>
          </p:cNvSpPr>
          <p:nvPr>
            <p:ph type="title"/>
          </p:nvPr>
        </p:nvSpPr>
        <p:spPr>
          <a:xfrm>
            <a:off x="736456" y="2400300"/>
            <a:ext cx="7696200" cy="97155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3406141"/>
            <a:ext cx="7818120" cy="4982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3455633"/>
            <a:ext cx="7696200" cy="392837"/>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8" y="2343150"/>
            <a:ext cx="7817599" cy="155829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306280"/>
            <a:ext cx="8260672" cy="779570"/>
          </a:xfrm>
        </p:spPr>
        <p:txBody>
          <a:bodyPr/>
          <a:lstStyle/>
          <a:p>
            <a:r>
              <a:rPr lang="en-US"/>
              <a:t>Click to edit Master title style</a:t>
            </a:r>
          </a:p>
        </p:txBody>
      </p:sp>
      <p:sp>
        <p:nvSpPr>
          <p:cNvPr id="3" name="Content Placeholder 2"/>
          <p:cNvSpPr>
            <a:spLocks noGrp="1"/>
          </p:cNvSpPr>
          <p:nvPr>
            <p:ph sz="half" idx="1"/>
          </p:nvPr>
        </p:nvSpPr>
        <p:spPr>
          <a:xfrm>
            <a:off x="426128" y="1289303"/>
            <a:ext cx="4038600" cy="330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89303"/>
            <a:ext cx="4038600" cy="330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78A0E8-ACCA-420D-B26B-2AEB6DD7C8E4}" type="datetime1">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D2253-1E35-4BF6-9A41-12567F67FBD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306280"/>
            <a:ext cx="8260672" cy="77957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291828"/>
            <a:ext cx="4040188" cy="47982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1828800"/>
            <a:ext cx="4040188"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291828"/>
            <a:ext cx="4041775" cy="47982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28800"/>
            <a:ext cx="4041775"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A58CD2-29C3-4E9F-944D-F6AC13BD6A6F}" type="datetime1">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7D2253-1E35-4BF6-9A41-12567F67FBD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06AF73-A184-4B09-95E4-FA7E90C8A12D}" type="datetime1">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7D2253-1E35-4BF6-9A41-12567F67FB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A72507C-50DF-4861-A6A0-E0CD9410D462}" type="datetime1">
              <a:rPr lang="en-US" smtClean="0"/>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7D2253-1E35-4BF6-9A41-12567F67FB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514350"/>
            <a:ext cx="4572000" cy="39433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F869C7-A290-4445-B15F-448FFFAB437F}" type="datetime1">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D2253-1E35-4BF6-9A41-12567F67FBDA}" type="slidenum">
              <a:rPr lang="en-US" smtClean="0"/>
              <a:t>‹#›</a:t>
            </a:fld>
            <a:endParaRPr lang="en-US"/>
          </a:p>
        </p:txBody>
      </p:sp>
      <p:sp>
        <p:nvSpPr>
          <p:cNvPr id="8" name="Rectangle 7"/>
          <p:cNvSpPr/>
          <p:nvPr/>
        </p:nvSpPr>
        <p:spPr>
          <a:xfrm>
            <a:off x="560034" y="1129284"/>
            <a:ext cx="2716566" cy="264261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231854"/>
            <a:ext cx="2483254" cy="2425746"/>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228850"/>
            <a:ext cx="2298634" cy="131445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300734"/>
            <a:ext cx="2298634" cy="893715"/>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466078"/>
            <a:ext cx="7772400" cy="3248673"/>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10449148-017C-4344-AA86-FBD64AE0E038}" type="datetime1">
              <a:rPr lang="en-US" smtClean="0"/>
              <a:t>10/18/2024</a:t>
            </a:fld>
            <a:endParaRPr lang="en-US"/>
          </a:p>
        </p:txBody>
      </p:sp>
      <p:sp>
        <p:nvSpPr>
          <p:cNvPr id="7" name="Slide Number Placeholder 6"/>
          <p:cNvSpPr>
            <a:spLocks noGrp="1"/>
          </p:cNvSpPr>
          <p:nvPr>
            <p:ph type="sldNum" sz="quarter" idx="12"/>
          </p:nvPr>
        </p:nvSpPr>
        <p:spPr/>
        <p:txBody>
          <a:bodyPr/>
          <a:lstStyle/>
          <a:p>
            <a:fld id="{9C7D2253-1E35-4BF6-9A41-12567F67FBDA}" type="slidenum">
              <a:rPr lang="en-US" smtClean="0"/>
              <a:t>‹#›</a:t>
            </a:fld>
            <a:endParaRPr lang="en-US"/>
          </a:p>
        </p:txBody>
      </p:sp>
      <p:sp>
        <p:nvSpPr>
          <p:cNvPr id="10" name="Rectangle 9"/>
          <p:cNvSpPr/>
          <p:nvPr/>
        </p:nvSpPr>
        <p:spPr>
          <a:xfrm>
            <a:off x="685800" y="3714750"/>
            <a:ext cx="7772400" cy="10287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3771900"/>
            <a:ext cx="7600765" cy="902193"/>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4229100"/>
            <a:ext cx="7328514" cy="338772"/>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3806190"/>
            <a:ext cx="7946136" cy="82296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4242418"/>
            <a:ext cx="7244736" cy="301286"/>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3829051"/>
            <a:ext cx="7328514" cy="392282"/>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314451"/>
            <a:ext cx="8229600" cy="32801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2"/>
                </a:solidFill>
              </a:defRPr>
            </a:lvl1pPr>
          </a:lstStyle>
          <a:p>
            <a:fld id="{33FFE68D-071A-4C73-AACE-3F9BC3C98253}" type="datetime1">
              <a:rPr lang="en-US" smtClean="0"/>
              <a:t>10/18/2024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2"/>
                </a:solidFill>
              </a:defRPr>
            </a:lvl1pPr>
          </a:lstStyle>
          <a:p>
            <a:fld id="{9C7D2253-1E35-4BF6-9A41-12567F67FBDA}" type="slidenum">
              <a:rPr lang="en-US" smtClean="0"/>
              <a:t>‹#›</a:t>
            </a:fld>
            <a:endParaRPr lang="en-US"/>
          </a:p>
        </p:txBody>
      </p:sp>
      <p:sp>
        <p:nvSpPr>
          <p:cNvPr id="9" name="Rectangle 8"/>
          <p:cNvSpPr/>
          <p:nvPr/>
        </p:nvSpPr>
        <p:spPr>
          <a:xfrm>
            <a:off x="274320" y="208625"/>
            <a:ext cx="8595360" cy="99441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279647"/>
            <a:ext cx="8380520" cy="83894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306280"/>
            <a:ext cx="8260672" cy="779570"/>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3522254"/>
            <a:ext cx="6737507" cy="342900"/>
          </a:xfrm>
        </p:spPr>
        <p:txBody>
          <a:bodyPr>
            <a:normAutofit fontScale="85000" lnSpcReduction="10000"/>
          </a:bodyPr>
          <a:lstStyle/>
          <a:p>
            <a:r>
              <a:rPr lang="en-US" b="1" dirty="0"/>
              <a:t>Vladyslav </a:t>
            </a:r>
            <a:r>
              <a:rPr lang="en-US" b="1" dirty="0" err="1"/>
              <a:t>Kotsovsky</a:t>
            </a:r>
            <a:r>
              <a:rPr lang="en-US" b="1" dirty="0"/>
              <a:t> and </a:t>
            </a:r>
            <a:r>
              <a:rPr lang="en-US" b="1" dirty="0" err="1"/>
              <a:t>and</a:t>
            </a:r>
            <a:r>
              <a:rPr lang="en-US" b="1" dirty="0"/>
              <a:t> </a:t>
            </a:r>
            <a:r>
              <a:rPr lang="en-US" b="1" dirty="0" err="1"/>
              <a:t>Anatoliy</a:t>
            </a:r>
            <a:r>
              <a:rPr lang="en-US" b="1" dirty="0"/>
              <a:t> </a:t>
            </a:r>
            <a:r>
              <a:rPr lang="en-US" b="1" dirty="0" err="1"/>
              <a:t>Batyuk</a:t>
            </a:r>
            <a:endParaRPr lang="en-US" b="1" dirty="0"/>
          </a:p>
        </p:txBody>
      </p:sp>
      <p:sp>
        <p:nvSpPr>
          <p:cNvPr id="2" name="Title 1"/>
          <p:cNvSpPr>
            <a:spLocks noGrp="1"/>
          </p:cNvSpPr>
          <p:nvPr>
            <p:ph type="ctrTitle"/>
          </p:nvPr>
        </p:nvSpPr>
        <p:spPr>
          <a:xfrm>
            <a:off x="409645" y="2427734"/>
            <a:ext cx="6826651" cy="906942"/>
          </a:xfrm>
        </p:spPr>
        <p:txBody>
          <a:bodyPr/>
          <a:lstStyle/>
          <a:p>
            <a:r>
              <a:rPr lang="en-US" sz="2400" b="1" kern="2400" dirty="0">
                <a:effectLst/>
                <a:latin typeface="Times New Roman" panose="02020603050405020304" pitchFamily="18" charset="0"/>
                <a:ea typeface="SimSun" panose="02010600030101010101" pitchFamily="2" charset="-122"/>
              </a:rPr>
              <a:t>Towards the Design of Bithreshold ANN Regressor</a:t>
            </a:r>
            <a:endParaRPr lang="en-US" sz="3200" b="1" dirty="0"/>
          </a:p>
        </p:txBody>
      </p:sp>
    </p:spTree>
    <p:extLst>
      <p:ext uri="{BB962C8B-B14F-4D97-AF65-F5344CB8AC3E}">
        <p14:creationId xmlns:p14="http://schemas.microsoft.com/office/powerpoint/2010/main" val="254873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endParaRPr lang="en-US" dirty="0"/>
          </a:p>
        </p:txBody>
      </p:sp>
      <p:sp>
        <p:nvSpPr>
          <p:cNvPr id="3" name="Title 2"/>
          <p:cNvSpPr>
            <a:spLocks noGrp="1"/>
          </p:cNvSpPr>
          <p:nvPr>
            <p:ph type="ctrTitle"/>
          </p:nvPr>
        </p:nvSpPr>
        <p:spPr/>
        <p:txBody>
          <a:bodyPr/>
          <a:lstStyle/>
          <a:p>
            <a:r>
              <a:rPr lang="en-US" sz="2800" dirty="0"/>
              <a:t>thank you for your attention</a:t>
            </a:r>
          </a:p>
        </p:txBody>
      </p:sp>
    </p:spTree>
    <p:extLst>
      <p:ext uri="{BB962C8B-B14F-4D97-AF65-F5344CB8AC3E}">
        <p14:creationId xmlns:p14="http://schemas.microsoft.com/office/powerpoint/2010/main" val="176370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Goals</a:t>
            </a:r>
            <a:r>
              <a:rPr lang="ru-RU" sz="2400" b="1" dirty="0"/>
              <a:t> </a:t>
            </a:r>
            <a:r>
              <a:rPr lang="en-US" sz="2400" b="1" dirty="0"/>
              <a:t>of the research</a:t>
            </a:r>
          </a:p>
        </p:txBody>
      </p:sp>
      <p:sp>
        <p:nvSpPr>
          <p:cNvPr id="4" name="Slide Number Placeholder 3"/>
          <p:cNvSpPr>
            <a:spLocks noGrp="1"/>
          </p:cNvSpPr>
          <p:nvPr>
            <p:ph type="sldNum" sz="quarter" idx="12"/>
          </p:nvPr>
        </p:nvSpPr>
        <p:spPr/>
        <p:txBody>
          <a:bodyPr/>
          <a:lstStyle/>
          <a:p>
            <a:fld id="{9C7D2253-1E35-4BF6-9A41-12567F67FBDA}" type="slidenum">
              <a:rPr lang="en-US" smtClean="0"/>
              <a:t>2</a:t>
            </a:fld>
            <a:endParaRPr lang="en-US"/>
          </a:p>
        </p:txBody>
      </p:sp>
      <p:sp>
        <p:nvSpPr>
          <p:cNvPr id="3" name="Content Placeholder 2"/>
          <p:cNvSpPr>
            <a:spLocks noGrp="1"/>
          </p:cNvSpPr>
          <p:nvPr>
            <p:ph idx="1"/>
          </p:nvPr>
        </p:nvSpPr>
        <p:spPr>
          <a:xfrm>
            <a:off x="273120" y="1995686"/>
            <a:ext cx="8612160" cy="1872208"/>
          </a:xfrm>
          <a:solidFill>
            <a:schemeClr val="bg1"/>
          </a:solidFill>
        </p:spPr>
        <p:txBody>
          <a:bodyPr>
            <a:normAutofit/>
          </a:bodyPr>
          <a:lstStyle/>
          <a:p>
            <a:pPr marL="342900" lvl="0" indent="-342900" algn="just">
              <a:buFont typeface="Symbol" panose="05050102010706020507" pitchFamily="18" charset="2"/>
              <a:buChar char=""/>
            </a:pPr>
            <a:r>
              <a:rPr lang="en-US" dirty="0">
                <a:effectLst/>
                <a:latin typeface="LibertinusSerif"/>
                <a:ea typeface="Times New Roman" panose="02020603050405020304" pitchFamily="18" charset="0"/>
                <a:cs typeface="Times New Roman" panose="02020603050405020304" pitchFamily="18" charset="0"/>
              </a:rPr>
              <a:t>Study of the application of multithreshold approach in the predicting of continuous values.</a:t>
            </a:r>
          </a:p>
          <a:p>
            <a:pPr marL="342900" lvl="0" indent="-342900" algn="just">
              <a:buFont typeface="Symbol" panose="05050102010706020507" pitchFamily="18" charset="2"/>
              <a:buChar char=""/>
            </a:pPr>
            <a:r>
              <a:rPr lang="en-US" dirty="0">
                <a:effectLst/>
                <a:latin typeface="LibertinusSerif"/>
                <a:ea typeface="Times New Roman" panose="02020603050405020304" pitchFamily="18" charset="0"/>
                <a:cs typeface="Times New Roman" panose="02020603050405020304" pitchFamily="18" charset="0"/>
              </a:rPr>
              <a:t>The design of a neural network bithreshold regressor </a:t>
            </a:r>
            <a:r>
              <a:rPr lang="en-US" dirty="0">
                <a:latin typeface="LibertinusSerif"/>
                <a:ea typeface="Times New Roman" panose="02020603050405020304" pitchFamily="18" charset="0"/>
                <a:cs typeface="Times New Roman" panose="02020603050405020304" pitchFamily="18" charset="0"/>
              </a:rPr>
              <a:t>and the investigation of </a:t>
            </a:r>
            <a:r>
              <a:rPr lang="en-US" dirty="0">
                <a:effectLst/>
                <a:latin typeface="LibertinusSerif"/>
                <a:ea typeface="Times New Roman" panose="02020603050405020304" pitchFamily="18" charset="0"/>
                <a:cs typeface="Times New Roman" panose="02020603050405020304" pitchFamily="18" charset="0"/>
              </a:rPr>
              <a:t>its performance.</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605615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a:t>A model of bithreshold neuron (BN)</a:t>
            </a:r>
          </a:p>
        </p:txBody>
      </p:sp>
      <p:sp>
        <p:nvSpPr>
          <p:cNvPr id="4" name="Slide Number Placeholder 3"/>
          <p:cNvSpPr>
            <a:spLocks noGrp="1"/>
          </p:cNvSpPr>
          <p:nvPr>
            <p:ph type="sldNum" sz="quarter" idx="12"/>
          </p:nvPr>
        </p:nvSpPr>
        <p:spPr>
          <a:xfrm>
            <a:off x="6830888" y="4767263"/>
            <a:ext cx="2133600" cy="273844"/>
          </a:xfrm>
        </p:spPr>
        <p:txBody>
          <a:bodyPr/>
          <a:lstStyle/>
          <a:p>
            <a:fld id="{9C7D2253-1E35-4BF6-9A41-12567F67FBDA}" type="slidenum">
              <a:rPr lang="en-US" smtClean="0"/>
              <a:t>3</a:t>
            </a:fld>
            <a:endParaRPr lang="en-US" dirty="0"/>
          </a:p>
        </p:txBody>
      </p:sp>
      <p:pic>
        <p:nvPicPr>
          <p:cNvPr id="8" name="Picture 4">
            <a:extLst>
              <a:ext uri="{FF2B5EF4-FFF2-40B4-BE49-F238E27FC236}">
                <a16:creationId xmlns:a16="http://schemas.microsoft.com/office/drawing/2014/main" id="{97B8414A-CE44-4632-B265-1E05F1D708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790" y="1275059"/>
            <a:ext cx="8070918" cy="374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26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6280"/>
            <a:ext cx="8568952" cy="779570"/>
          </a:xfrm>
        </p:spPr>
        <p:txBody>
          <a:bodyPr>
            <a:normAutofit/>
          </a:bodyPr>
          <a:lstStyle/>
          <a:p>
            <a:r>
              <a:rPr lang="en-US" sz="2000" b="1" dirty="0">
                <a:effectLst/>
                <a:ea typeface="Times New Roman" panose="02020603050405020304" pitchFamily="18" charset="0"/>
                <a:cs typeface="Times New Roman" panose="02020603050405020304" pitchFamily="18" charset="0"/>
              </a:rPr>
              <a:t>2-layer 3-level bithreshold NN regressor</a:t>
            </a:r>
            <a:endParaRPr lang="en-US" sz="3200" b="1" dirty="0"/>
          </a:p>
        </p:txBody>
      </p:sp>
      <p:sp>
        <p:nvSpPr>
          <p:cNvPr id="3" name="Slide Number Placeholder 2"/>
          <p:cNvSpPr>
            <a:spLocks noGrp="1"/>
          </p:cNvSpPr>
          <p:nvPr>
            <p:ph type="sldNum" sz="quarter" idx="12"/>
          </p:nvPr>
        </p:nvSpPr>
        <p:spPr/>
        <p:txBody>
          <a:bodyPr/>
          <a:lstStyle/>
          <a:p>
            <a:fld id="{9C7D2253-1E35-4BF6-9A41-12567F67FBDA}" type="slidenum">
              <a:rPr lang="en-US" smtClean="0"/>
              <a:t>4</a:t>
            </a:fld>
            <a:endParaRPr lang="en-US" dirty="0"/>
          </a:p>
        </p:txBody>
      </p:sp>
      <p:pic>
        <p:nvPicPr>
          <p:cNvPr id="10" name="Picture 9">
            <a:extLst>
              <a:ext uri="{FF2B5EF4-FFF2-40B4-BE49-F238E27FC236}">
                <a16:creationId xmlns:a16="http://schemas.microsoft.com/office/drawing/2014/main" id="{15D9AF5E-FBA2-410F-8D69-D78710C2FF00}"/>
              </a:ext>
            </a:extLst>
          </p:cNvPr>
          <p:cNvPicPr/>
          <p:nvPr/>
        </p:nvPicPr>
        <p:blipFill>
          <a:blip r:embed="rId2"/>
          <a:stretch>
            <a:fillRect/>
          </a:stretch>
        </p:blipFill>
        <p:spPr>
          <a:xfrm>
            <a:off x="2123728" y="1406718"/>
            <a:ext cx="5004132" cy="3325272"/>
          </a:xfrm>
          <a:prstGeom prst="rect">
            <a:avLst/>
          </a:prstGeom>
        </p:spPr>
      </p:pic>
    </p:spTree>
    <p:extLst>
      <p:ext uri="{BB962C8B-B14F-4D97-AF65-F5344CB8AC3E}">
        <p14:creationId xmlns:p14="http://schemas.microsoft.com/office/powerpoint/2010/main" val="2900835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6280"/>
            <a:ext cx="8568952" cy="779570"/>
          </a:xfrm>
        </p:spPr>
        <p:txBody>
          <a:bodyPr>
            <a:normAutofit/>
          </a:bodyPr>
          <a:lstStyle/>
          <a:p>
            <a:r>
              <a:rPr lang="en-US" sz="2000" b="1" dirty="0">
                <a:effectLst/>
                <a:ea typeface="Times New Roman" panose="02020603050405020304" pitchFamily="18" charset="0"/>
                <a:cs typeface="Times New Roman" panose="02020603050405020304" pitchFamily="18" charset="0"/>
              </a:rPr>
              <a:t>performance of bithreshold NN regressor</a:t>
            </a:r>
            <a:endParaRPr lang="en-US" sz="3200" b="1" dirty="0"/>
          </a:p>
        </p:txBody>
      </p:sp>
      <p:sp>
        <p:nvSpPr>
          <p:cNvPr id="3" name="Slide Number Placeholder 2"/>
          <p:cNvSpPr>
            <a:spLocks noGrp="1"/>
          </p:cNvSpPr>
          <p:nvPr>
            <p:ph type="sldNum" sz="quarter" idx="12"/>
          </p:nvPr>
        </p:nvSpPr>
        <p:spPr/>
        <p:txBody>
          <a:bodyPr/>
          <a:lstStyle/>
          <a:p>
            <a:fld id="{9C7D2253-1E35-4BF6-9A41-12567F67FBDA}" type="slidenum">
              <a:rPr lang="en-US" smtClean="0"/>
              <a:t>5</a:t>
            </a:fld>
            <a:endParaRPr lang="en-US" dirty="0"/>
          </a:p>
        </p:txBody>
      </p:sp>
      <p:pic>
        <p:nvPicPr>
          <p:cNvPr id="5" name="Picture 4">
            <a:extLst>
              <a:ext uri="{FF2B5EF4-FFF2-40B4-BE49-F238E27FC236}">
                <a16:creationId xmlns:a16="http://schemas.microsoft.com/office/drawing/2014/main" id="{FCBA5325-C3D2-433C-9866-4CC1BD817D06}"/>
              </a:ext>
            </a:extLst>
          </p:cNvPr>
          <p:cNvPicPr/>
          <p:nvPr/>
        </p:nvPicPr>
        <p:blipFill>
          <a:blip r:embed="rId2"/>
          <a:stretch>
            <a:fillRect/>
          </a:stretch>
        </p:blipFill>
        <p:spPr>
          <a:xfrm>
            <a:off x="1907704" y="1275606"/>
            <a:ext cx="5544616" cy="3621485"/>
          </a:xfrm>
          <a:prstGeom prst="rect">
            <a:avLst/>
          </a:prstGeom>
        </p:spPr>
      </p:pic>
    </p:spTree>
    <p:extLst>
      <p:ext uri="{BB962C8B-B14F-4D97-AF65-F5344CB8AC3E}">
        <p14:creationId xmlns:p14="http://schemas.microsoft.com/office/powerpoint/2010/main" val="22972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06280"/>
            <a:ext cx="8496944" cy="779570"/>
          </a:xfrm>
        </p:spPr>
        <p:txBody>
          <a:bodyPr>
            <a:normAutofit/>
          </a:bodyPr>
          <a:lstStyle/>
          <a:p>
            <a:r>
              <a:rPr lang="en-US" sz="1800" b="1" dirty="0">
                <a:effectLst/>
                <a:latin typeface="Times New Roman" panose="02020603050405020304" pitchFamily="18" charset="0"/>
                <a:ea typeface="SimSun" panose="02010600030101010101" pitchFamily="2" charset="-122"/>
              </a:rPr>
              <a:t>LEARNING OF </a:t>
            </a:r>
            <a:r>
              <a:rPr lang="en-US" sz="1800" b="1" i="1" dirty="0">
                <a:effectLst/>
                <a:latin typeface="Times New Roman" panose="02020603050405020304" pitchFamily="18" charset="0"/>
                <a:ea typeface="SimSun" panose="02010600030101010101" pitchFamily="2" charset="-122"/>
              </a:rPr>
              <a:t>L</a:t>
            </a:r>
            <a:r>
              <a:rPr lang="en-US" sz="1800" b="1" dirty="0">
                <a:effectLst/>
                <a:latin typeface="Times New Roman" panose="02020603050405020304" pitchFamily="18" charset="0"/>
                <a:ea typeface="SimSun" panose="02010600030101010101" pitchFamily="2" charset="-122"/>
              </a:rPr>
              <a:t>-LEVEL NEURAL NETWORK REGRESSOR</a:t>
            </a:r>
            <a:endParaRPr lang="en-US" sz="2400" b="1" dirty="0"/>
          </a:p>
        </p:txBody>
      </p:sp>
      <p:sp>
        <p:nvSpPr>
          <p:cNvPr id="3" name="Slide Number Placeholder 2"/>
          <p:cNvSpPr>
            <a:spLocks noGrp="1"/>
          </p:cNvSpPr>
          <p:nvPr>
            <p:ph type="sldNum" sz="quarter" idx="12"/>
          </p:nvPr>
        </p:nvSpPr>
        <p:spPr/>
        <p:txBody>
          <a:bodyPr/>
          <a:lstStyle/>
          <a:p>
            <a:fld id="{9C7D2253-1E35-4BF6-9A41-12567F67FBDA}" type="slidenum">
              <a:rPr lang="en-US" smtClean="0"/>
              <a:t>6</a:t>
            </a:fld>
            <a:endParaRPr lang="en-US" dirty="0"/>
          </a:p>
        </p:txBody>
      </p:sp>
      <p:pic>
        <p:nvPicPr>
          <p:cNvPr id="6" name="Picture 5">
            <a:extLst>
              <a:ext uri="{FF2B5EF4-FFF2-40B4-BE49-F238E27FC236}">
                <a16:creationId xmlns:a16="http://schemas.microsoft.com/office/drawing/2014/main" id="{DF7666EC-9D04-4914-9A89-0DF27E6DF87B}"/>
              </a:ext>
            </a:extLst>
          </p:cNvPr>
          <p:cNvPicPr>
            <a:picLocks noChangeAspect="1"/>
          </p:cNvPicPr>
          <p:nvPr/>
        </p:nvPicPr>
        <p:blipFill>
          <a:blip r:embed="rId2"/>
          <a:stretch>
            <a:fillRect/>
          </a:stretch>
        </p:blipFill>
        <p:spPr>
          <a:xfrm>
            <a:off x="323528" y="1345940"/>
            <a:ext cx="3286584" cy="3458058"/>
          </a:xfrm>
          <a:prstGeom prst="rect">
            <a:avLst/>
          </a:prstGeom>
        </p:spPr>
      </p:pic>
      <p:pic>
        <p:nvPicPr>
          <p:cNvPr id="7" name="Picture 6">
            <a:extLst>
              <a:ext uri="{FF2B5EF4-FFF2-40B4-BE49-F238E27FC236}">
                <a16:creationId xmlns:a16="http://schemas.microsoft.com/office/drawing/2014/main" id="{79320FCC-73D8-45DF-8751-8EE432F8DE04}"/>
              </a:ext>
            </a:extLst>
          </p:cNvPr>
          <p:cNvPicPr>
            <a:picLocks noChangeAspect="1"/>
          </p:cNvPicPr>
          <p:nvPr/>
        </p:nvPicPr>
        <p:blipFill>
          <a:blip r:embed="rId3"/>
          <a:stretch>
            <a:fillRect/>
          </a:stretch>
        </p:blipFill>
        <p:spPr>
          <a:xfrm>
            <a:off x="3969538" y="1295149"/>
            <a:ext cx="4850934" cy="3509518"/>
          </a:xfrm>
          <a:prstGeom prst="rect">
            <a:avLst/>
          </a:prstGeom>
        </p:spPr>
      </p:pic>
    </p:spTree>
    <p:extLst>
      <p:ext uri="{BB962C8B-B14F-4D97-AF65-F5344CB8AC3E}">
        <p14:creationId xmlns:p14="http://schemas.microsoft.com/office/powerpoint/2010/main" val="426941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effectLst/>
                <a:latin typeface="Times New Roman" panose="02020603050405020304" pitchFamily="18" charset="0"/>
                <a:ea typeface="SimSun" panose="02010600030101010101" pitchFamily="2" charset="-122"/>
              </a:rPr>
              <a:t>experiment Results</a:t>
            </a:r>
            <a:endParaRPr lang="en-US" sz="3200" b="1" dirty="0"/>
          </a:p>
        </p:txBody>
      </p:sp>
      <p:sp>
        <p:nvSpPr>
          <p:cNvPr id="4" name="Slide Number Placeholder 3"/>
          <p:cNvSpPr>
            <a:spLocks noGrp="1"/>
          </p:cNvSpPr>
          <p:nvPr>
            <p:ph type="sldNum" sz="quarter" idx="12"/>
          </p:nvPr>
        </p:nvSpPr>
        <p:spPr/>
        <p:txBody>
          <a:bodyPr/>
          <a:lstStyle/>
          <a:p>
            <a:fld id="{9C7D2253-1E35-4BF6-9A41-12567F67FBDA}" type="slidenum">
              <a:rPr lang="en-US" smtClean="0"/>
              <a:t>7</a:t>
            </a:fld>
            <a:endParaRPr lang="en-US"/>
          </a:p>
        </p:txBody>
      </p:sp>
      <p:sp>
        <p:nvSpPr>
          <p:cNvPr id="9" name="Rectangle 1">
            <a:extLst>
              <a:ext uri="{FF2B5EF4-FFF2-40B4-BE49-F238E27FC236}">
                <a16:creationId xmlns:a16="http://schemas.microsoft.com/office/drawing/2014/main" id="{ACA2F906-0A03-4DC2-BD1B-F059A3B05C0C}"/>
              </a:ext>
            </a:extLst>
          </p:cNvPr>
          <p:cNvSpPr>
            <a:spLocks noChangeArrowheads="1"/>
          </p:cNvSpPr>
          <p:nvPr/>
        </p:nvSpPr>
        <p:spPr bwMode="auto">
          <a:xfrm>
            <a:off x="-2077927" y="-1884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85800" algn="l"/>
              </a:tabLst>
              <a:defRPr>
                <a:solidFill>
                  <a:schemeClr val="tx1"/>
                </a:solidFill>
                <a:latin typeface="Arial" panose="020B0604020202020204" pitchFamily="34" charset="0"/>
              </a:defRPr>
            </a:lvl1pPr>
            <a:lvl2pPr eaLnBrk="0" fontAlgn="base" hangingPunct="0">
              <a:spcBef>
                <a:spcPct val="0"/>
              </a:spcBef>
              <a:spcAft>
                <a:spcPct val="0"/>
              </a:spcAft>
              <a:tabLst>
                <a:tab pos="685800" algn="l"/>
              </a:tabLst>
              <a:defRPr>
                <a:solidFill>
                  <a:schemeClr val="tx1"/>
                </a:solidFill>
                <a:latin typeface="Arial" panose="020B0604020202020204" pitchFamily="34" charset="0"/>
              </a:defRPr>
            </a:lvl2pPr>
            <a:lvl3pPr eaLnBrk="0" fontAlgn="base" hangingPunct="0">
              <a:spcBef>
                <a:spcPct val="0"/>
              </a:spcBef>
              <a:spcAft>
                <a:spcPct val="0"/>
              </a:spcAft>
              <a:tabLst>
                <a:tab pos="685800" algn="l"/>
              </a:tabLst>
              <a:defRPr>
                <a:solidFill>
                  <a:schemeClr val="tx1"/>
                </a:solidFill>
                <a:latin typeface="Arial" panose="020B0604020202020204" pitchFamily="34" charset="0"/>
              </a:defRPr>
            </a:lvl3pPr>
            <a:lvl4pPr eaLnBrk="0" fontAlgn="base" hangingPunct="0">
              <a:spcBef>
                <a:spcPct val="0"/>
              </a:spcBef>
              <a:spcAft>
                <a:spcPct val="0"/>
              </a:spcAft>
              <a:tabLst>
                <a:tab pos="685800" algn="l"/>
              </a:tabLst>
              <a:defRPr>
                <a:solidFill>
                  <a:schemeClr val="tx1"/>
                </a:solidFill>
                <a:latin typeface="Arial" panose="020B0604020202020204" pitchFamily="34" charset="0"/>
              </a:defRPr>
            </a:lvl4pPr>
            <a:lvl5pPr eaLnBrk="0" fontAlgn="base" hangingPunct="0">
              <a:spcBef>
                <a:spcPct val="0"/>
              </a:spcBef>
              <a:spcAft>
                <a:spcPct val="0"/>
              </a:spcAft>
              <a:tabLst>
                <a:tab pos="685800" algn="l"/>
              </a:tabLst>
              <a:defRPr>
                <a:solidFill>
                  <a:schemeClr val="tx1"/>
                </a:solidFill>
                <a:latin typeface="Arial" panose="020B0604020202020204" pitchFamily="34" charset="0"/>
              </a:defRPr>
            </a:lvl5pPr>
            <a:lvl6pPr eaLnBrk="0" fontAlgn="base" hangingPunct="0">
              <a:spcBef>
                <a:spcPct val="0"/>
              </a:spcBef>
              <a:spcAft>
                <a:spcPct val="0"/>
              </a:spcAft>
              <a:tabLst>
                <a:tab pos="685800" algn="l"/>
              </a:tabLst>
              <a:defRPr>
                <a:solidFill>
                  <a:schemeClr val="tx1"/>
                </a:solidFill>
                <a:latin typeface="Arial" panose="020B0604020202020204" pitchFamily="34" charset="0"/>
              </a:defRPr>
            </a:lvl6pPr>
            <a:lvl7pPr eaLnBrk="0" fontAlgn="base" hangingPunct="0">
              <a:spcBef>
                <a:spcPct val="0"/>
              </a:spcBef>
              <a:spcAft>
                <a:spcPct val="0"/>
              </a:spcAft>
              <a:tabLst>
                <a:tab pos="685800" algn="l"/>
              </a:tabLst>
              <a:defRPr>
                <a:solidFill>
                  <a:schemeClr val="tx1"/>
                </a:solidFill>
                <a:latin typeface="Arial" panose="020B0604020202020204" pitchFamily="34" charset="0"/>
              </a:defRPr>
            </a:lvl7pPr>
            <a:lvl8pPr eaLnBrk="0" fontAlgn="base" hangingPunct="0">
              <a:spcBef>
                <a:spcPct val="0"/>
              </a:spcBef>
              <a:spcAft>
                <a:spcPct val="0"/>
              </a:spcAft>
              <a:tabLst>
                <a:tab pos="685800" algn="l"/>
              </a:tabLst>
              <a:defRPr>
                <a:solidFill>
                  <a:schemeClr val="tx1"/>
                </a:solidFill>
                <a:latin typeface="Arial" panose="020B0604020202020204" pitchFamily="34" charset="0"/>
              </a:defRPr>
            </a:lvl8pPr>
            <a:lvl9pPr eaLnBrk="0" fontAlgn="base" hangingPunct="0">
              <a:spcBef>
                <a:spcPct val="0"/>
              </a:spcBef>
              <a:spcAft>
                <a:spcPct val="0"/>
              </a:spcAft>
              <a:tabLst>
                <a:tab pos="685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685800" algn="l"/>
              </a:tabLst>
            </a:pPr>
            <a:r>
              <a:rPr kumimoji="0" lang="en-US" altLang="uk-UA"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Results of Simulation</a:t>
            </a:r>
            <a:endParaRPr kumimoji="0" lang="uk-UA" altLang="uk-UA"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uk-UA" altLang="uk-UA" sz="1800" b="0" i="0" u="none" strike="noStrike" cap="none" normalizeH="0" baseline="0">
              <a:ln>
                <a:noFill/>
              </a:ln>
              <a:solidFill>
                <a:schemeClr val="tx1"/>
              </a:solidFill>
              <a:effectLst/>
              <a:latin typeface="Arial" panose="020B0604020202020204" pitchFamily="34" charset="0"/>
            </a:endParaRPr>
          </a:p>
        </p:txBody>
      </p:sp>
      <p:graphicFrame>
        <p:nvGraphicFramePr>
          <p:cNvPr id="15" name="Content Placeholder 14">
            <a:extLst>
              <a:ext uri="{FF2B5EF4-FFF2-40B4-BE49-F238E27FC236}">
                <a16:creationId xmlns:a16="http://schemas.microsoft.com/office/drawing/2014/main" id="{A57536AC-7468-4E85-AA56-154A1BCAE02F}"/>
              </a:ext>
            </a:extLst>
          </p:cNvPr>
          <p:cNvGraphicFramePr>
            <a:graphicFrameLocks noGrp="1"/>
          </p:cNvGraphicFramePr>
          <p:nvPr>
            <p:ph idx="1"/>
            <p:extLst>
              <p:ext uri="{D42A27DB-BD31-4B8C-83A1-F6EECF244321}">
                <p14:modId xmlns:p14="http://schemas.microsoft.com/office/powerpoint/2010/main" val="428817785"/>
              </p:ext>
            </p:extLst>
          </p:nvPr>
        </p:nvGraphicFramePr>
        <p:xfrm>
          <a:off x="1979712" y="1275606"/>
          <a:ext cx="5086362" cy="3744415"/>
        </p:xfrm>
        <a:graphic>
          <a:graphicData uri="http://schemas.openxmlformats.org/drawingml/2006/table">
            <a:tbl>
              <a:tblPr>
                <a:tableStyleId>{5C22544A-7EE6-4342-B048-85BDC9FD1C3A}</a:tableStyleId>
              </a:tblPr>
              <a:tblGrid>
                <a:gridCol w="1629182">
                  <a:extLst>
                    <a:ext uri="{9D8B030D-6E8A-4147-A177-3AD203B41FA5}">
                      <a16:colId xmlns:a16="http://schemas.microsoft.com/office/drawing/2014/main" val="1732135258"/>
                    </a:ext>
                  </a:extLst>
                </a:gridCol>
                <a:gridCol w="864295">
                  <a:extLst>
                    <a:ext uri="{9D8B030D-6E8A-4147-A177-3AD203B41FA5}">
                      <a16:colId xmlns:a16="http://schemas.microsoft.com/office/drawing/2014/main" val="1148055691"/>
                    </a:ext>
                  </a:extLst>
                </a:gridCol>
                <a:gridCol w="864295">
                  <a:extLst>
                    <a:ext uri="{9D8B030D-6E8A-4147-A177-3AD203B41FA5}">
                      <a16:colId xmlns:a16="http://schemas.microsoft.com/office/drawing/2014/main" val="2650164354"/>
                    </a:ext>
                  </a:extLst>
                </a:gridCol>
                <a:gridCol w="864295">
                  <a:extLst>
                    <a:ext uri="{9D8B030D-6E8A-4147-A177-3AD203B41FA5}">
                      <a16:colId xmlns:a16="http://schemas.microsoft.com/office/drawing/2014/main" val="3679555322"/>
                    </a:ext>
                  </a:extLst>
                </a:gridCol>
                <a:gridCol w="864295">
                  <a:extLst>
                    <a:ext uri="{9D8B030D-6E8A-4147-A177-3AD203B41FA5}">
                      <a16:colId xmlns:a16="http://schemas.microsoft.com/office/drawing/2014/main" val="1694784996"/>
                    </a:ext>
                  </a:extLst>
                </a:gridCol>
              </a:tblGrid>
              <a:tr h="271335">
                <a:tc rowSpan="2">
                  <a:txBody>
                    <a:bodyPr/>
                    <a:lstStyle/>
                    <a:p>
                      <a:pPr algn="ctr"/>
                      <a:r>
                        <a:rPr lang="en-US" sz="1200" dirty="0">
                          <a:effectLst/>
                        </a:rPr>
                        <a:t>Regression model</a:t>
                      </a:r>
                      <a:endParaRPr lang="uk-UA" sz="1200" b="1" dirty="0">
                        <a:effectLst/>
                        <a:latin typeface="Times New Roman" panose="02020603050405020304" pitchFamily="18" charset="0"/>
                        <a:ea typeface="SimSun" panose="02010600030101010101" pitchFamily="2" charset="-122"/>
                      </a:endParaRPr>
                    </a:p>
                  </a:txBody>
                  <a:tcPr marL="68580" marR="68580" marT="0" marB="0" anchor="ctr"/>
                </a:tc>
                <a:tc gridSpan="4">
                  <a:txBody>
                    <a:bodyPr/>
                    <a:lstStyle/>
                    <a:p>
                      <a:pPr algn="ctr"/>
                      <a:r>
                        <a:rPr lang="en-US" sz="1050">
                          <a:effectLst/>
                        </a:rPr>
                        <a:t>Average value of metric</a:t>
                      </a:r>
                      <a:endParaRPr lang="uk-UA" sz="1050" b="1">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4188140234"/>
                  </a:ext>
                </a:extLst>
              </a:tr>
              <a:tr h="434135">
                <a:tc vMerge="1">
                  <a:txBody>
                    <a:bodyPr/>
                    <a:lstStyle/>
                    <a:p>
                      <a:endParaRPr lang="uk-UA"/>
                    </a:p>
                  </a:txBody>
                  <a:tcPr/>
                </a:tc>
                <a:tc>
                  <a:txBody>
                    <a:bodyPr/>
                    <a:lstStyle/>
                    <a:p>
                      <a:pPr algn="l"/>
                      <a:r>
                        <a:rPr lang="en-US" sz="1200" b="1" dirty="0">
                          <a:effectLst/>
                        </a:rPr>
                        <a:t>MSE</a:t>
                      </a:r>
                      <a:endParaRPr lang="uk-UA" sz="16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b="1" dirty="0">
                          <a:effectLst/>
                        </a:rPr>
                        <a:t>MAE</a:t>
                      </a:r>
                      <a:endParaRPr lang="uk-UA" sz="16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b="1" dirty="0">
                          <a:effectLst/>
                        </a:rPr>
                        <a:t>MAPE</a:t>
                      </a:r>
                      <a:endParaRPr lang="uk-UA" sz="16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b="1" dirty="0">
                          <a:effectLst/>
                        </a:rPr>
                        <a:t>R</a:t>
                      </a:r>
                      <a:r>
                        <a:rPr lang="en-US" sz="1200" b="1" baseline="30000" dirty="0">
                          <a:effectLst/>
                        </a:rPr>
                        <a:t>2</a:t>
                      </a:r>
                      <a:endParaRPr lang="uk-UA" sz="1600" b="1"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690600199"/>
                  </a:ext>
                </a:extLst>
              </a:tr>
              <a:tr h="434135">
                <a:tc>
                  <a:txBody>
                    <a:bodyPr/>
                    <a:lstStyle/>
                    <a:p>
                      <a:pPr algn="just"/>
                      <a:r>
                        <a:rPr lang="en-US" sz="1200" b="1" dirty="0">
                          <a:effectLst/>
                        </a:rPr>
                        <a:t>Linear</a:t>
                      </a:r>
                      <a:endParaRPr lang="uk-UA"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a:effectLst/>
                        </a:rPr>
                        <a:t>0.54</a:t>
                      </a:r>
                      <a:r>
                        <a:rPr lang="en-US" sz="1200">
                          <a:effectLst/>
                        </a:rPr>
                        <a:t>3</a:t>
                      </a:r>
                      <a:r>
                        <a:rPr lang="uk-UA" sz="1200">
                          <a:effectLst/>
                        </a:rPr>
                        <a:t>   </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a:effectLst/>
                        </a:rPr>
                        <a:t>0.5376  </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a:effectLst/>
                        </a:rPr>
                        <a:t>32.03</a:t>
                      </a:r>
                      <a:r>
                        <a:rPr lang="en-US" sz="1200">
                          <a:effectLst/>
                        </a:rPr>
                        <a:t>4</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a:effectLst/>
                        </a:rPr>
                        <a:t>0.602</a:t>
                      </a:r>
                      <a:r>
                        <a:rPr lang="en-US" sz="1200">
                          <a:effectLst/>
                        </a:rPr>
                        <a:t>3</a:t>
                      </a:r>
                      <a:endParaRPr lang="uk-UA"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125219772"/>
                  </a:ext>
                </a:extLst>
              </a:tr>
              <a:tr h="434135">
                <a:tc>
                  <a:txBody>
                    <a:bodyPr/>
                    <a:lstStyle/>
                    <a:p>
                      <a:pPr algn="just"/>
                      <a:r>
                        <a:rPr lang="en-US" sz="1200" b="1">
                          <a:effectLst/>
                        </a:rPr>
                        <a:t>5-nearest neighbors</a:t>
                      </a:r>
                      <a:endParaRPr lang="uk-UA" sz="1200" b="1">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dirty="0">
                          <a:effectLst/>
                        </a:rPr>
                        <a:t>0.4286</a:t>
                      </a:r>
                      <a:endParaRPr lang="uk-UA"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0.4438</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24.7145</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0.6862</a:t>
                      </a:r>
                      <a:endParaRPr lang="uk-UA"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561175864"/>
                  </a:ext>
                </a:extLst>
              </a:tr>
              <a:tr h="434135">
                <a:tc>
                  <a:txBody>
                    <a:bodyPr/>
                    <a:lstStyle/>
                    <a:p>
                      <a:pPr algn="just"/>
                      <a:r>
                        <a:rPr lang="en-US" sz="1200" b="1" dirty="0">
                          <a:effectLst/>
                        </a:rPr>
                        <a:t>Kernel ridge</a:t>
                      </a:r>
                      <a:endParaRPr lang="uk-UA"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dirty="0">
                          <a:effectLst/>
                        </a:rPr>
                        <a:t>0.3615  </a:t>
                      </a:r>
                      <a:endParaRPr lang="uk-UA"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dirty="0">
                          <a:effectLst/>
                        </a:rPr>
                        <a:t>0.4237</a:t>
                      </a:r>
                      <a:endParaRPr lang="uk-UA"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24.5078</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0.7353</a:t>
                      </a:r>
                      <a:endParaRPr lang="uk-UA"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787604138"/>
                  </a:ext>
                </a:extLst>
              </a:tr>
              <a:tr h="434135">
                <a:tc>
                  <a:txBody>
                    <a:bodyPr/>
                    <a:lstStyle/>
                    <a:p>
                      <a:pPr algn="just"/>
                      <a:r>
                        <a:rPr lang="en-US" sz="1200" b="1" dirty="0">
                          <a:effectLst/>
                        </a:rPr>
                        <a:t>Decision tree</a:t>
                      </a:r>
                      <a:endParaRPr lang="uk-UA"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0.5084    </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dirty="0">
                          <a:effectLst/>
                        </a:rPr>
                        <a:t>0.5222</a:t>
                      </a:r>
                      <a:endParaRPr lang="uk-UA"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dirty="0">
                          <a:effectLst/>
                        </a:rPr>
                        <a:t>32.697</a:t>
                      </a:r>
                      <a:endParaRPr lang="uk-UA"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0.6281</a:t>
                      </a:r>
                      <a:endParaRPr lang="uk-UA"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210327086"/>
                  </a:ext>
                </a:extLst>
              </a:tr>
              <a:tr h="434135">
                <a:tc>
                  <a:txBody>
                    <a:bodyPr/>
                    <a:lstStyle/>
                    <a:p>
                      <a:pPr algn="just"/>
                      <a:r>
                        <a:rPr lang="en-US" sz="1200" b="1" dirty="0">
                          <a:effectLst/>
                        </a:rPr>
                        <a:t>SVR</a:t>
                      </a:r>
                      <a:endParaRPr lang="uk-UA"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0.3541</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0.398</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dirty="0">
                          <a:effectLst/>
                        </a:rPr>
                        <a:t>21.670</a:t>
                      </a:r>
                      <a:r>
                        <a:rPr lang="uk-UA" sz="1200" dirty="0">
                          <a:effectLst/>
                        </a:rPr>
                        <a:t>9</a:t>
                      </a:r>
                      <a:endParaRPr lang="uk-UA"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0.7408</a:t>
                      </a:r>
                      <a:endParaRPr lang="uk-UA"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717793505"/>
                  </a:ext>
                </a:extLst>
              </a:tr>
              <a:tr h="434135">
                <a:tc>
                  <a:txBody>
                    <a:bodyPr/>
                    <a:lstStyle/>
                    <a:p>
                      <a:pPr algn="just"/>
                      <a:r>
                        <a:rPr lang="en-US" sz="1200" b="1" dirty="0">
                          <a:effectLst/>
                        </a:rPr>
                        <a:t>MLP</a:t>
                      </a:r>
                      <a:endParaRPr lang="uk-UA"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a:effectLst/>
                        </a:rPr>
                        <a:t>0.2968</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a:effectLst/>
                        </a:rPr>
                        <a:t>0.376</a:t>
                      </a:r>
                      <a:r>
                        <a:rPr lang="en-US" sz="1200">
                          <a:effectLst/>
                        </a:rPr>
                        <a:t>2</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a:effectLst/>
                        </a:rPr>
                        <a:t>21.</a:t>
                      </a:r>
                      <a:r>
                        <a:rPr lang="en-US" sz="1200">
                          <a:effectLst/>
                        </a:rPr>
                        <a:t>5</a:t>
                      </a:r>
                      <a:r>
                        <a:rPr lang="uk-UA" sz="1200">
                          <a:effectLst/>
                        </a:rPr>
                        <a:t>26</a:t>
                      </a:r>
                      <a:r>
                        <a:rPr lang="en-US" sz="1200">
                          <a:effectLst/>
                        </a:rPr>
                        <a:t>6</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uk-UA" sz="1200" dirty="0">
                          <a:effectLst/>
                        </a:rPr>
                        <a:t>0.7826</a:t>
                      </a:r>
                      <a:endParaRPr lang="uk-UA" sz="16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349333949"/>
                  </a:ext>
                </a:extLst>
              </a:tr>
              <a:tr h="434135">
                <a:tc>
                  <a:txBody>
                    <a:bodyPr/>
                    <a:lstStyle/>
                    <a:p>
                      <a:pPr algn="just"/>
                      <a:r>
                        <a:rPr lang="en-US" sz="1200" b="1" dirty="0">
                          <a:effectLst/>
                        </a:rPr>
                        <a:t>Bithreshold NN</a:t>
                      </a:r>
                      <a:endParaRPr lang="uk-UA"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0.3409  </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0.4098</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a:effectLst/>
                        </a:rPr>
                        <a:t>23.6387</a:t>
                      </a:r>
                      <a:endParaRPr lang="uk-UA"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r>
                        <a:rPr lang="en-US" sz="1200" dirty="0">
                          <a:effectLst/>
                        </a:rPr>
                        <a:t>0.7412</a:t>
                      </a:r>
                      <a:endParaRPr lang="uk-UA" sz="16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71486825"/>
                  </a:ext>
                </a:extLst>
              </a:tr>
            </a:tbl>
          </a:graphicData>
        </a:graphic>
      </p:graphicFrame>
    </p:spTree>
    <p:extLst>
      <p:ext uri="{BB962C8B-B14F-4D97-AF65-F5344CB8AC3E}">
        <p14:creationId xmlns:p14="http://schemas.microsoft.com/office/powerpoint/2010/main" val="2409037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effectLst/>
                <a:latin typeface="Times New Roman" panose="02020603050405020304" pitchFamily="18" charset="0"/>
                <a:ea typeface="SimSun" panose="02010600030101010101" pitchFamily="2" charset="-122"/>
              </a:rPr>
              <a:t>experiment Results</a:t>
            </a:r>
            <a:endParaRPr lang="en-US" sz="3200" b="1" dirty="0"/>
          </a:p>
        </p:txBody>
      </p:sp>
      <p:sp>
        <p:nvSpPr>
          <p:cNvPr id="4" name="Slide Number Placeholder 3"/>
          <p:cNvSpPr>
            <a:spLocks noGrp="1"/>
          </p:cNvSpPr>
          <p:nvPr>
            <p:ph type="sldNum" sz="quarter" idx="12"/>
          </p:nvPr>
        </p:nvSpPr>
        <p:spPr/>
        <p:txBody>
          <a:bodyPr/>
          <a:lstStyle/>
          <a:p>
            <a:fld id="{9C7D2253-1E35-4BF6-9A41-12567F67FBDA}" type="slidenum">
              <a:rPr lang="en-US" smtClean="0"/>
              <a:t>8</a:t>
            </a:fld>
            <a:endParaRPr lang="en-US"/>
          </a:p>
        </p:txBody>
      </p:sp>
      <mc:AlternateContent xmlns:mc="http://schemas.openxmlformats.org/markup-compatibility/2006">
        <mc:Choice xmlns:a14="http://schemas.microsoft.com/office/drawing/2010/main" Requires="a14">
          <p:sp>
            <p:nvSpPr>
              <p:cNvPr id="5" name="Content Placeholder 4">
                <a:extLst>
                  <a:ext uri="{FF2B5EF4-FFF2-40B4-BE49-F238E27FC236}">
                    <a16:creationId xmlns:a16="http://schemas.microsoft.com/office/drawing/2014/main" id="{A2A3A6B4-AE28-424E-8F88-378F7C4D9A67}"/>
                  </a:ext>
                </a:extLst>
              </p:cNvPr>
              <p:cNvSpPr>
                <a:spLocks noGrp="1"/>
              </p:cNvSpPr>
              <p:nvPr>
                <p:ph idx="1"/>
              </p:nvPr>
            </p:nvSpPr>
            <p:spPr>
              <a:xfrm>
                <a:off x="539552" y="1523826"/>
                <a:ext cx="8229600" cy="3280172"/>
              </a:xfrm>
            </p:spPr>
            <p:txBody>
              <a:bodyPr>
                <a:normAutofit fontScale="92500" lnSpcReduction="20000"/>
              </a:bodyPr>
              <a:lstStyle/>
              <a:p>
                <a:r>
                  <a:rPr lang="en-US" dirty="0"/>
                  <a:t>MLP regressor showed the best results by all four performance metrics.</a:t>
                </a:r>
              </a:p>
              <a:p>
                <a:r>
                  <a:rPr lang="en-US" dirty="0"/>
                  <a:t>Bithreshold NN was third best by first three metrics and second best by R2 metrics.</a:t>
                </a:r>
              </a:p>
              <a:p>
                <a:r>
                  <a:rPr lang="en-US" dirty="0"/>
                  <a:t>The best results provided by the random search were obtained in the case </a:t>
                </a:r>
                <a14:m>
                  <m:oMath xmlns:m="http://schemas.openxmlformats.org/officeDocument/2006/math">
                    <m:r>
                      <a:rPr lang="en-US" i="1" smtClean="0">
                        <a:latin typeface="Cambria Math" panose="02040503050406030204" pitchFamily="18" charset="0"/>
                        <a:ea typeface="Cambria Math" panose="02040503050406030204" pitchFamily="18" charset="0"/>
                      </a:rPr>
                      <m:t>𝛼</m:t>
                    </m:r>
                    <m:r>
                      <a:rPr lang="en-US" i="1">
                        <a:latin typeface="Cambria Math" panose="02040503050406030204" pitchFamily="18" charset="0"/>
                        <a:ea typeface="Cambria Math" panose="02040503050406030204" pitchFamily="18" charset="0"/>
                      </a:rPr>
                      <m:t>≈1</m:t>
                    </m:r>
                  </m:oMath>
                </a14:m>
                <a:r>
                  <a:rPr lang="en-US" dirty="0"/>
                  <a:t>. Larger values of </a:t>
                </a:r>
                <a14:m>
                  <m:oMath xmlns:m="http://schemas.openxmlformats.org/officeDocument/2006/math">
                    <m:r>
                      <a:rPr lang="en-US" i="1">
                        <a:latin typeface="Cambria Math" panose="02040503050406030204" pitchFamily="18" charset="0"/>
                        <a:ea typeface="Cambria Math" panose="02040503050406030204" pitchFamily="18" charset="0"/>
                      </a:rPr>
                      <m:t>𝛼</m:t>
                    </m:r>
                  </m:oMath>
                </a14:m>
                <a:r>
                  <a:rPr lang="en-US" dirty="0"/>
                  <a:t> did not provide the improvement of the performance.</a:t>
                </a:r>
              </a:p>
              <a:p>
                <a:r>
                  <a:rPr lang="en-US" dirty="0"/>
                  <a:t>The number of discretization levels must be large enough to provide the good prediction capability of regression model.</a:t>
                </a:r>
              </a:p>
              <a:p>
                <a:pPr marL="114300" indent="0">
                  <a:buNone/>
                </a:pPr>
                <a:endParaRPr lang="uk-UA" dirty="0"/>
              </a:p>
            </p:txBody>
          </p:sp>
        </mc:Choice>
        <mc:Fallback>
          <p:sp>
            <p:nvSpPr>
              <p:cNvPr id="5" name="Content Placeholder 4">
                <a:extLst>
                  <a:ext uri="{FF2B5EF4-FFF2-40B4-BE49-F238E27FC236}">
                    <a16:creationId xmlns:a16="http://schemas.microsoft.com/office/drawing/2014/main" id="{A2A3A6B4-AE28-424E-8F88-378F7C4D9A67}"/>
                  </a:ext>
                </a:extLst>
              </p:cNvPr>
              <p:cNvSpPr>
                <a:spLocks noGrp="1" noRot="1" noChangeAspect="1" noMove="1" noResize="1" noEditPoints="1" noAdjustHandles="1" noChangeArrowheads="1" noChangeShapeType="1" noTextEdit="1"/>
              </p:cNvSpPr>
              <p:nvPr>
                <p:ph idx="1"/>
              </p:nvPr>
            </p:nvSpPr>
            <p:spPr>
              <a:xfrm>
                <a:off x="539552" y="1523826"/>
                <a:ext cx="8229600" cy="3280172"/>
              </a:xfrm>
              <a:blipFill>
                <a:blip r:embed="rId2"/>
                <a:stretch>
                  <a:fillRect t="-3346" r="-1704"/>
                </a:stretch>
              </a:blipFill>
            </p:spPr>
            <p:txBody>
              <a:bodyPr/>
              <a:lstStyle/>
              <a:p>
                <a:r>
                  <a:rPr lang="uk-UA">
                    <a:noFill/>
                  </a:rPr>
                  <a:t> </a:t>
                </a:r>
              </a:p>
            </p:txBody>
          </p:sp>
        </mc:Fallback>
      </mc:AlternateContent>
    </p:spTree>
    <p:extLst>
      <p:ext uri="{BB962C8B-B14F-4D97-AF65-F5344CB8AC3E}">
        <p14:creationId xmlns:p14="http://schemas.microsoft.com/office/powerpoint/2010/main" val="1274092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800" b="1" cap="small" dirty="0"/>
              <a:t>conclusions</a:t>
            </a:r>
            <a:endParaRPr lang="en-US" sz="2800" dirty="0"/>
          </a:p>
        </p:txBody>
      </p:sp>
      <p:sp>
        <p:nvSpPr>
          <p:cNvPr id="4" name="Slide Number Placeholder 3"/>
          <p:cNvSpPr>
            <a:spLocks noGrp="1"/>
          </p:cNvSpPr>
          <p:nvPr>
            <p:ph type="sldNum" sz="quarter" idx="12"/>
          </p:nvPr>
        </p:nvSpPr>
        <p:spPr>
          <a:xfrm>
            <a:off x="6830888" y="4767263"/>
            <a:ext cx="2133600" cy="273844"/>
          </a:xfrm>
        </p:spPr>
        <p:txBody>
          <a:bodyPr/>
          <a:lstStyle/>
          <a:p>
            <a:fld id="{9C7D2253-1E35-4BF6-9A41-12567F67FBDA}" type="slidenum">
              <a:rPr lang="en-US" smtClean="0"/>
              <a:t>9</a:t>
            </a:fld>
            <a:endParaRPr lang="en-US"/>
          </a:p>
        </p:txBody>
      </p:sp>
      <p:sp>
        <p:nvSpPr>
          <p:cNvPr id="3" name="Content Placeholder 2"/>
          <p:cNvSpPr>
            <a:spLocks noGrp="1"/>
          </p:cNvSpPr>
          <p:nvPr>
            <p:ph idx="1"/>
          </p:nvPr>
        </p:nvSpPr>
        <p:spPr>
          <a:xfrm>
            <a:off x="457200" y="1523826"/>
            <a:ext cx="8363272" cy="3280172"/>
          </a:xfrm>
        </p:spPr>
        <p:txBody>
          <a:bodyPr>
            <a:normAutofit fontScale="92500" lnSpcReduction="10000"/>
          </a:bodyPr>
          <a:lstStyle/>
          <a:p>
            <a:pPr indent="180340" algn="just"/>
            <a:r>
              <a:rPr lang="en-US" sz="1800" dirty="0">
                <a:effectLst/>
                <a:latin typeface="Times New Roman" panose="02020603050405020304" pitchFamily="18" charset="0"/>
                <a:ea typeface="SimSun" panose="02010600030101010101" pitchFamily="2" charset="-122"/>
              </a:rPr>
              <a:t>The model of the multi­le­vel 2-layer neural network with hidden layer consisting of bithre­shold-like neural units has been designed, us</a:t>
            </a:r>
            <a:r>
              <a:rPr lang="en-US" sz="1800" dirty="0">
                <a:latin typeface="Times New Roman" panose="02020603050405020304" pitchFamily="18" charset="0"/>
                <a:ea typeface="SimSun" panose="02010600030101010101" pitchFamily="2" charset="-122"/>
              </a:rPr>
              <a:t>ing</a:t>
            </a:r>
            <a:r>
              <a:rPr lang="en-US" sz="1800" dirty="0">
                <a:effectLst/>
                <a:latin typeface="Times New Roman" panose="02020603050405020304" pitchFamily="18" charset="0"/>
                <a:ea typeface="SimSun" panose="02010600030101010101" pitchFamily="2" charset="-122"/>
              </a:rPr>
              <a:t> the superposition of bithreshold and winner-take-all computing principles in the activation of the hidden layer nodes as well as a single output node with linear activation.</a:t>
            </a:r>
            <a:endParaRPr lang="uk-UA" sz="1800" dirty="0">
              <a:effectLst/>
              <a:latin typeface="Times New Roman" panose="02020603050405020304" pitchFamily="18" charset="0"/>
              <a:ea typeface="SimSun" panose="02010600030101010101" pitchFamily="2" charset="-122"/>
            </a:endParaRPr>
          </a:p>
          <a:p>
            <a:pPr indent="180340" algn="just"/>
            <a:r>
              <a:rPr lang="en-US" sz="1800" dirty="0">
                <a:effectLst/>
                <a:latin typeface="Times New Roman" panose="02020603050405020304" pitchFamily="18" charset="0"/>
                <a:ea typeface="SimSun" panose="02010600030101010101" pitchFamily="2" charset="-122"/>
              </a:rPr>
              <a:t>The proposed model can be useful in the solving regression problems. The model-based approach to the learning of such networks has been proposed in which the size of the hidden layer is not predefined, but depends on the number of the discretization levels as well as on the distributions of training instances.</a:t>
            </a:r>
            <a:endParaRPr lang="uk-UA" sz="1800" dirty="0">
              <a:effectLst/>
              <a:latin typeface="Times New Roman" panose="02020603050405020304" pitchFamily="18" charset="0"/>
              <a:ea typeface="SimSun" panose="02010600030101010101" pitchFamily="2" charset="-122"/>
            </a:endParaRPr>
          </a:p>
          <a:p>
            <a:pPr indent="180340" algn="just"/>
            <a:r>
              <a:rPr lang="en-US" sz="1800" dirty="0">
                <a:effectLst/>
                <a:latin typeface="Times New Roman" panose="02020603050405020304" pitchFamily="18" charset="0"/>
                <a:ea typeface="SimSun" panose="02010600030101010101" pitchFamily="2" charset="-122"/>
              </a:rPr>
              <a:t>Two hyperparameters of the learning algorithm allow to re­gulate the approximation ca­pa­bility of the network and to ad­just its ability to genera­li­zation.</a:t>
            </a:r>
            <a:endParaRPr lang="uk-UA" sz="1800" dirty="0">
              <a:effectLst/>
              <a:latin typeface="Times New Roman" panose="02020603050405020304" pitchFamily="18" charset="0"/>
              <a:ea typeface="SimSun" panose="02010600030101010101" pitchFamily="2" charset="-122"/>
            </a:endParaRPr>
          </a:p>
          <a:p>
            <a:pPr indent="180340" algn="just"/>
            <a:r>
              <a:rPr lang="en-US" sz="1800" dirty="0">
                <a:effectLst/>
                <a:latin typeface="Times New Roman" panose="02020603050405020304" pitchFamily="18" charset="0"/>
                <a:ea typeface="SimSun" panose="02010600030101010101" pitchFamily="2" charset="-122"/>
              </a:rPr>
              <a:t>The presented simulation results con­firms that designed offline learning algo­rithm produces a </a:t>
            </a:r>
            <a:r>
              <a:rPr lang="en-US" sz="1800" i="1" dirty="0">
                <a:effectLst/>
                <a:latin typeface="Times New Roman" panose="02020603050405020304" pitchFamily="18" charset="0"/>
                <a:ea typeface="SimSun" panose="02010600030101010101" pitchFamily="2" charset="-122"/>
              </a:rPr>
              <a:t>l-</a:t>
            </a:r>
            <a:r>
              <a:rPr lang="en-US" sz="1800" dirty="0">
                <a:effectLst/>
                <a:latin typeface="Times New Roman" panose="02020603050405020304" pitchFamily="18" charset="0"/>
                <a:ea typeface="SimSun" panose="02010600030101010101" pitchFamily="2" charset="-122"/>
              </a:rPr>
              <a:t>level bithre­shold NN, which is concurrent com­pared to popular ma­chine learning regression models.</a:t>
            </a:r>
            <a:endParaRPr lang="en-US" dirty="0"/>
          </a:p>
        </p:txBody>
      </p:sp>
    </p:spTree>
    <p:extLst>
      <p:ext uri="{BB962C8B-B14F-4D97-AF65-F5344CB8AC3E}">
        <p14:creationId xmlns:p14="http://schemas.microsoft.com/office/powerpoint/2010/main" val="2315516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1858</TotalTime>
  <Words>406</Words>
  <Application>Microsoft Office PowerPoint</Application>
  <PresentationFormat>On-screen Show (16:9)</PresentationFormat>
  <Paragraphs>71</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Book Antiqua</vt:lpstr>
      <vt:lpstr>Calibri</vt:lpstr>
      <vt:lpstr>Cambria Math</vt:lpstr>
      <vt:lpstr>Century Gothic</vt:lpstr>
      <vt:lpstr>LibertinusSerif</vt:lpstr>
      <vt:lpstr>Symbol</vt:lpstr>
      <vt:lpstr>Times New Roman</vt:lpstr>
      <vt:lpstr>Apothecary</vt:lpstr>
      <vt:lpstr>Towards the Design of Bithreshold ANN Regressor</vt:lpstr>
      <vt:lpstr>Goals of the research</vt:lpstr>
      <vt:lpstr>A model of bithreshold neuron (BN)</vt:lpstr>
      <vt:lpstr>2-layer 3-level bithreshold NN regressor</vt:lpstr>
      <vt:lpstr>performance of bithreshold NN regressor</vt:lpstr>
      <vt:lpstr>LEARNING OF L-LEVEL NEURAL NETWORK REGRESSOR</vt:lpstr>
      <vt:lpstr>experiment Results</vt:lpstr>
      <vt:lpstr>experiment Results</vt:lpstr>
      <vt:lpstr>conclusions</vt:lpstr>
      <vt:lpstr>thank you for your attention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approaches in the learning of complex-valued neural networks</dc:title>
  <dc:creator>Admin</dc:creator>
  <cp:lastModifiedBy>User</cp:lastModifiedBy>
  <cp:revision>111</cp:revision>
  <dcterms:created xsi:type="dcterms:W3CDTF">2020-08-11T06:47:47Z</dcterms:created>
  <dcterms:modified xsi:type="dcterms:W3CDTF">2024-10-18T05:50:37Z</dcterms:modified>
</cp:coreProperties>
</file>